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67" r:id="rId2"/>
    <p:sldId id="343" r:id="rId3"/>
    <p:sldId id="480" r:id="rId4"/>
    <p:sldId id="382" r:id="rId5"/>
    <p:sldId id="490" r:id="rId6"/>
    <p:sldId id="344" r:id="rId7"/>
    <p:sldId id="368" r:id="rId8"/>
    <p:sldId id="369" r:id="rId9"/>
    <p:sldId id="370" r:id="rId10"/>
    <p:sldId id="371" r:id="rId11"/>
    <p:sldId id="372" r:id="rId12"/>
    <p:sldId id="492" r:id="rId13"/>
    <p:sldId id="389" r:id="rId14"/>
    <p:sldId id="373" r:id="rId15"/>
    <p:sldId id="366" r:id="rId16"/>
    <p:sldId id="383" r:id="rId17"/>
    <p:sldId id="384" r:id="rId18"/>
    <p:sldId id="353" r:id="rId19"/>
    <p:sldId id="376" r:id="rId20"/>
    <p:sldId id="377" r:id="rId21"/>
    <p:sldId id="378" r:id="rId22"/>
    <p:sldId id="379" r:id="rId23"/>
    <p:sldId id="481" r:id="rId24"/>
    <p:sldId id="482" r:id="rId25"/>
    <p:sldId id="346" r:id="rId26"/>
    <p:sldId id="347" r:id="rId27"/>
    <p:sldId id="348" r:id="rId28"/>
    <p:sldId id="349" r:id="rId29"/>
    <p:sldId id="350" r:id="rId30"/>
    <p:sldId id="399" r:id="rId31"/>
    <p:sldId id="400" r:id="rId32"/>
    <p:sldId id="381" r:id="rId33"/>
    <p:sldId id="491" r:id="rId34"/>
    <p:sldId id="437" r:id="rId35"/>
    <p:sldId id="438" r:id="rId36"/>
    <p:sldId id="390" r:id="rId37"/>
    <p:sldId id="365" r:id="rId38"/>
    <p:sldId id="386" r:id="rId39"/>
    <p:sldId id="471" r:id="rId40"/>
    <p:sldId id="439" r:id="rId41"/>
    <p:sldId id="469" r:id="rId42"/>
    <p:sldId id="467" r:id="rId43"/>
    <p:sldId id="440" r:id="rId44"/>
    <p:sldId id="487" r:id="rId45"/>
    <p:sldId id="441" r:id="rId46"/>
    <p:sldId id="442" r:id="rId47"/>
    <p:sldId id="443" r:id="rId48"/>
    <p:sldId id="444" r:id="rId49"/>
    <p:sldId id="473" r:id="rId50"/>
    <p:sldId id="474" r:id="rId51"/>
    <p:sldId id="475" r:id="rId52"/>
    <p:sldId id="483" r:id="rId53"/>
    <p:sldId id="488" r:id="rId54"/>
    <p:sldId id="445" r:id="rId55"/>
    <p:sldId id="446" r:id="rId56"/>
    <p:sldId id="447" r:id="rId57"/>
    <p:sldId id="448" r:id="rId58"/>
    <p:sldId id="449" r:id="rId59"/>
    <p:sldId id="450" r:id="rId60"/>
    <p:sldId id="451" r:id="rId61"/>
    <p:sldId id="452" r:id="rId62"/>
    <p:sldId id="453" r:id="rId63"/>
    <p:sldId id="454" r:id="rId64"/>
    <p:sldId id="455" r:id="rId65"/>
    <p:sldId id="476" r:id="rId66"/>
    <p:sldId id="456" r:id="rId67"/>
    <p:sldId id="457" r:id="rId68"/>
    <p:sldId id="458" r:id="rId69"/>
    <p:sldId id="459" r:id="rId70"/>
    <p:sldId id="460" r:id="rId71"/>
    <p:sldId id="461" r:id="rId72"/>
    <p:sldId id="462" r:id="rId73"/>
    <p:sldId id="463" r:id="rId74"/>
    <p:sldId id="360" r:id="rId75"/>
    <p:sldId id="361" r:id="rId76"/>
    <p:sldId id="397" r:id="rId77"/>
    <p:sldId id="398" r:id="rId78"/>
    <p:sldId id="387" r:id="rId79"/>
    <p:sldId id="401" r:id="rId80"/>
    <p:sldId id="402" r:id="rId81"/>
    <p:sldId id="403" r:id="rId82"/>
    <p:sldId id="404" r:id="rId83"/>
    <p:sldId id="405" r:id="rId84"/>
    <p:sldId id="406" r:id="rId85"/>
    <p:sldId id="407" r:id="rId86"/>
    <p:sldId id="408" r:id="rId87"/>
    <p:sldId id="410" r:id="rId88"/>
    <p:sldId id="477" r:id="rId89"/>
    <p:sldId id="485" r:id="rId90"/>
    <p:sldId id="486" r:id="rId91"/>
    <p:sldId id="411" r:id="rId9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5">
          <p15:clr>
            <a:srgbClr val="A4A3A4"/>
          </p15:clr>
        </p15:guide>
        <p15:guide id="3" pos="56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9114" autoAdjust="0"/>
  </p:normalViewPr>
  <p:slideViewPr>
    <p:cSldViewPr showGuides="1">
      <p:cViewPr varScale="1">
        <p:scale>
          <a:sx n="91" d="100"/>
          <a:sy n="91" d="100"/>
        </p:scale>
        <p:origin x="1092" y="102"/>
      </p:cViewPr>
      <p:guideLst>
        <p:guide orient="horz" pos="2160"/>
        <p:guide pos="295"/>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24120"/>
    </p:cViewPr>
  </p:sorterViewPr>
  <p:notesViewPr>
    <p:cSldViewPr showGuides="1">
      <p:cViewPr varScale="1">
        <p:scale>
          <a:sx n="99" d="100"/>
          <a:sy n="99" d="100"/>
        </p:scale>
        <p:origin x="-35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FA9CC-43A6-4CB9-9FD6-FA5E41BD16A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ru-RU"/>
        </a:p>
      </dgm:t>
    </dgm:pt>
    <dgm:pt modelId="{4F9A1B42-4863-48F3-BA94-88AF56984FBE}">
      <dgm:prSet phldrT="[Текст]"/>
      <dgm:spPr/>
      <dgm:t>
        <a:bodyPr/>
        <a:lstStyle/>
        <a:p>
          <a:r>
            <a:rPr lang="ru-RU" dirty="0" smtClean="0">
              <a:latin typeface="Times New Roman" panose="02020603050405020304" pitchFamily="18" charset="0"/>
              <a:cs typeface="Times New Roman" panose="02020603050405020304" pitchFamily="18" charset="0"/>
            </a:rPr>
            <a:t>Выполняемый код в ОП</a:t>
          </a:r>
          <a:endParaRPr lang="ru-RU" dirty="0">
            <a:latin typeface="Times New Roman" panose="02020603050405020304" pitchFamily="18" charset="0"/>
            <a:cs typeface="Times New Roman" panose="02020603050405020304" pitchFamily="18" charset="0"/>
          </a:endParaRPr>
        </a:p>
      </dgm:t>
    </dgm:pt>
    <dgm:pt modelId="{12D718C3-EBA1-45C5-AE9D-69960D218A0C}" type="parTrans" cxnId="{4A61FFB0-679B-4A69-A43C-E6AA97B9BD6A}">
      <dgm:prSet/>
      <dgm:spPr/>
      <dgm:t>
        <a:bodyPr/>
        <a:lstStyle/>
        <a:p>
          <a:endParaRPr lang="ru-RU">
            <a:latin typeface="Times New Roman" panose="02020603050405020304" pitchFamily="18" charset="0"/>
            <a:cs typeface="Times New Roman" panose="02020603050405020304" pitchFamily="18" charset="0"/>
          </a:endParaRPr>
        </a:p>
      </dgm:t>
    </dgm:pt>
    <dgm:pt modelId="{7C6F31CE-BCBD-41BB-B8A8-03F509D947B5}" type="sibTrans" cxnId="{4A61FFB0-679B-4A69-A43C-E6AA97B9BD6A}">
      <dgm:prSet/>
      <dgm:spPr/>
      <dgm:t>
        <a:bodyPr/>
        <a:lstStyle/>
        <a:p>
          <a:endParaRPr lang="ru-RU">
            <a:latin typeface="Times New Roman" panose="02020603050405020304" pitchFamily="18" charset="0"/>
            <a:cs typeface="Times New Roman" panose="02020603050405020304" pitchFamily="18" charset="0"/>
          </a:endParaRPr>
        </a:p>
      </dgm:t>
    </dgm:pt>
    <dgm:pt modelId="{68E6950C-12BC-415D-9431-93A425CD4165}">
      <dgm:prSet phldrT="[Текст]"/>
      <dgm:spPr/>
      <dgm:t>
        <a:bodyPr/>
        <a:lstStyle/>
        <a:p>
          <a:r>
            <a:rPr lang="ru-RU" dirty="0" smtClean="0">
              <a:latin typeface="Times New Roman" panose="02020603050405020304" pitchFamily="18" charset="0"/>
              <a:cs typeface="Times New Roman" panose="02020603050405020304" pitchFamily="18" charset="0"/>
            </a:rPr>
            <a:t>Файлы</a:t>
          </a:r>
          <a:endParaRPr lang="ru-RU" dirty="0">
            <a:latin typeface="Times New Roman" panose="02020603050405020304" pitchFamily="18" charset="0"/>
            <a:cs typeface="Times New Roman" panose="02020603050405020304" pitchFamily="18" charset="0"/>
          </a:endParaRPr>
        </a:p>
      </dgm:t>
    </dgm:pt>
    <dgm:pt modelId="{0BCE46A8-A531-4049-91B5-9CF6D30063B2}" type="parTrans" cxnId="{C88F7FBF-BC31-48DF-95F4-5A76DE5FDAF0}">
      <dgm:prSet/>
      <dgm:spPr/>
      <dgm:t>
        <a:bodyPr/>
        <a:lstStyle/>
        <a:p>
          <a:endParaRPr lang="ru-RU">
            <a:latin typeface="Times New Roman" panose="02020603050405020304" pitchFamily="18" charset="0"/>
            <a:cs typeface="Times New Roman" panose="02020603050405020304" pitchFamily="18" charset="0"/>
          </a:endParaRPr>
        </a:p>
      </dgm:t>
    </dgm:pt>
    <dgm:pt modelId="{3286F13B-F01F-40B2-9259-5B44E595159E}" type="sibTrans" cxnId="{C88F7FBF-BC31-48DF-95F4-5A76DE5FDAF0}">
      <dgm:prSet/>
      <dgm:spPr/>
      <dgm:t>
        <a:bodyPr/>
        <a:lstStyle/>
        <a:p>
          <a:endParaRPr lang="ru-RU">
            <a:latin typeface="Times New Roman" panose="02020603050405020304" pitchFamily="18" charset="0"/>
            <a:cs typeface="Times New Roman" panose="02020603050405020304" pitchFamily="18" charset="0"/>
          </a:endParaRPr>
        </a:p>
      </dgm:t>
    </dgm:pt>
    <dgm:pt modelId="{9F04BEEC-4F89-4B24-867E-76966BF3819F}">
      <dgm:prSet phldrT="[Текст]"/>
      <dgm:spPr/>
      <dgm:t>
        <a:bodyPr/>
        <a:lstStyle/>
        <a:p>
          <a:r>
            <a:rPr lang="ru-RU" dirty="0" smtClean="0">
              <a:latin typeface="Times New Roman" panose="02020603050405020304" pitchFamily="18" charset="0"/>
              <a:cs typeface="Times New Roman" panose="02020603050405020304" pitchFamily="18" charset="0"/>
            </a:rPr>
            <a:t>Служебная информация</a:t>
          </a:r>
          <a:endParaRPr lang="ru-RU" dirty="0">
            <a:latin typeface="Times New Roman" panose="02020603050405020304" pitchFamily="18" charset="0"/>
            <a:cs typeface="Times New Roman" panose="02020603050405020304" pitchFamily="18" charset="0"/>
          </a:endParaRPr>
        </a:p>
      </dgm:t>
    </dgm:pt>
    <dgm:pt modelId="{6A6204E1-F6CC-404E-AFBB-48C308286201}" type="parTrans" cxnId="{CC9F46FA-4D30-4A14-A15A-0B767E4EC42C}">
      <dgm:prSet/>
      <dgm:spPr/>
      <dgm:t>
        <a:bodyPr/>
        <a:lstStyle/>
        <a:p>
          <a:endParaRPr lang="ru-RU">
            <a:latin typeface="Times New Roman" panose="02020603050405020304" pitchFamily="18" charset="0"/>
            <a:cs typeface="Times New Roman" panose="02020603050405020304" pitchFamily="18" charset="0"/>
          </a:endParaRPr>
        </a:p>
      </dgm:t>
    </dgm:pt>
    <dgm:pt modelId="{F3358C16-4583-40C6-BBCD-49FD332301A0}" type="sibTrans" cxnId="{CC9F46FA-4D30-4A14-A15A-0B767E4EC42C}">
      <dgm:prSet/>
      <dgm:spPr/>
      <dgm:t>
        <a:bodyPr/>
        <a:lstStyle/>
        <a:p>
          <a:endParaRPr lang="ru-RU">
            <a:latin typeface="Times New Roman" panose="02020603050405020304" pitchFamily="18" charset="0"/>
            <a:cs typeface="Times New Roman" panose="02020603050405020304" pitchFamily="18" charset="0"/>
          </a:endParaRPr>
        </a:p>
      </dgm:t>
    </dgm:pt>
    <dgm:pt modelId="{1B1C993A-9BAF-48B6-8E61-9D888B9B8293}">
      <dgm:prSet phldrT="[Текст]"/>
      <dgm:spPr/>
      <dgm:t>
        <a:bodyPr/>
        <a:lstStyle/>
        <a:p>
          <a:r>
            <a:rPr lang="ru-RU" dirty="0" smtClean="0">
              <a:latin typeface="Times New Roman" panose="02020603050405020304" pitchFamily="18" charset="0"/>
              <a:cs typeface="Times New Roman" panose="02020603050405020304" pitchFamily="18" charset="0"/>
            </a:rPr>
            <a:t>Область данных в ОП</a:t>
          </a:r>
          <a:endParaRPr lang="ru-RU" dirty="0">
            <a:latin typeface="Times New Roman" panose="02020603050405020304" pitchFamily="18" charset="0"/>
            <a:cs typeface="Times New Roman" panose="02020603050405020304" pitchFamily="18" charset="0"/>
          </a:endParaRPr>
        </a:p>
      </dgm:t>
    </dgm:pt>
    <dgm:pt modelId="{8A7A3B0E-4D5E-48A6-9CCD-2D0F4C684D5D}" type="parTrans" cxnId="{FAA35D8B-85E9-4261-BB53-94427F48B5C9}">
      <dgm:prSet/>
      <dgm:spPr/>
      <dgm:t>
        <a:bodyPr/>
        <a:lstStyle/>
        <a:p>
          <a:endParaRPr lang="ru-RU">
            <a:latin typeface="Times New Roman" panose="02020603050405020304" pitchFamily="18" charset="0"/>
            <a:cs typeface="Times New Roman" panose="02020603050405020304" pitchFamily="18" charset="0"/>
          </a:endParaRPr>
        </a:p>
      </dgm:t>
    </dgm:pt>
    <dgm:pt modelId="{509923A6-5D46-4E74-88B2-C495A8CB1890}" type="sibTrans" cxnId="{FAA35D8B-85E9-4261-BB53-94427F48B5C9}">
      <dgm:prSet/>
      <dgm:spPr/>
      <dgm:t>
        <a:bodyPr/>
        <a:lstStyle/>
        <a:p>
          <a:endParaRPr lang="ru-RU">
            <a:latin typeface="Times New Roman" panose="02020603050405020304" pitchFamily="18" charset="0"/>
            <a:cs typeface="Times New Roman" panose="02020603050405020304" pitchFamily="18" charset="0"/>
          </a:endParaRPr>
        </a:p>
      </dgm:t>
    </dgm:pt>
    <dgm:pt modelId="{0F45B77E-6731-4548-9059-939FA5AA5D6E}">
      <dgm:prSet phldrT="[Текст]"/>
      <dgm:spPr/>
      <dgm:t>
        <a:bodyPr/>
        <a:lstStyle/>
        <a:p>
          <a:r>
            <a:rPr lang="ru-RU" dirty="0" smtClean="0">
              <a:latin typeface="Times New Roman" panose="02020603050405020304" pitchFamily="18" charset="0"/>
              <a:cs typeface="Times New Roman" panose="02020603050405020304" pitchFamily="18" charset="0"/>
            </a:rPr>
            <a:t>Ресурсы</a:t>
          </a:r>
          <a:endParaRPr lang="ru-RU" dirty="0">
            <a:latin typeface="Times New Roman" panose="02020603050405020304" pitchFamily="18" charset="0"/>
            <a:cs typeface="Times New Roman" panose="02020603050405020304" pitchFamily="18" charset="0"/>
          </a:endParaRPr>
        </a:p>
      </dgm:t>
    </dgm:pt>
    <dgm:pt modelId="{436C5BFC-D810-4716-A4B6-2E83E026C035}" type="parTrans" cxnId="{649627D2-93A3-4DCD-B772-B40C37E624B0}">
      <dgm:prSet/>
      <dgm:spPr/>
      <dgm:t>
        <a:bodyPr/>
        <a:lstStyle/>
        <a:p>
          <a:endParaRPr lang="ru-RU">
            <a:latin typeface="Times New Roman" panose="02020603050405020304" pitchFamily="18" charset="0"/>
            <a:cs typeface="Times New Roman" panose="02020603050405020304" pitchFamily="18" charset="0"/>
          </a:endParaRPr>
        </a:p>
      </dgm:t>
    </dgm:pt>
    <dgm:pt modelId="{52474392-3F38-4C95-B04B-6835FA159AFE}" type="sibTrans" cxnId="{649627D2-93A3-4DCD-B772-B40C37E624B0}">
      <dgm:prSet/>
      <dgm:spPr/>
      <dgm:t>
        <a:bodyPr/>
        <a:lstStyle/>
        <a:p>
          <a:endParaRPr lang="ru-RU">
            <a:latin typeface="Times New Roman" panose="02020603050405020304" pitchFamily="18" charset="0"/>
            <a:cs typeface="Times New Roman" panose="02020603050405020304" pitchFamily="18" charset="0"/>
          </a:endParaRPr>
        </a:p>
      </dgm:t>
    </dgm:pt>
    <dgm:pt modelId="{FDC688C2-0F2B-4698-A608-5C36413CDB36}">
      <dgm:prSet phldrT="[Текст]"/>
      <dgm:spPr/>
      <dgm:t>
        <a:bodyPr/>
        <a:lstStyle/>
        <a:p>
          <a:r>
            <a:rPr lang="ru-RU" dirty="0" smtClean="0">
              <a:latin typeface="Times New Roman" panose="02020603050405020304" pitchFamily="18" charset="0"/>
              <a:cs typeface="Times New Roman" panose="02020603050405020304" pitchFamily="18" charset="0"/>
            </a:rPr>
            <a:t>Другие программы</a:t>
          </a:r>
          <a:endParaRPr lang="ru-RU" dirty="0">
            <a:latin typeface="Times New Roman" panose="02020603050405020304" pitchFamily="18" charset="0"/>
            <a:cs typeface="Times New Roman" panose="02020603050405020304" pitchFamily="18" charset="0"/>
          </a:endParaRPr>
        </a:p>
      </dgm:t>
    </dgm:pt>
    <dgm:pt modelId="{52E13593-DC3B-46FA-A529-10D65677E57F}" type="parTrans" cxnId="{D6396DD3-6699-498F-9BB2-699459BA5BC3}">
      <dgm:prSet/>
      <dgm:spPr/>
      <dgm:t>
        <a:bodyPr/>
        <a:lstStyle/>
        <a:p>
          <a:endParaRPr lang="ru-RU">
            <a:latin typeface="Times New Roman" panose="02020603050405020304" pitchFamily="18" charset="0"/>
            <a:cs typeface="Times New Roman" panose="02020603050405020304" pitchFamily="18" charset="0"/>
          </a:endParaRPr>
        </a:p>
      </dgm:t>
    </dgm:pt>
    <dgm:pt modelId="{D6163B4D-32FA-42D0-B8B6-9B5FC8FB73CA}" type="sibTrans" cxnId="{D6396DD3-6699-498F-9BB2-699459BA5BC3}">
      <dgm:prSet/>
      <dgm:spPr/>
      <dgm:t>
        <a:bodyPr/>
        <a:lstStyle/>
        <a:p>
          <a:endParaRPr lang="ru-RU">
            <a:latin typeface="Times New Roman" panose="02020603050405020304" pitchFamily="18" charset="0"/>
            <a:cs typeface="Times New Roman" panose="02020603050405020304" pitchFamily="18" charset="0"/>
          </a:endParaRPr>
        </a:p>
      </dgm:t>
    </dgm:pt>
    <dgm:pt modelId="{230B6108-E1A3-434D-8E0F-D299045B0B09}">
      <dgm:prSet phldrT="[Текст]"/>
      <dgm:spPr/>
      <dgm:t>
        <a:bodyPr/>
        <a:lstStyle/>
        <a:p>
          <a:r>
            <a:rPr lang="ru-RU" dirty="0" smtClean="0">
              <a:latin typeface="Times New Roman" panose="02020603050405020304" pitchFamily="18" charset="0"/>
              <a:cs typeface="Times New Roman" panose="02020603050405020304" pitchFamily="18" charset="0"/>
            </a:rPr>
            <a:t>Прочие ресурсы</a:t>
          </a:r>
          <a:endParaRPr lang="ru-RU" dirty="0">
            <a:latin typeface="Times New Roman" panose="02020603050405020304" pitchFamily="18" charset="0"/>
            <a:cs typeface="Times New Roman" panose="02020603050405020304" pitchFamily="18" charset="0"/>
          </a:endParaRPr>
        </a:p>
      </dgm:t>
    </dgm:pt>
    <dgm:pt modelId="{31E14BE2-5BC0-4AB3-B9E5-5FCB6DC791E1}" type="parTrans" cxnId="{28520228-6DB0-4933-93E5-C1649E05E08C}">
      <dgm:prSet/>
      <dgm:spPr/>
      <dgm:t>
        <a:bodyPr/>
        <a:lstStyle/>
        <a:p>
          <a:endParaRPr lang="ru-RU">
            <a:latin typeface="Times New Roman" panose="02020603050405020304" pitchFamily="18" charset="0"/>
            <a:cs typeface="Times New Roman" panose="02020603050405020304" pitchFamily="18" charset="0"/>
          </a:endParaRPr>
        </a:p>
      </dgm:t>
    </dgm:pt>
    <dgm:pt modelId="{5EBF7F3C-CDBB-4AB7-BFBA-536D6E089836}" type="sibTrans" cxnId="{28520228-6DB0-4933-93E5-C1649E05E08C}">
      <dgm:prSet/>
      <dgm:spPr/>
      <dgm:t>
        <a:bodyPr/>
        <a:lstStyle/>
        <a:p>
          <a:endParaRPr lang="ru-RU">
            <a:latin typeface="Times New Roman" panose="02020603050405020304" pitchFamily="18" charset="0"/>
            <a:cs typeface="Times New Roman" panose="02020603050405020304" pitchFamily="18" charset="0"/>
          </a:endParaRPr>
        </a:p>
      </dgm:t>
    </dgm:pt>
    <dgm:pt modelId="{BF5D27E3-0742-4459-B992-8406CD3F0DCD}" type="pres">
      <dgm:prSet presAssocID="{72DFA9CC-43A6-4CB9-9FD6-FA5E41BD16A5}" presName="linear" presStyleCnt="0">
        <dgm:presLayoutVars>
          <dgm:animLvl val="lvl"/>
          <dgm:resizeHandles val="exact"/>
        </dgm:presLayoutVars>
      </dgm:prSet>
      <dgm:spPr/>
      <dgm:t>
        <a:bodyPr/>
        <a:lstStyle/>
        <a:p>
          <a:endParaRPr lang="ru-RU"/>
        </a:p>
      </dgm:t>
    </dgm:pt>
    <dgm:pt modelId="{4677396B-4765-47A8-88FB-327B55F76A12}" type="pres">
      <dgm:prSet presAssocID="{4F9A1B42-4863-48F3-BA94-88AF56984FBE}" presName="parentText" presStyleLbl="node1" presStyleIdx="0" presStyleCnt="4">
        <dgm:presLayoutVars>
          <dgm:chMax val="0"/>
          <dgm:bulletEnabled val="1"/>
        </dgm:presLayoutVars>
      </dgm:prSet>
      <dgm:spPr/>
      <dgm:t>
        <a:bodyPr/>
        <a:lstStyle/>
        <a:p>
          <a:endParaRPr lang="ru-RU"/>
        </a:p>
      </dgm:t>
    </dgm:pt>
    <dgm:pt modelId="{98ABF619-37F3-418A-B220-B14F64B2908F}" type="pres">
      <dgm:prSet presAssocID="{7C6F31CE-BCBD-41BB-B8A8-03F509D947B5}" presName="spacer" presStyleCnt="0"/>
      <dgm:spPr/>
    </dgm:pt>
    <dgm:pt modelId="{492E5122-BDAF-4E27-B6C1-6C70532AA10F}" type="pres">
      <dgm:prSet presAssocID="{1B1C993A-9BAF-48B6-8E61-9D888B9B8293}" presName="parentText" presStyleLbl="node1" presStyleIdx="1" presStyleCnt="4">
        <dgm:presLayoutVars>
          <dgm:chMax val="0"/>
          <dgm:bulletEnabled val="1"/>
        </dgm:presLayoutVars>
      </dgm:prSet>
      <dgm:spPr/>
      <dgm:t>
        <a:bodyPr/>
        <a:lstStyle/>
        <a:p>
          <a:endParaRPr lang="ru-RU"/>
        </a:p>
      </dgm:t>
    </dgm:pt>
    <dgm:pt modelId="{FE03BF5A-027C-421E-A92A-E5EC199D24DE}" type="pres">
      <dgm:prSet presAssocID="{509923A6-5D46-4E74-88B2-C495A8CB1890}" presName="spacer" presStyleCnt="0"/>
      <dgm:spPr/>
    </dgm:pt>
    <dgm:pt modelId="{AA9C4D23-F898-4318-A31A-B3EB2B9852E9}" type="pres">
      <dgm:prSet presAssocID="{0F45B77E-6731-4548-9059-939FA5AA5D6E}" presName="parentText" presStyleLbl="node1" presStyleIdx="2" presStyleCnt="4">
        <dgm:presLayoutVars>
          <dgm:chMax val="0"/>
          <dgm:bulletEnabled val="1"/>
        </dgm:presLayoutVars>
      </dgm:prSet>
      <dgm:spPr/>
      <dgm:t>
        <a:bodyPr/>
        <a:lstStyle/>
        <a:p>
          <a:endParaRPr lang="ru-RU"/>
        </a:p>
      </dgm:t>
    </dgm:pt>
    <dgm:pt modelId="{DCA3908C-93F6-4CFD-A5C0-93423A5B7465}" type="pres">
      <dgm:prSet presAssocID="{0F45B77E-6731-4548-9059-939FA5AA5D6E}" presName="childText" presStyleLbl="revTx" presStyleIdx="0" presStyleCnt="1">
        <dgm:presLayoutVars>
          <dgm:bulletEnabled val="1"/>
        </dgm:presLayoutVars>
      </dgm:prSet>
      <dgm:spPr/>
      <dgm:t>
        <a:bodyPr/>
        <a:lstStyle/>
        <a:p>
          <a:endParaRPr lang="ru-RU"/>
        </a:p>
      </dgm:t>
    </dgm:pt>
    <dgm:pt modelId="{30A03AA2-88C2-4394-9877-7D85AAB0A5B6}" type="pres">
      <dgm:prSet presAssocID="{9F04BEEC-4F89-4B24-867E-76966BF3819F}" presName="parentText" presStyleLbl="node1" presStyleIdx="3" presStyleCnt="4">
        <dgm:presLayoutVars>
          <dgm:chMax val="0"/>
          <dgm:bulletEnabled val="1"/>
        </dgm:presLayoutVars>
      </dgm:prSet>
      <dgm:spPr/>
      <dgm:t>
        <a:bodyPr/>
        <a:lstStyle/>
        <a:p>
          <a:endParaRPr lang="ru-RU"/>
        </a:p>
      </dgm:t>
    </dgm:pt>
  </dgm:ptLst>
  <dgm:cxnLst>
    <dgm:cxn modelId="{28520228-6DB0-4933-93E5-C1649E05E08C}" srcId="{0F45B77E-6731-4548-9059-939FA5AA5D6E}" destId="{230B6108-E1A3-434D-8E0F-D299045B0B09}" srcOrd="2" destOrd="0" parTransId="{31E14BE2-5BC0-4AB3-B9E5-5FCB6DC791E1}" sibTransId="{5EBF7F3C-CDBB-4AB7-BFBA-536D6E089836}"/>
    <dgm:cxn modelId="{D6396DD3-6699-498F-9BB2-699459BA5BC3}" srcId="{0F45B77E-6731-4548-9059-939FA5AA5D6E}" destId="{FDC688C2-0F2B-4698-A608-5C36413CDB36}" srcOrd="1" destOrd="0" parTransId="{52E13593-DC3B-46FA-A529-10D65677E57F}" sibTransId="{D6163B4D-32FA-42D0-B8B6-9B5FC8FB73CA}"/>
    <dgm:cxn modelId="{9C44BB21-ABCC-4B36-AB56-791F0FA51C28}" type="presOf" srcId="{230B6108-E1A3-434D-8E0F-D299045B0B09}" destId="{DCA3908C-93F6-4CFD-A5C0-93423A5B7465}" srcOrd="0" destOrd="2" presId="urn:microsoft.com/office/officeart/2005/8/layout/vList2"/>
    <dgm:cxn modelId="{CC9F46FA-4D30-4A14-A15A-0B767E4EC42C}" srcId="{72DFA9CC-43A6-4CB9-9FD6-FA5E41BD16A5}" destId="{9F04BEEC-4F89-4B24-867E-76966BF3819F}" srcOrd="3" destOrd="0" parTransId="{6A6204E1-F6CC-404E-AFBB-48C308286201}" sibTransId="{F3358C16-4583-40C6-BBCD-49FD332301A0}"/>
    <dgm:cxn modelId="{801B2DF9-4C51-4BE0-AB67-1043AB6E1278}" type="presOf" srcId="{9F04BEEC-4F89-4B24-867E-76966BF3819F}" destId="{30A03AA2-88C2-4394-9877-7D85AAB0A5B6}" srcOrd="0" destOrd="0" presId="urn:microsoft.com/office/officeart/2005/8/layout/vList2"/>
    <dgm:cxn modelId="{649627D2-93A3-4DCD-B772-B40C37E624B0}" srcId="{72DFA9CC-43A6-4CB9-9FD6-FA5E41BD16A5}" destId="{0F45B77E-6731-4548-9059-939FA5AA5D6E}" srcOrd="2" destOrd="0" parTransId="{436C5BFC-D810-4716-A4B6-2E83E026C035}" sibTransId="{52474392-3F38-4C95-B04B-6835FA159AFE}"/>
    <dgm:cxn modelId="{4A61FFB0-679B-4A69-A43C-E6AA97B9BD6A}" srcId="{72DFA9CC-43A6-4CB9-9FD6-FA5E41BD16A5}" destId="{4F9A1B42-4863-48F3-BA94-88AF56984FBE}" srcOrd="0" destOrd="0" parTransId="{12D718C3-EBA1-45C5-AE9D-69960D218A0C}" sibTransId="{7C6F31CE-BCBD-41BB-B8A8-03F509D947B5}"/>
    <dgm:cxn modelId="{FAA35D8B-85E9-4261-BB53-94427F48B5C9}" srcId="{72DFA9CC-43A6-4CB9-9FD6-FA5E41BD16A5}" destId="{1B1C993A-9BAF-48B6-8E61-9D888B9B8293}" srcOrd="1" destOrd="0" parTransId="{8A7A3B0E-4D5E-48A6-9CCD-2D0F4C684D5D}" sibTransId="{509923A6-5D46-4E74-88B2-C495A8CB1890}"/>
    <dgm:cxn modelId="{4CC786EC-82D3-44B4-A98F-E0EF4305F67D}" type="presOf" srcId="{0F45B77E-6731-4548-9059-939FA5AA5D6E}" destId="{AA9C4D23-F898-4318-A31A-B3EB2B9852E9}" srcOrd="0" destOrd="0" presId="urn:microsoft.com/office/officeart/2005/8/layout/vList2"/>
    <dgm:cxn modelId="{C88F7FBF-BC31-48DF-95F4-5A76DE5FDAF0}" srcId="{0F45B77E-6731-4548-9059-939FA5AA5D6E}" destId="{68E6950C-12BC-415D-9431-93A425CD4165}" srcOrd="0" destOrd="0" parTransId="{0BCE46A8-A531-4049-91B5-9CF6D30063B2}" sibTransId="{3286F13B-F01F-40B2-9259-5B44E595159E}"/>
    <dgm:cxn modelId="{52A96CE0-B051-4DAC-8FEB-D0A511DE88EB}" type="presOf" srcId="{4F9A1B42-4863-48F3-BA94-88AF56984FBE}" destId="{4677396B-4765-47A8-88FB-327B55F76A12}" srcOrd="0" destOrd="0" presId="urn:microsoft.com/office/officeart/2005/8/layout/vList2"/>
    <dgm:cxn modelId="{5F56120B-0355-4E58-A3F8-63C063481030}" type="presOf" srcId="{FDC688C2-0F2B-4698-A608-5C36413CDB36}" destId="{DCA3908C-93F6-4CFD-A5C0-93423A5B7465}" srcOrd="0" destOrd="1" presId="urn:microsoft.com/office/officeart/2005/8/layout/vList2"/>
    <dgm:cxn modelId="{D9BF24DE-2403-4AAD-BBCA-74EB3E76F6FF}" type="presOf" srcId="{72DFA9CC-43A6-4CB9-9FD6-FA5E41BD16A5}" destId="{BF5D27E3-0742-4459-B992-8406CD3F0DCD}" srcOrd="0" destOrd="0" presId="urn:microsoft.com/office/officeart/2005/8/layout/vList2"/>
    <dgm:cxn modelId="{56E94CA4-40CC-476E-80C7-9BE48F74B7B7}" type="presOf" srcId="{1B1C993A-9BAF-48B6-8E61-9D888B9B8293}" destId="{492E5122-BDAF-4E27-B6C1-6C70532AA10F}" srcOrd="0" destOrd="0" presId="urn:microsoft.com/office/officeart/2005/8/layout/vList2"/>
    <dgm:cxn modelId="{29A59431-B957-49D9-8581-5B28A5A8210B}" type="presOf" srcId="{68E6950C-12BC-415D-9431-93A425CD4165}" destId="{DCA3908C-93F6-4CFD-A5C0-93423A5B7465}" srcOrd="0" destOrd="0" presId="urn:microsoft.com/office/officeart/2005/8/layout/vList2"/>
    <dgm:cxn modelId="{34A622CE-455C-41BE-9B12-709E13EAEF47}" type="presParOf" srcId="{BF5D27E3-0742-4459-B992-8406CD3F0DCD}" destId="{4677396B-4765-47A8-88FB-327B55F76A12}" srcOrd="0" destOrd="0" presId="urn:microsoft.com/office/officeart/2005/8/layout/vList2"/>
    <dgm:cxn modelId="{DEBDA019-8B0F-4248-AE73-A7F962B64D10}" type="presParOf" srcId="{BF5D27E3-0742-4459-B992-8406CD3F0DCD}" destId="{98ABF619-37F3-418A-B220-B14F64B2908F}" srcOrd="1" destOrd="0" presId="urn:microsoft.com/office/officeart/2005/8/layout/vList2"/>
    <dgm:cxn modelId="{F57F0295-16EC-41AB-B7E5-D9217AE00D8D}" type="presParOf" srcId="{BF5D27E3-0742-4459-B992-8406CD3F0DCD}" destId="{492E5122-BDAF-4E27-B6C1-6C70532AA10F}" srcOrd="2" destOrd="0" presId="urn:microsoft.com/office/officeart/2005/8/layout/vList2"/>
    <dgm:cxn modelId="{E9CE296D-ACE1-4B52-893F-03947EEA4EF0}" type="presParOf" srcId="{BF5D27E3-0742-4459-B992-8406CD3F0DCD}" destId="{FE03BF5A-027C-421E-A92A-E5EC199D24DE}" srcOrd="3" destOrd="0" presId="urn:microsoft.com/office/officeart/2005/8/layout/vList2"/>
    <dgm:cxn modelId="{9B4C4A60-6398-4AFA-BAC5-B54B6B651855}" type="presParOf" srcId="{BF5D27E3-0742-4459-B992-8406CD3F0DCD}" destId="{AA9C4D23-F898-4318-A31A-B3EB2B9852E9}" srcOrd="4" destOrd="0" presId="urn:microsoft.com/office/officeart/2005/8/layout/vList2"/>
    <dgm:cxn modelId="{BEC809A2-5E92-47C7-987C-18CA126971B4}" type="presParOf" srcId="{BF5D27E3-0742-4459-B992-8406CD3F0DCD}" destId="{DCA3908C-93F6-4CFD-A5C0-93423A5B7465}" srcOrd="5" destOrd="0" presId="urn:microsoft.com/office/officeart/2005/8/layout/vList2"/>
    <dgm:cxn modelId="{7A101F69-BCD6-4F25-9BBF-1FC1E6FDFB2C}" type="presParOf" srcId="{BF5D27E3-0742-4459-B992-8406CD3F0DCD}" destId="{30A03AA2-88C2-4394-9877-7D85AAB0A5B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7396B-4765-47A8-88FB-327B55F76A12}">
      <dsp:nvSpPr>
        <dsp:cNvPr id="0" name=""/>
        <dsp:cNvSpPr/>
      </dsp:nvSpPr>
      <dsp:spPr>
        <a:xfrm>
          <a:off x="0" y="38782"/>
          <a:ext cx="5688632" cy="889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ru-RU" sz="3800" kern="1200" dirty="0" smtClean="0">
              <a:latin typeface="Times New Roman" panose="02020603050405020304" pitchFamily="18" charset="0"/>
              <a:cs typeface="Times New Roman" panose="02020603050405020304" pitchFamily="18" charset="0"/>
            </a:rPr>
            <a:t>Выполняемый код в ОП</a:t>
          </a:r>
          <a:endParaRPr lang="ru-RU" sz="3800" kern="1200" dirty="0">
            <a:latin typeface="Times New Roman" panose="02020603050405020304" pitchFamily="18" charset="0"/>
            <a:cs typeface="Times New Roman" panose="02020603050405020304" pitchFamily="18" charset="0"/>
          </a:endParaRPr>
        </a:p>
      </dsp:txBody>
      <dsp:txXfrm>
        <a:off x="43407" y="82189"/>
        <a:ext cx="5601818" cy="802386"/>
      </dsp:txXfrm>
    </dsp:sp>
    <dsp:sp modelId="{492E5122-BDAF-4E27-B6C1-6C70532AA10F}">
      <dsp:nvSpPr>
        <dsp:cNvPr id="0" name=""/>
        <dsp:cNvSpPr/>
      </dsp:nvSpPr>
      <dsp:spPr>
        <a:xfrm>
          <a:off x="0" y="1037422"/>
          <a:ext cx="5688632" cy="889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ru-RU" sz="3800" kern="1200" dirty="0" smtClean="0">
              <a:latin typeface="Times New Roman" panose="02020603050405020304" pitchFamily="18" charset="0"/>
              <a:cs typeface="Times New Roman" panose="02020603050405020304" pitchFamily="18" charset="0"/>
            </a:rPr>
            <a:t>Область данных в ОП</a:t>
          </a:r>
          <a:endParaRPr lang="ru-RU" sz="3800" kern="1200" dirty="0">
            <a:latin typeface="Times New Roman" panose="02020603050405020304" pitchFamily="18" charset="0"/>
            <a:cs typeface="Times New Roman" panose="02020603050405020304" pitchFamily="18" charset="0"/>
          </a:endParaRPr>
        </a:p>
      </dsp:txBody>
      <dsp:txXfrm>
        <a:off x="43407" y="1080829"/>
        <a:ext cx="5601818" cy="802386"/>
      </dsp:txXfrm>
    </dsp:sp>
    <dsp:sp modelId="{AA9C4D23-F898-4318-A31A-B3EB2B9852E9}">
      <dsp:nvSpPr>
        <dsp:cNvPr id="0" name=""/>
        <dsp:cNvSpPr/>
      </dsp:nvSpPr>
      <dsp:spPr>
        <a:xfrm>
          <a:off x="0" y="2036062"/>
          <a:ext cx="5688632" cy="889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ru-RU" sz="3800" kern="1200" dirty="0" smtClean="0">
              <a:latin typeface="Times New Roman" panose="02020603050405020304" pitchFamily="18" charset="0"/>
              <a:cs typeface="Times New Roman" panose="02020603050405020304" pitchFamily="18" charset="0"/>
            </a:rPr>
            <a:t>Ресурсы</a:t>
          </a:r>
          <a:endParaRPr lang="ru-RU" sz="3800" kern="1200" dirty="0">
            <a:latin typeface="Times New Roman" panose="02020603050405020304" pitchFamily="18" charset="0"/>
            <a:cs typeface="Times New Roman" panose="02020603050405020304" pitchFamily="18" charset="0"/>
          </a:endParaRPr>
        </a:p>
      </dsp:txBody>
      <dsp:txXfrm>
        <a:off x="43407" y="2079469"/>
        <a:ext cx="5601818" cy="802386"/>
      </dsp:txXfrm>
    </dsp:sp>
    <dsp:sp modelId="{DCA3908C-93F6-4CFD-A5C0-93423A5B7465}">
      <dsp:nvSpPr>
        <dsp:cNvPr id="0" name=""/>
        <dsp:cNvSpPr/>
      </dsp:nvSpPr>
      <dsp:spPr>
        <a:xfrm>
          <a:off x="0" y="2925262"/>
          <a:ext cx="5688632" cy="145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614"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ru-RU" sz="3000" kern="1200" dirty="0" smtClean="0">
              <a:latin typeface="Times New Roman" panose="02020603050405020304" pitchFamily="18" charset="0"/>
              <a:cs typeface="Times New Roman" panose="02020603050405020304" pitchFamily="18" charset="0"/>
            </a:rPr>
            <a:t>Файлы</a:t>
          </a:r>
          <a:endParaRPr lang="ru-RU" sz="3000" kern="1200" dirty="0">
            <a:latin typeface="Times New Roman" panose="02020603050405020304" pitchFamily="18" charset="0"/>
            <a:cs typeface="Times New Roman" panose="02020603050405020304" pitchFamily="18" charset="0"/>
          </a:endParaRPr>
        </a:p>
        <a:p>
          <a:pPr marL="285750" lvl="1" indent="-285750" algn="l" defTabSz="1333500">
            <a:lnSpc>
              <a:spcPct val="90000"/>
            </a:lnSpc>
            <a:spcBef>
              <a:spcPct val="0"/>
            </a:spcBef>
            <a:spcAft>
              <a:spcPct val="20000"/>
            </a:spcAft>
            <a:buChar char="••"/>
          </a:pPr>
          <a:r>
            <a:rPr lang="ru-RU" sz="3000" kern="1200" dirty="0" smtClean="0">
              <a:latin typeface="Times New Roman" panose="02020603050405020304" pitchFamily="18" charset="0"/>
              <a:cs typeface="Times New Roman" panose="02020603050405020304" pitchFamily="18" charset="0"/>
            </a:rPr>
            <a:t>Другие программы</a:t>
          </a:r>
          <a:endParaRPr lang="ru-RU" sz="3000" kern="1200" dirty="0">
            <a:latin typeface="Times New Roman" panose="02020603050405020304" pitchFamily="18" charset="0"/>
            <a:cs typeface="Times New Roman" panose="02020603050405020304" pitchFamily="18" charset="0"/>
          </a:endParaRPr>
        </a:p>
        <a:p>
          <a:pPr marL="285750" lvl="1" indent="-285750" algn="l" defTabSz="1333500">
            <a:lnSpc>
              <a:spcPct val="90000"/>
            </a:lnSpc>
            <a:spcBef>
              <a:spcPct val="0"/>
            </a:spcBef>
            <a:spcAft>
              <a:spcPct val="20000"/>
            </a:spcAft>
            <a:buChar char="••"/>
          </a:pPr>
          <a:r>
            <a:rPr lang="ru-RU" sz="3000" kern="1200" dirty="0" smtClean="0">
              <a:latin typeface="Times New Roman" panose="02020603050405020304" pitchFamily="18" charset="0"/>
              <a:cs typeface="Times New Roman" panose="02020603050405020304" pitchFamily="18" charset="0"/>
            </a:rPr>
            <a:t>Прочие ресурсы</a:t>
          </a:r>
          <a:endParaRPr lang="ru-RU" sz="3000" kern="1200" dirty="0">
            <a:latin typeface="Times New Roman" panose="02020603050405020304" pitchFamily="18" charset="0"/>
            <a:cs typeface="Times New Roman" panose="02020603050405020304" pitchFamily="18" charset="0"/>
          </a:endParaRPr>
        </a:p>
      </dsp:txBody>
      <dsp:txXfrm>
        <a:off x="0" y="2925262"/>
        <a:ext cx="5688632" cy="1455210"/>
      </dsp:txXfrm>
    </dsp:sp>
    <dsp:sp modelId="{30A03AA2-88C2-4394-9877-7D85AAB0A5B6}">
      <dsp:nvSpPr>
        <dsp:cNvPr id="0" name=""/>
        <dsp:cNvSpPr/>
      </dsp:nvSpPr>
      <dsp:spPr>
        <a:xfrm>
          <a:off x="0" y="4380472"/>
          <a:ext cx="5688632" cy="889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ru-RU" sz="3800" kern="1200" dirty="0" smtClean="0">
              <a:latin typeface="Times New Roman" panose="02020603050405020304" pitchFamily="18" charset="0"/>
              <a:cs typeface="Times New Roman" panose="02020603050405020304" pitchFamily="18" charset="0"/>
            </a:rPr>
            <a:t>Служебная информация</a:t>
          </a:r>
          <a:endParaRPr lang="ru-RU" sz="3800" kern="1200" dirty="0">
            <a:latin typeface="Times New Roman" panose="02020603050405020304" pitchFamily="18" charset="0"/>
            <a:cs typeface="Times New Roman" panose="02020603050405020304" pitchFamily="18" charset="0"/>
          </a:endParaRPr>
        </a:p>
      </dsp:txBody>
      <dsp:txXfrm>
        <a:off x="43407" y="4423879"/>
        <a:ext cx="5601818" cy="8023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A2EFAD-B7DE-4A99-B0F6-B61ED6327A28}" type="datetimeFigureOut">
              <a:rPr lang="ru-RU" smtClean="0"/>
              <a:pPr/>
              <a:t>23.03.2020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0BD02-C5E4-402E-B61C-090C923B807A}" type="slidenum">
              <a:rPr lang="ru-RU" smtClean="0"/>
              <a:pPr/>
              <a:t>‹#›</a:t>
            </a:fld>
            <a:endParaRPr lang="ru-RU"/>
          </a:p>
        </p:txBody>
      </p:sp>
    </p:spTree>
    <p:extLst>
      <p:ext uri="{BB962C8B-B14F-4D97-AF65-F5344CB8AC3E}">
        <p14:creationId xmlns:p14="http://schemas.microsoft.com/office/powerpoint/2010/main" val="3516332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EE12B-07AF-451D-A7C4-D3FFF3E71F6F}" type="datetimeFigureOut">
              <a:rPr lang="ru-RU" smtClean="0"/>
              <a:pPr/>
              <a:t>23.03.2020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FA891-0973-4AA8-B96B-694FB799C6C5}" type="slidenum">
              <a:rPr lang="ru-RU" smtClean="0"/>
              <a:pPr/>
              <a:t>‹#›</a:t>
            </a:fld>
            <a:endParaRPr lang="ru-RU"/>
          </a:p>
        </p:txBody>
      </p:sp>
    </p:spTree>
    <p:extLst>
      <p:ext uri="{BB962C8B-B14F-4D97-AF65-F5344CB8AC3E}">
        <p14:creationId xmlns:p14="http://schemas.microsoft.com/office/powerpoint/2010/main" val="413478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700808"/>
            <a:ext cx="8229600" cy="4608512"/>
          </a:xfrm>
        </p:spPr>
        <p:txBody>
          <a:bodyPr/>
          <a:lstStyle>
            <a:lvl1pPr marL="0" indent="0">
              <a:buClr>
                <a:schemeClr val="tx2"/>
              </a:buClr>
              <a:buFont typeface="Arial" pitchFamily="34" charset="0"/>
              <a:buNone/>
              <a:defRPr sz="2200"/>
            </a:lvl1pPr>
            <a:lvl2pPr marL="457200" indent="0">
              <a:buNone/>
              <a:defRPr sz="2000"/>
            </a:lvl2pPr>
            <a:lvl3pPr marL="914400" indent="0">
              <a:buNone/>
              <a:defRPr sz="1800"/>
            </a:lvl3pPr>
            <a:lvl4pPr marL="1371600" indent="0">
              <a:buNone/>
              <a:defRPr sz="1600"/>
            </a:lvl4pPr>
            <a:lvl5pPr marL="1828800" indent="0">
              <a:buNone/>
              <a:defRPr sz="14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TextBox 3"/>
          <p:cNvSpPr txBox="1"/>
          <p:nvPr userDrawn="1"/>
        </p:nvSpPr>
        <p:spPr>
          <a:xfrm>
            <a:off x="8389368" y="6381328"/>
            <a:ext cx="576064" cy="338554"/>
          </a:xfrm>
          <a:prstGeom prst="rect">
            <a:avLst/>
          </a:prstGeom>
          <a:noFill/>
        </p:spPr>
        <p:txBody>
          <a:bodyPr wrap="square" rtlCol="0" anchor="ctr">
            <a:spAutoFit/>
          </a:bodyPr>
          <a:lstStyle/>
          <a:p>
            <a:pPr algn="r"/>
            <a:fld id="{C4229080-D772-4D4A-AE71-F743D85A7F1C}" type="slidenum">
              <a:rPr lang="ru-RU" sz="1600" smtClean="0">
                <a:solidFill>
                  <a:srgbClr val="C00000"/>
                </a:solidFill>
              </a:rPr>
              <a:pPr algn="r"/>
              <a:t>‹#›</a:t>
            </a:fld>
            <a:endParaRPr lang="ru-RU" dirty="0">
              <a:solidFill>
                <a:srgbClr val="C00000"/>
              </a:solidFill>
            </a:endParaRPr>
          </a:p>
        </p:txBody>
      </p:sp>
      <p:sp>
        <p:nvSpPr>
          <p:cNvPr id="25" name="Текст 24"/>
          <p:cNvSpPr>
            <a:spLocks noGrp="1"/>
          </p:cNvSpPr>
          <p:nvPr>
            <p:ph type="body" sz="quarter" idx="10" hasCustomPrompt="1"/>
          </p:nvPr>
        </p:nvSpPr>
        <p:spPr>
          <a:xfrm>
            <a:off x="468313" y="209550"/>
            <a:ext cx="7200031" cy="361950"/>
          </a:xfrm>
        </p:spPr>
        <p:txBody>
          <a:bodyPr>
            <a:noAutofit/>
          </a:bodyPr>
          <a:lstStyle>
            <a:lvl1pPr marL="0" indent="0">
              <a:buNone/>
              <a:defRPr lang="ru-RU" sz="1800" kern="1200" cap="all" baseline="0" dirty="0">
                <a:solidFill>
                  <a:schemeClr val="bg1"/>
                </a:solidFill>
                <a:latin typeface="+mj-lt"/>
                <a:ea typeface="+mj-ea"/>
                <a:cs typeface="+mj-cs"/>
              </a:defRPr>
            </a:lvl1pPr>
          </a:lstStyle>
          <a:p>
            <a:pPr lvl="0"/>
            <a:r>
              <a:rPr lang="ru-RU" dirty="0" smtClean="0"/>
              <a:t>Образец заголовка</a:t>
            </a:r>
            <a:endParaRPr lang="ru-RU" dirty="0"/>
          </a:p>
        </p:txBody>
      </p:sp>
      <p:sp>
        <p:nvSpPr>
          <p:cNvPr id="2" name="Заголовок 1"/>
          <p:cNvSpPr>
            <a:spLocks noGrp="1"/>
          </p:cNvSpPr>
          <p:nvPr>
            <p:ph type="title"/>
          </p:nvPr>
        </p:nvSpPr>
        <p:spPr>
          <a:xfrm>
            <a:off x="468313" y="908720"/>
            <a:ext cx="8229600" cy="724500"/>
          </a:xfrm>
        </p:spPr>
        <p:txBody>
          <a:bodyPr anchor="t">
            <a:noAutofit/>
          </a:bodyPr>
          <a:lstStyle>
            <a:lvl1pPr algn="l">
              <a:lnSpc>
                <a:spcPct val="90000"/>
              </a:lnSpc>
              <a:defRPr>
                <a:solidFill>
                  <a:schemeClr val="tx2"/>
                </a:solidFill>
              </a:defRPr>
            </a:lvl1pPr>
          </a:lstStyle>
          <a:p>
            <a:r>
              <a:rPr lang="ru-RU" dirty="0" smtClean="0"/>
              <a:t>Образец заголовка</a:t>
            </a:r>
            <a:endParaRPr lang="ru-RU" dirty="0"/>
          </a:p>
        </p:txBody>
      </p:sp>
      <p:sp>
        <p:nvSpPr>
          <p:cNvPr id="5" name="Скругленный прямоугольник 4"/>
          <p:cNvSpPr/>
          <p:nvPr userDrawn="1"/>
        </p:nvSpPr>
        <p:spPr>
          <a:xfrm>
            <a:off x="7884368" y="116632"/>
            <a:ext cx="1081064" cy="50405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56C6E462-606E-4EF9-A3D8-AAB446B9493A}" type="slidenum">
              <a:rPr lang="ru-RU" altLang="ru-RU"/>
              <a:pPr/>
              <a:t>‹#›</a:t>
            </a:fld>
            <a:endParaRPr lang="ru-RU" altLang="ru-RU"/>
          </a:p>
        </p:txBody>
      </p:sp>
      <p:sp>
        <p:nvSpPr>
          <p:cNvPr id="7" name="Скругленный прямоугольник 6"/>
          <p:cNvSpPr/>
          <p:nvPr userDrawn="1"/>
        </p:nvSpPr>
        <p:spPr>
          <a:xfrm>
            <a:off x="7884368" y="116632"/>
            <a:ext cx="1152128" cy="432048"/>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7314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92696"/>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67544" y="2060848"/>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FEF61-FD3B-4967-BAED-6FD172EC5D78}" type="slidenum">
              <a:rPr lang="ru-RU" smtClean="0"/>
              <a:pPr/>
              <a:t>‹#›</a:t>
            </a:fld>
            <a:endParaRPr lang="ru-RU"/>
          </a:p>
        </p:txBody>
      </p:sp>
      <p:sp>
        <p:nvSpPr>
          <p:cNvPr id="7" name="Скругленный прямоугольник 6"/>
          <p:cNvSpPr/>
          <p:nvPr userDrawn="1"/>
        </p:nvSpPr>
        <p:spPr>
          <a:xfrm>
            <a:off x="7884368" y="188640"/>
            <a:ext cx="1080120" cy="3600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hyperlink" Target="http://ru.wikipedia.org/wiki/%D0%9C%D0%B5%D0%B6%D0%BF%D1%80%D0%BE%D1%86%D0%B5%D1%81%D1%81%D0%BD%D0%BE%D0%B5_%D0%B2%D0%B7%D0%B0%D0%B8%D0%BC%D0%BE%D0%B4%D0%B5%D0%B9%D1%81%D1%82%D0%B2%D0%B8%D0%B5" TargetMode="External"/><Relationship Id="rId2" Type="http://schemas.openxmlformats.org/officeDocument/2006/relationships/hyperlink" Target="http://ru.wikipedia.org/wiki/%D0%92%D1%8B%D1%87%D0%B8%D1%81%D0%BB%D0%B8%D1%82%D0%B5%D0%BB%D1%8C%D0%BD%D1%8B%D0%B5_%D1%80%D0%B5%D1%81%D1%83%D1%80%D1%81%D1%8B" TargetMode="External"/><Relationship Id="rId1" Type="http://schemas.openxmlformats.org/officeDocument/2006/relationships/slideLayout" Target="../slideLayouts/slideLayout12.xml"/><Relationship Id="rId4" Type="http://schemas.openxmlformats.org/officeDocument/2006/relationships/hyperlink" Target="http://ru.wikipedia.org/wiki/%D0%9F%D0%B5%D1%80%D0%B5%D0%BA%D0%BB%D1%8E%D1%87%D0%B5%D0%BD%D0%B8%D0%B5_%D0%BA%D0%BE%D0%BD%D1%82%D0%B5%D0%BA%D1%81%D1%82%D0%B0"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a:spLocks noGrp="1"/>
          </p:cNvSpPr>
          <p:nvPr>
            <p:ph type="body" sz="quarter" idx="10"/>
          </p:nvPr>
        </p:nvSpPr>
        <p:spPr>
          <a:xfrm>
            <a:off x="0" y="0"/>
            <a:ext cx="7884367" cy="692696"/>
          </a:xfrm>
        </p:spPr>
        <p:txBody>
          <a:bodyPr anchor="ctr"/>
          <a:lstStyle/>
          <a:p>
            <a:pPr algn="ctr"/>
            <a:r>
              <a:rPr lang="ru-RU"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Операционные системы</a:t>
            </a:r>
            <a:endParaRPr lang="ru-RU" sz="280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Заголовок 1"/>
          <p:cNvSpPr>
            <a:spLocks noGrp="1"/>
          </p:cNvSpPr>
          <p:nvPr>
            <p:ph type="title"/>
          </p:nvPr>
        </p:nvSpPr>
        <p:spPr/>
        <p:txBody>
          <a:bodyPr/>
          <a:lstStyle/>
          <a:p>
            <a:endParaRPr lang="ru-RU"/>
          </a:p>
        </p:txBody>
      </p:sp>
      <p:pic>
        <p:nvPicPr>
          <p:cNvPr id="6" name="Рисунок 5" descr="http://polinni.com.ua/project/images/bg_img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92696"/>
            <a:ext cx="9143999" cy="6165303"/>
          </a:xfrm>
          <a:prstGeom prst="rect">
            <a:avLst/>
          </a:prstGeom>
          <a:noFill/>
          <a:ln>
            <a:noFill/>
          </a:ln>
        </p:spPr>
      </p:pic>
    </p:spTree>
    <p:extLst>
      <p:ext uri="{BB962C8B-B14F-4D97-AF65-F5344CB8AC3E}">
        <p14:creationId xmlns:p14="http://schemas.microsoft.com/office/powerpoint/2010/main" val="337783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studfiles.ru/html/2706/271/html_nGUJmN4CXR.yMlw/htmlconvd-Gt2iSA_html_m3f77f8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3509226"/>
            <a:ext cx="7077075" cy="3343275"/>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body" idx="1"/>
          </p:nvPr>
        </p:nvSpPr>
        <p:spPr>
          <a:xfrm>
            <a:off x="107504" y="908721"/>
            <a:ext cx="8928992" cy="2808312"/>
          </a:xfrm>
        </p:spPr>
        <p:txBody>
          <a:bodyPr>
            <a:noAutofit/>
          </a:bodyPr>
          <a:lstStyle/>
          <a:p>
            <a:pPr marL="0" indent="360363" algn="just">
              <a:buNone/>
            </a:pPr>
            <a:r>
              <a:rPr lang="ru-RU" sz="3600" dirty="0"/>
              <a:t>В любой многозадачной системе центральный процессор быстро переключается между процессами, предоставляя каждому из них десятки или сотни </a:t>
            </a:r>
            <a:r>
              <a:rPr lang="ru-RU" sz="3600" i="1" dirty="0"/>
              <a:t>миллисекунд</a:t>
            </a:r>
            <a:r>
              <a:rPr lang="ru-RU" sz="3600" dirty="0"/>
              <a:t>. </a:t>
            </a:r>
          </a:p>
          <a:p>
            <a:pPr marL="0" indent="0" algn="just" eaLnBrk="1" hangingPunct="1">
              <a:buNone/>
            </a:pPr>
            <a:endParaRPr lang="ru-RU" sz="3600"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10</a:t>
            </a:fld>
            <a:endParaRPr lang="ru-RU" altLang="ru-RU"/>
          </a:p>
        </p:txBody>
      </p:sp>
    </p:spTree>
    <p:extLst>
      <p:ext uri="{BB962C8B-B14F-4D97-AF65-F5344CB8AC3E}">
        <p14:creationId xmlns:p14="http://schemas.microsoft.com/office/powerpoint/2010/main" val="2551029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7504" y="764704"/>
            <a:ext cx="8928992" cy="5678091"/>
          </a:xfrm>
        </p:spPr>
        <p:txBody>
          <a:bodyPr>
            <a:noAutofit/>
          </a:bodyPr>
          <a:lstStyle/>
          <a:p>
            <a:pPr marL="0" indent="360363" algn="just">
              <a:buNone/>
            </a:pPr>
            <a:r>
              <a:rPr lang="ru-RU" dirty="0" smtClean="0"/>
              <a:t>При </a:t>
            </a:r>
            <a:r>
              <a:rPr lang="ru-RU" dirty="0"/>
              <a:t>этом хотя в каждый конкретный момент времени центральный процессор работает только с одним процессом, в течение </a:t>
            </a:r>
            <a:r>
              <a:rPr lang="ru-RU" i="1" dirty="0"/>
              <a:t>1 секунды </a:t>
            </a:r>
            <a:r>
              <a:rPr lang="ru-RU" dirty="0"/>
              <a:t>он может успеть поработать с несколькими из них, создавая иллюзию параллельной работы. </a:t>
            </a:r>
          </a:p>
          <a:p>
            <a:pPr marL="0" indent="0" algn="just" eaLnBrk="1" hangingPunct="1">
              <a:buNone/>
            </a:pP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pic>
        <p:nvPicPr>
          <p:cNvPr id="7170" name="Picture 2" descr="http://www.studfiles.ru/html/2706/271/html_nGUJmN4CXR.yMlw/htmlconvd-Gt2iSA_html_m3f77f8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3514724"/>
            <a:ext cx="7077075" cy="3343275"/>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56C6E462-606E-4EF9-A3D8-AAB446B9493A}" type="slidenum">
              <a:rPr lang="ru-RU" altLang="ru-RU" smtClean="0"/>
              <a:pPr/>
              <a:t>11</a:t>
            </a:fld>
            <a:endParaRPr lang="ru-RU" altLang="ru-RU"/>
          </a:p>
        </p:txBody>
      </p:sp>
    </p:spTree>
    <p:extLst>
      <p:ext uri="{BB962C8B-B14F-4D97-AF65-F5344CB8AC3E}">
        <p14:creationId xmlns:p14="http://schemas.microsoft.com/office/powerpoint/2010/main" val="4209040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9512" y="836712"/>
            <a:ext cx="8784976" cy="5904656"/>
          </a:xfrm>
        </p:spPr>
        <p:txBody>
          <a:bodyPr>
            <a:normAutofit/>
          </a:bodyPr>
          <a:lstStyle/>
          <a:p>
            <a:pPr indent="265113" algn="just" eaLnBrk="1" hangingPunct="1"/>
            <a:r>
              <a:rPr lang="ru-RU" sz="3600" dirty="0">
                <a:latin typeface="Times New Roman" panose="02020603050405020304" pitchFamily="18" charset="0"/>
                <a:cs typeface="Times New Roman" panose="02020603050405020304" pitchFamily="18" charset="0"/>
              </a:rPr>
              <a:t>При мультизадачности повышается пропускная способность системы, но отдельный процесс никогда не может быть выполнен быстрее, чем если бы он выполнялся в однопрограммном режиме (всякое разделение ресурсов замедляет работу одного из участников за счет дополнительных затрат времени на ожидание освобождения ресурса). </a:t>
            </a:r>
          </a:p>
        </p:txBody>
      </p:sp>
      <p:sp>
        <p:nvSpPr>
          <p:cNvPr id="3"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12</a:t>
            </a:fld>
            <a:endParaRPr lang="ru-RU"/>
          </a:p>
        </p:txBody>
      </p:sp>
    </p:spTree>
    <p:extLst>
      <p:ext uri="{BB962C8B-B14F-4D97-AF65-F5344CB8AC3E}">
        <p14:creationId xmlns:p14="http://schemas.microsoft.com/office/powerpoint/2010/main" val="2407402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Прямая соединительная линия 3"/>
          <p:cNvCxnSpPr/>
          <p:nvPr/>
        </p:nvCxnSpPr>
        <p:spPr>
          <a:xfrm flipH="1">
            <a:off x="8434388" y="974725"/>
            <a:ext cx="1587" cy="1057275"/>
          </a:xfrm>
          <a:prstGeom prst="line">
            <a:avLst/>
          </a:prstGeom>
          <a:ln w="28575"/>
        </p:spPr>
        <p:style>
          <a:lnRef idx="3">
            <a:schemeClr val="dk1"/>
          </a:lnRef>
          <a:fillRef idx="0">
            <a:schemeClr val="dk1"/>
          </a:fillRef>
          <a:effectRef idx="2">
            <a:schemeClr val="dk1"/>
          </a:effectRef>
          <a:fontRef idx="minor">
            <a:schemeClr val="tx1"/>
          </a:fontRef>
        </p:style>
      </p:cxnSp>
      <p:cxnSp>
        <p:nvCxnSpPr>
          <p:cNvPr id="7" name="Прямая соединительная линия 6"/>
          <p:cNvCxnSpPr/>
          <p:nvPr/>
        </p:nvCxnSpPr>
        <p:spPr>
          <a:xfrm>
            <a:off x="1120775" y="3074988"/>
            <a:ext cx="0" cy="2508250"/>
          </a:xfrm>
          <a:prstGeom prst="line">
            <a:avLst/>
          </a:prstGeom>
          <a:ln w="28575"/>
        </p:spPr>
        <p:style>
          <a:lnRef idx="3">
            <a:schemeClr val="dk1"/>
          </a:lnRef>
          <a:fillRef idx="0">
            <a:schemeClr val="dk1"/>
          </a:fillRef>
          <a:effectRef idx="2">
            <a:schemeClr val="dk1"/>
          </a:effectRef>
          <a:fontRef idx="minor">
            <a:schemeClr val="tx1"/>
          </a:fontRef>
        </p:style>
      </p:cxnSp>
      <p:cxnSp>
        <p:nvCxnSpPr>
          <p:cNvPr id="13" name="Прямая соединительная линия 12"/>
          <p:cNvCxnSpPr/>
          <p:nvPr/>
        </p:nvCxnSpPr>
        <p:spPr>
          <a:xfrm>
            <a:off x="1054100" y="974725"/>
            <a:ext cx="0" cy="1841500"/>
          </a:xfrm>
          <a:prstGeom prst="line">
            <a:avLst/>
          </a:prstGeom>
          <a:ln w="28575"/>
        </p:spPr>
        <p:style>
          <a:lnRef idx="3">
            <a:schemeClr val="dk1"/>
          </a:lnRef>
          <a:fillRef idx="0">
            <a:schemeClr val="dk1"/>
          </a:fillRef>
          <a:effectRef idx="2">
            <a:schemeClr val="dk1"/>
          </a:effectRef>
          <a:fontRef idx="minor">
            <a:schemeClr val="tx1"/>
          </a:fontRef>
        </p:style>
      </p:cxnSp>
      <p:cxnSp>
        <p:nvCxnSpPr>
          <p:cNvPr id="16" name="Прямая со стрелкой 15"/>
          <p:cNvCxnSpPr/>
          <p:nvPr/>
        </p:nvCxnSpPr>
        <p:spPr>
          <a:xfrm>
            <a:off x="1054100" y="2535238"/>
            <a:ext cx="7493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p:nvPr/>
        </p:nvCxnSpPr>
        <p:spPr>
          <a:xfrm>
            <a:off x="1054100" y="2046288"/>
            <a:ext cx="7493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p:cNvCxnSpPr/>
          <p:nvPr/>
        </p:nvCxnSpPr>
        <p:spPr>
          <a:xfrm flipV="1">
            <a:off x="1120775" y="4476750"/>
            <a:ext cx="6002338" cy="111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p:nvPr/>
        </p:nvCxnSpPr>
        <p:spPr>
          <a:xfrm flipV="1">
            <a:off x="1130300" y="4941888"/>
            <a:ext cx="6002338" cy="95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p:cNvCxnSpPr/>
          <p:nvPr/>
        </p:nvCxnSpPr>
        <p:spPr>
          <a:xfrm flipV="1">
            <a:off x="1120775" y="5453063"/>
            <a:ext cx="6045200" cy="15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Прямая соединительная линия 21"/>
          <p:cNvCxnSpPr/>
          <p:nvPr/>
        </p:nvCxnSpPr>
        <p:spPr>
          <a:xfrm>
            <a:off x="5235575" y="1285875"/>
            <a:ext cx="3175" cy="754063"/>
          </a:xfrm>
          <a:prstGeom prst="line">
            <a:avLst/>
          </a:prstGeom>
          <a:ln w="28575"/>
        </p:spPr>
        <p:style>
          <a:lnRef idx="3">
            <a:schemeClr val="dk1"/>
          </a:lnRef>
          <a:fillRef idx="0">
            <a:schemeClr val="dk1"/>
          </a:fillRef>
          <a:effectRef idx="2">
            <a:schemeClr val="dk1"/>
          </a:effectRef>
          <a:fontRef idx="minor">
            <a:schemeClr val="tx1"/>
          </a:fontRef>
        </p:style>
      </p:cxnSp>
      <p:cxnSp>
        <p:nvCxnSpPr>
          <p:cNvPr id="25" name="Прямая со стрелкой 24"/>
          <p:cNvCxnSpPr/>
          <p:nvPr/>
        </p:nvCxnSpPr>
        <p:spPr>
          <a:xfrm>
            <a:off x="1044575" y="1176338"/>
            <a:ext cx="738028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p:cNvCxnSpPr/>
          <p:nvPr/>
        </p:nvCxnSpPr>
        <p:spPr>
          <a:xfrm flipV="1">
            <a:off x="1054100" y="1503363"/>
            <a:ext cx="4181475" cy="476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6" name="Прямая со стрелкой 35"/>
          <p:cNvCxnSpPr/>
          <p:nvPr/>
        </p:nvCxnSpPr>
        <p:spPr>
          <a:xfrm flipV="1">
            <a:off x="5235575" y="1503363"/>
            <a:ext cx="3198813"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40" name="Прямоугольник 39"/>
          <p:cNvSpPr/>
          <p:nvPr/>
        </p:nvSpPr>
        <p:spPr>
          <a:xfrm>
            <a:off x="1054100" y="1725613"/>
            <a:ext cx="1401763"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41" name="Прямоугольник 40"/>
          <p:cNvSpPr/>
          <p:nvPr/>
        </p:nvSpPr>
        <p:spPr>
          <a:xfrm>
            <a:off x="4043363" y="1731963"/>
            <a:ext cx="1192212"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42" name="Прямоугольник 41"/>
          <p:cNvSpPr/>
          <p:nvPr/>
        </p:nvSpPr>
        <p:spPr>
          <a:xfrm>
            <a:off x="5235575" y="1731963"/>
            <a:ext cx="1693863"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В</a:t>
            </a:r>
          </a:p>
        </p:txBody>
      </p:sp>
      <p:sp>
        <p:nvSpPr>
          <p:cNvPr id="43" name="Прямоугольник 42"/>
          <p:cNvSpPr/>
          <p:nvPr/>
        </p:nvSpPr>
        <p:spPr>
          <a:xfrm>
            <a:off x="7850188" y="1731963"/>
            <a:ext cx="574675"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В</a:t>
            </a:r>
          </a:p>
        </p:txBody>
      </p:sp>
      <p:sp>
        <p:nvSpPr>
          <p:cNvPr id="44" name="Прямоугольник 43"/>
          <p:cNvSpPr/>
          <p:nvPr/>
        </p:nvSpPr>
        <p:spPr>
          <a:xfrm>
            <a:off x="2444750" y="2238375"/>
            <a:ext cx="1598613" cy="296863"/>
          </a:xfrm>
          <a:prstGeom prst="rect">
            <a:avLst/>
          </a:prstGeom>
          <a:solidFill>
            <a:srgbClr val="A5D0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45" name="Прямоугольник 44"/>
          <p:cNvSpPr/>
          <p:nvPr/>
        </p:nvSpPr>
        <p:spPr>
          <a:xfrm>
            <a:off x="6929438" y="2251075"/>
            <a:ext cx="920750" cy="298450"/>
          </a:xfrm>
          <a:prstGeom prst="rect">
            <a:avLst/>
          </a:prstGeom>
          <a:solidFill>
            <a:srgbClr val="A5D0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В</a:t>
            </a:r>
          </a:p>
        </p:txBody>
      </p:sp>
      <p:sp>
        <p:nvSpPr>
          <p:cNvPr id="46" name="TextBox 45"/>
          <p:cNvSpPr txBox="1"/>
          <p:nvPr/>
        </p:nvSpPr>
        <p:spPr>
          <a:xfrm>
            <a:off x="0" y="2300288"/>
            <a:ext cx="1454150" cy="300037"/>
          </a:xfrm>
          <a:prstGeom prst="rect">
            <a:avLst/>
          </a:prstGeom>
          <a:noFill/>
        </p:spPr>
        <p:txBody>
          <a:bodyPr>
            <a:spAutoFit/>
          </a:bodyPr>
          <a:lstStyle/>
          <a:p>
            <a:pPr eaLnBrk="1" fontAlgn="auto" hangingPunct="1">
              <a:spcBef>
                <a:spcPts val="0"/>
              </a:spcBef>
              <a:spcAft>
                <a:spcPts val="0"/>
              </a:spcAft>
              <a:defRPr/>
            </a:pPr>
            <a:r>
              <a:rPr lang="ru-RU" sz="1350" dirty="0">
                <a:solidFill>
                  <a:prstClr val="black"/>
                </a:solidFill>
                <a:latin typeface="Calibri" panose="020F0502020204030204"/>
              </a:rPr>
              <a:t>Ввод-вывод</a:t>
            </a:r>
          </a:p>
        </p:txBody>
      </p:sp>
      <p:sp>
        <p:nvSpPr>
          <p:cNvPr id="48" name="TextBox 47"/>
          <p:cNvSpPr txBox="1"/>
          <p:nvPr/>
        </p:nvSpPr>
        <p:spPr>
          <a:xfrm>
            <a:off x="-22225" y="1879600"/>
            <a:ext cx="1454150" cy="300038"/>
          </a:xfrm>
          <a:prstGeom prst="rect">
            <a:avLst/>
          </a:prstGeom>
          <a:noFill/>
        </p:spPr>
        <p:txBody>
          <a:bodyPr>
            <a:spAutoFit/>
          </a:bodyPr>
          <a:lstStyle/>
          <a:p>
            <a:pPr eaLnBrk="1" fontAlgn="auto" hangingPunct="1">
              <a:spcBef>
                <a:spcPts val="0"/>
              </a:spcBef>
              <a:spcAft>
                <a:spcPts val="0"/>
              </a:spcAft>
              <a:defRPr/>
            </a:pPr>
            <a:r>
              <a:rPr lang="ru-RU" sz="1350" dirty="0">
                <a:solidFill>
                  <a:prstClr val="black"/>
                </a:solidFill>
                <a:latin typeface="Calibri" panose="020F0502020204030204"/>
              </a:rPr>
              <a:t>Вычисления</a:t>
            </a:r>
          </a:p>
        </p:txBody>
      </p:sp>
      <p:sp>
        <p:nvSpPr>
          <p:cNvPr id="49" name="TextBox 48"/>
          <p:cNvSpPr txBox="1">
            <a:spLocks noRot="1" noChangeAspect="1" noMove="1" noResize="1" noEditPoints="1" noAdjustHandles="1" noChangeArrowheads="1" noChangeShapeType="1" noTextEdit="1"/>
          </p:cNvSpPr>
          <p:nvPr/>
        </p:nvSpPr>
        <p:spPr>
          <a:xfrm>
            <a:off x="3485827" y="1248242"/>
            <a:ext cx="665327" cy="253916"/>
          </a:xfrm>
          <a:prstGeom prst="rect">
            <a:avLst/>
          </a:prstGeom>
          <a:blipFill rotWithShape="0">
            <a:blip r:embed="rId2"/>
            <a:stretch>
              <a:fillRect/>
            </a:stretch>
          </a:blipFill>
        </p:spPr>
        <p:txBody>
          <a:bodyPr/>
          <a:lstStyle/>
          <a:p>
            <a:pPr>
              <a:defRPr/>
            </a:pPr>
            <a:r>
              <a:rPr lang="ru-RU">
                <a:noFill/>
              </a:rPr>
              <a:t> </a:t>
            </a:r>
          </a:p>
        </p:txBody>
      </p:sp>
      <p:sp>
        <p:nvSpPr>
          <p:cNvPr id="52" name="TextBox 51"/>
          <p:cNvSpPr txBox="1">
            <a:spLocks noRot="1" noChangeAspect="1" noMove="1" noResize="1" noEditPoints="1" noAdjustHandles="1" noChangeArrowheads="1" noChangeShapeType="1" noTextEdit="1"/>
          </p:cNvSpPr>
          <p:nvPr/>
        </p:nvSpPr>
        <p:spPr>
          <a:xfrm>
            <a:off x="5004544" y="932639"/>
            <a:ext cx="1065298" cy="253916"/>
          </a:xfrm>
          <a:prstGeom prst="rect">
            <a:avLst/>
          </a:prstGeom>
          <a:blipFill rotWithShape="0">
            <a:blip r:embed="rId3"/>
            <a:stretch>
              <a:fillRect/>
            </a:stretch>
          </a:blipFill>
        </p:spPr>
        <p:txBody>
          <a:bodyPr/>
          <a:lstStyle/>
          <a:p>
            <a:pPr>
              <a:defRPr/>
            </a:pPr>
            <a:r>
              <a:rPr lang="ru-RU">
                <a:noFill/>
              </a:rPr>
              <a:t> </a:t>
            </a:r>
          </a:p>
        </p:txBody>
      </p:sp>
      <p:sp>
        <p:nvSpPr>
          <p:cNvPr id="53" name="TextBox 52"/>
          <p:cNvSpPr txBox="1">
            <a:spLocks noRot="1" noChangeAspect="1" noMove="1" noResize="1" noEditPoints="1" noAdjustHandles="1" noChangeArrowheads="1" noChangeShapeType="1" noTextEdit="1"/>
          </p:cNvSpPr>
          <p:nvPr/>
        </p:nvSpPr>
        <p:spPr>
          <a:xfrm>
            <a:off x="7057600" y="1259801"/>
            <a:ext cx="665327" cy="264944"/>
          </a:xfrm>
          <a:prstGeom prst="rect">
            <a:avLst/>
          </a:prstGeom>
          <a:blipFill rotWithShape="0">
            <a:blip r:embed="rId4"/>
            <a:stretch>
              <a:fillRect/>
            </a:stretch>
          </a:blipFill>
        </p:spPr>
        <p:txBody>
          <a:bodyPr/>
          <a:lstStyle/>
          <a:p>
            <a:pPr>
              <a:defRPr/>
            </a:pPr>
            <a:r>
              <a:rPr lang="ru-RU">
                <a:noFill/>
              </a:rPr>
              <a:t> </a:t>
            </a:r>
          </a:p>
        </p:txBody>
      </p:sp>
      <p:sp>
        <p:nvSpPr>
          <p:cNvPr id="54" name="Прямоугольник 53"/>
          <p:cNvSpPr/>
          <p:nvPr/>
        </p:nvSpPr>
        <p:spPr>
          <a:xfrm>
            <a:off x="2411413" y="4641850"/>
            <a:ext cx="1141412" cy="29845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55" name="Прямоугольник 54"/>
          <p:cNvSpPr/>
          <p:nvPr/>
        </p:nvSpPr>
        <p:spPr>
          <a:xfrm>
            <a:off x="4110038" y="4640263"/>
            <a:ext cx="565150" cy="29051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B</a:t>
            </a:r>
            <a:endParaRPr lang="ru-RU" sz="1350" dirty="0">
              <a:solidFill>
                <a:prstClr val="black"/>
              </a:solidFill>
            </a:endParaRPr>
          </a:p>
        </p:txBody>
      </p:sp>
      <p:sp>
        <p:nvSpPr>
          <p:cNvPr id="57" name="Прямоугольник 56"/>
          <p:cNvSpPr/>
          <p:nvPr/>
        </p:nvSpPr>
        <p:spPr>
          <a:xfrm>
            <a:off x="3552825" y="5164138"/>
            <a:ext cx="565150" cy="288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B</a:t>
            </a:r>
            <a:endParaRPr lang="ru-RU" sz="1350" dirty="0">
              <a:solidFill>
                <a:prstClr val="black"/>
              </a:solidFill>
            </a:endParaRPr>
          </a:p>
        </p:txBody>
      </p:sp>
      <p:sp>
        <p:nvSpPr>
          <p:cNvPr id="58" name="Прямоугольник 57"/>
          <p:cNvSpPr/>
          <p:nvPr/>
        </p:nvSpPr>
        <p:spPr>
          <a:xfrm>
            <a:off x="4675188" y="5164138"/>
            <a:ext cx="565150" cy="288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350" dirty="0">
              <a:solidFill>
                <a:prstClr val="black"/>
              </a:solidFill>
            </a:endParaRPr>
          </a:p>
        </p:txBody>
      </p:sp>
      <p:sp>
        <p:nvSpPr>
          <p:cNvPr id="59" name="Овал 58"/>
          <p:cNvSpPr/>
          <p:nvPr/>
        </p:nvSpPr>
        <p:spPr>
          <a:xfrm>
            <a:off x="3732213" y="5205413"/>
            <a:ext cx="204787" cy="204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A</a:t>
            </a:r>
            <a:endParaRPr lang="ru-RU" sz="1350" dirty="0">
              <a:solidFill>
                <a:prstClr val="black"/>
              </a:solidFill>
            </a:endParaRPr>
          </a:p>
        </p:txBody>
      </p:sp>
      <p:sp>
        <p:nvSpPr>
          <p:cNvPr id="60" name="Овал 59"/>
          <p:cNvSpPr/>
          <p:nvPr/>
        </p:nvSpPr>
        <p:spPr>
          <a:xfrm>
            <a:off x="4868863" y="5205413"/>
            <a:ext cx="204787" cy="204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B</a:t>
            </a:r>
            <a:endParaRPr lang="ru-RU" sz="1350" dirty="0">
              <a:solidFill>
                <a:prstClr val="black"/>
              </a:solidFill>
            </a:endParaRPr>
          </a:p>
        </p:txBody>
      </p:sp>
      <p:sp>
        <p:nvSpPr>
          <p:cNvPr id="61" name="Прямоугольник 60"/>
          <p:cNvSpPr/>
          <p:nvPr/>
        </p:nvSpPr>
        <p:spPr>
          <a:xfrm>
            <a:off x="1120775" y="4178300"/>
            <a:ext cx="1290638"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62" name="Прямоугольник 61"/>
          <p:cNvSpPr/>
          <p:nvPr/>
        </p:nvSpPr>
        <p:spPr>
          <a:xfrm>
            <a:off x="2411413" y="4178300"/>
            <a:ext cx="1698625"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B</a:t>
            </a:r>
            <a:endParaRPr lang="ru-RU" sz="1350" dirty="0">
              <a:solidFill>
                <a:prstClr val="black"/>
              </a:solidFill>
            </a:endParaRPr>
          </a:p>
        </p:txBody>
      </p:sp>
      <p:sp>
        <p:nvSpPr>
          <p:cNvPr id="63" name="Прямоугольник 62"/>
          <p:cNvSpPr/>
          <p:nvPr/>
        </p:nvSpPr>
        <p:spPr>
          <a:xfrm>
            <a:off x="4110038" y="4178300"/>
            <a:ext cx="1192212"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64" name="Прямоугольник 63"/>
          <p:cNvSpPr/>
          <p:nvPr/>
        </p:nvSpPr>
        <p:spPr>
          <a:xfrm>
            <a:off x="5302250" y="4178300"/>
            <a:ext cx="588963" cy="29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350" dirty="0">
                <a:solidFill>
                  <a:prstClr val="black"/>
                </a:solidFill>
              </a:rPr>
              <a:t>B</a:t>
            </a:r>
            <a:endParaRPr lang="ru-RU" sz="1350" dirty="0">
              <a:solidFill>
                <a:prstClr val="black"/>
              </a:solidFill>
            </a:endParaRPr>
          </a:p>
        </p:txBody>
      </p:sp>
      <p:cxnSp>
        <p:nvCxnSpPr>
          <p:cNvPr id="68" name="Прямая соединительная линия 67"/>
          <p:cNvCxnSpPr/>
          <p:nvPr/>
        </p:nvCxnSpPr>
        <p:spPr>
          <a:xfrm>
            <a:off x="5891213" y="3133725"/>
            <a:ext cx="0" cy="1343025"/>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Прямая соединительная линия 69"/>
          <p:cNvCxnSpPr/>
          <p:nvPr/>
        </p:nvCxnSpPr>
        <p:spPr>
          <a:xfrm>
            <a:off x="2411413" y="3513138"/>
            <a:ext cx="0" cy="963612"/>
          </a:xfrm>
          <a:prstGeom prst="line">
            <a:avLst/>
          </a:prstGeom>
          <a:ln w="28575"/>
        </p:spPr>
        <p:style>
          <a:lnRef idx="3">
            <a:schemeClr val="dk1"/>
          </a:lnRef>
          <a:fillRef idx="0">
            <a:schemeClr val="dk1"/>
          </a:fillRef>
          <a:effectRef idx="2">
            <a:schemeClr val="dk1"/>
          </a:effectRef>
          <a:fontRef idx="minor">
            <a:schemeClr val="tx1"/>
          </a:fontRef>
        </p:style>
      </p:cxnSp>
      <p:cxnSp>
        <p:nvCxnSpPr>
          <p:cNvPr id="72" name="Прямая со стрелкой 71"/>
          <p:cNvCxnSpPr/>
          <p:nvPr/>
        </p:nvCxnSpPr>
        <p:spPr>
          <a:xfrm flipV="1">
            <a:off x="1120775" y="3933825"/>
            <a:ext cx="4181475" cy="3175"/>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3" name="Прямая соединительная линия 72"/>
          <p:cNvCxnSpPr/>
          <p:nvPr/>
        </p:nvCxnSpPr>
        <p:spPr>
          <a:xfrm>
            <a:off x="5302250" y="3862388"/>
            <a:ext cx="0" cy="625475"/>
          </a:xfrm>
          <a:prstGeom prst="line">
            <a:avLst/>
          </a:prstGeom>
          <a:ln w="28575"/>
        </p:spPr>
        <p:style>
          <a:lnRef idx="3">
            <a:schemeClr val="dk1"/>
          </a:lnRef>
          <a:fillRef idx="0">
            <a:schemeClr val="dk1"/>
          </a:fillRef>
          <a:effectRef idx="2">
            <a:schemeClr val="dk1"/>
          </a:effectRef>
          <a:fontRef idx="minor">
            <a:schemeClr val="tx1"/>
          </a:fontRef>
        </p:style>
      </p:cxnSp>
      <p:cxnSp>
        <p:nvCxnSpPr>
          <p:cNvPr id="75" name="Прямая со стрелкой 74"/>
          <p:cNvCxnSpPr/>
          <p:nvPr/>
        </p:nvCxnSpPr>
        <p:spPr>
          <a:xfrm flipV="1">
            <a:off x="2411413" y="3687763"/>
            <a:ext cx="3479800" cy="476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7" name="Прямая со стрелкой 76"/>
          <p:cNvCxnSpPr/>
          <p:nvPr/>
        </p:nvCxnSpPr>
        <p:spPr>
          <a:xfrm flipV="1">
            <a:off x="1111250" y="3327400"/>
            <a:ext cx="4779963" cy="793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80" name="TextBox 79"/>
          <p:cNvSpPr txBox="1">
            <a:spLocks noRot="1" noChangeAspect="1" noMove="1" noResize="1" noEditPoints="1" noAdjustHandles="1" noChangeArrowheads="1" noChangeShapeType="1" noTextEdit="1"/>
          </p:cNvSpPr>
          <p:nvPr/>
        </p:nvSpPr>
        <p:spPr>
          <a:xfrm>
            <a:off x="3352110" y="3039185"/>
            <a:ext cx="1065298" cy="264496"/>
          </a:xfrm>
          <a:prstGeom prst="rect">
            <a:avLst/>
          </a:prstGeom>
          <a:blipFill rotWithShape="0">
            <a:blip r:embed="rId5"/>
            <a:stretch>
              <a:fillRect/>
            </a:stretch>
          </a:blipFill>
        </p:spPr>
        <p:txBody>
          <a:bodyPr/>
          <a:lstStyle/>
          <a:p>
            <a:pPr>
              <a:defRPr/>
            </a:pPr>
            <a:r>
              <a:rPr lang="ru-RU">
                <a:noFill/>
              </a:rPr>
              <a:t> </a:t>
            </a:r>
          </a:p>
        </p:txBody>
      </p:sp>
      <p:sp>
        <p:nvSpPr>
          <p:cNvPr id="81" name="TextBox 80"/>
          <p:cNvSpPr txBox="1">
            <a:spLocks noRot="1" noChangeAspect="1" noMove="1" noResize="1" noEditPoints="1" noAdjustHandles="1" noChangeArrowheads="1" noChangeShapeType="1" noTextEdit="1"/>
          </p:cNvSpPr>
          <p:nvPr/>
        </p:nvSpPr>
        <p:spPr>
          <a:xfrm>
            <a:off x="4534206" y="3445933"/>
            <a:ext cx="665327" cy="263662"/>
          </a:xfrm>
          <a:prstGeom prst="rect">
            <a:avLst/>
          </a:prstGeom>
          <a:blipFill rotWithShape="0">
            <a:blip r:embed="rId6"/>
            <a:stretch>
              <a:fillRect/>
            </a:stretch>
          </a:blipFill>
        </p:spPr>
        <p:txBody>
          <a:bodyPr/>
          <a:lstStyle/>
          <a:p>
            <a:pPr>
              <a:defRPr/>
            </a:pPr>
            <a:r>
              <a:rPr lang="ru-RU">
                <a:noFill/>
              </a:rPr>
              <a:t> </a:t>
            </a:r>
          </a:p>
        </p:txBody>
      </p:sp>
      <p:sp>
        <p:nvSpPr>
          <p:cNvPr id="82" name="TextBox 81"/>
          <p:cNvSpPr txBox="1">
            <a:spLocks noRot="1" noChangeAspect="1" noMove="1" noResize="1" noEditPoints="1" noAdjustHandles="1" noChangeArrowheads="1" noChangeShapeType="1" noTextEdit="1"/>
          </p:cNvSpPr>
          <p:nvPr/>
        </p:nvSpPr>
        <p:spPr>
          <a:xfrm>
            <a:off x="2741962" y="3693523"/>
            <a:ext cx="665327" cy="263662"/>
          </a:xfrm>
          <a:prstGeom prst="rect">
            <a:avLst/>
          </a:prstGeom>
          <a:blipFill rotWithShape="0">
            <a:blip r:embed="rId7"/>
            <a:stretch>
              <a:fillRect/>
            </a:stretch>
          </a:blipFill>
        </p:spPr>
        <p:txBody>
          <a:bodyPr/>
          <a:lstStyle/>
          <a:p>
            <a:pPr>
              <a:defRPr/>
            </a:pPr>
            <a:r>
              <a:rPr lang="ru-RU">
                <a:noFill/>
              </a:rPr>
              <a:t> </a:t>
            </a:r>
          </a:p>
        </p:txBody>
      </p:sp>
      <p:sp>
        <p:nvSpPr>
          <p:cNvPr id="83" name="TextBox 82"/>
          <p:cNvSpPr txBox="1"/>
          <p:nvPr/>
        </p:nvSpPr>
        <p:spPr>
          <a:xfrm>
            <a:off x="3444875" y="5532438"/>
            <a:ext cx="6008688" cy="506412"/>
          </a:xfrm>
          <a:prstGeom prst="rect">
            <a:avLst/>
          </a:prstGeom>
          <a:noFill/>
        </p:spPr>
        <p:txBody>
          <a:bodyPr>
            <a:spAutoFit/>
          </a:bodyPr>
          <a:lstStyle/>
          <a:p>
            <a:pPr eaLnBrk="1" fontAlgn="auto" hangingPunct="1">
              <a:spcBef>
                <a:spcPts val="0"/>
              </a:spcBef>
              <a:spcAft>
                <a:spcPts val="0"/>
              </a:spcAft>
              <a:defRPr/>
            </a:pPr>
            <a:r>
              <a:rPr lang="ru-RU" sz="1350" b="1" dirty="0">
                <a:solidFill>
                  <a:srgbClr val="5B9BD5"/>
                </a:solidFill>
                <a:latin typeface="Calibri" panose="020F0502020204030204"/>
              </a:rPr>
              <a:t>Время выполнения 2-х задач: в однопрограммной системе (а), в мультипрограммной системе(б)</a:t>
            </a:r>
          </a:p>
        </p:txBody>
      </p:sp>
      <p:sp>
        <p:nvSpPr>
          <p:cNvPr id="84" name="TextBox 83"/>
          <p:cNvSpPr txBox="1"/>
          <p:nvPr/>
        </p:nvSpPr>
        <p:spPr>
          <a:xfrm>
            <a:off x="9525" y="4194175"/>
            <a:ext cx="1454150" cy="300038"/>
          </a:xfrm>
          <a:prstGeom prst="rect">
            <a:avLst/>
          </a:prstGeom>
          <a:noFill/>
        </p:spPr>
        <p:txBody>
          <a:bodyPr>
            <a:spAutoFit/>
          </a:bodyPr>
          <a:lstStyle/>
          <a:p>
            <a:pPr eaLnBrk="1" fontAlgn="auto" hangingPunct="1">
              <a:spcBef>
                <a:spcPts val="0"/>
              </a:spcBef>
              <a:spcAft>
                <a:spcPts val="0"/>
              </a:spcAft>
              <a:defRPr/>
            </a:pPr>
            <a:r>
              <a:rPr lang="ru-RU" sz="1350" dirty="0">
                <a:solidFill>
                  <a:prstClr val="black"/>
                </a:solidFill>
                <a:latin typeface="Calibri" panose="020F0502020204030204"/>
              </a:rPr>
              <a:t>Вычисления</a:t>
            </a:r>
          </a:p>
        </p:txBody>
      </p:sp>
      <p:sp>
        <p:nvSpPr>
          <p:cNvPr id="85" name="TextBox 84"/>
          <p:cNvSpPr txBox="1"/>
          <p:nvPr/>
        </p:nvSpPr>
        <p:spPr>
          <a:xfrm>
            <a:off x="0" y="4757738"/>
            <a:ext cx="1454150" cy="300037"/>
          </a:xfrm>
          <a:prstGeom prst="rect">
            <a:avLst/>
          </a:prstGeom>
          <a:noFill/>
        </p:spPr>
        <p:txBody>
          <a:bodyPr>
            <a:spAutoFit/>
          </a:bodyPr>
          <a:lstStyle/>
          <a:p>
            <a:pPr eaLnBrk="1" fontAlgn="auto" hangingPunct="1">
              <a:spcBef>
                <a:spcPts val="0"/>
              </a:spcBef>
              <a:spcAft>
                <a:spcPts val="0"/>
              </a:spcAft>
              <a:defRPr/>
            </a:pPr>
            <a:r>
              <a:rPr lang="ru-RU" sz="1350" dirty="0">
                <a:solidFill>
                  <a:prstClr val="black"/>
                </a:solidFill>
                <a:latin typeface="Calibri" panose="020F0502020204030204"/>
              </a:rPr>
              <a:t>Ввод-вывод</a:t>
            </a:r>
          </a:p>
        </p:txBody>
      </p:sp>
      <p:sp>
        <p:nvSpPr>
          <p:cNvPr id="128047" name="TextBox 85"/>
          <p:cNvSpPr txBox="1">
            <a:spLocks noChangeArrowheads="1"/>
          </p:cNvSpPr>
          <p:nvPr/>
        </p:nvSpPr>
        <p:spPr bwMode="auto">
          <a:xfrm>
            <a:off x="187325" y="5332413"/>
            <a:ext cx="1568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ru-RU" altLang="ru-RU" sz="1200">
                <a:solidFill>
                  <a:srgbClr val="000000"/>
                </a:solidFill>
                <a:latin typeface="Calibri" pitchFamily="34" charset="0"/>
              </a:rPr>
              <a:t>Готовность</a:t>
            </a:r>
          </a:p>
          <a:p>
            <a:pPr eaLnBrk="1" hangingPunct="1"/>
            <a:r>
              <a:rPr lang="ru-RU" altLang="ru-RU" sz="1200">
                <a:solidFill>
                  <a:srgbClr val="000000"/>
                </a:solidFill>
                <a:latin typeface="Calibri" pitchFamily="34" charset="0"/>
              </a:rPr>
              <a:t>(ожидание процесса)</a:t>
            </a:r>
          </a:p>
        </p:txBody>
      </p:sp>
      <p:sp>
        <p:nvSpPr>
          <p:cNvPr id="87" name="Овал 86"/>
          <p:cNvSpPr/>
          <p:nvPr/>
        </p:nvSpPr>
        <p:spPr>
          <a:xfrm>
            <a:off x="101600" y="974725"/>
            <a:ext cx="287338" cy="273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а</a:t>
            </a:r>
          </a:p>
        </p:txBody>
      </p:sp>
      <p:sp>
        <p:nvSpPr>
          <p:cNvPr id="88" name="Овал 87"/>
          <p:cNvSpPr/>
          <p:nvPr/>
        </p:nvSpPr>
        <p:spPr>
          <a:xfrm>
            <a:off x="50800" y="3394075"/>
            <a:ext cx="285750" cy="273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1350" dirty="0">
                <a:solidFill>
                  <a:prstClr val="black"/>
                </a:solidFill>
              </a:rPr>
              <a:t>б</a:t>
            </a:r>
          </a:p>
        </p:txBody>
      </p:sp>
    </p:spTree>
    <p:extLst>
      <p:ext uri="{BB962C8B-B14F-4D97-AF65-F5344CB8AC3E}">
        <p14:creationId xmlns:p14="http://schemas.microsoft.com/office/powerpoint/2010/main" val="3130835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3" name="TextBox 2"/>
          <p:cNvSpPr txBox="1"/>
          <p:nvPr/>
        </p:nvSpPr>
        <p:spPr>
          <a:xfrm>
            <a:off x="0" y="692696"/>
            <a:ext cx="9144000" cy="5940088"/>
          </a:xfrm>
          <a:prstGeom prst="rect">
            <a:avLst/>
          </a:prstGeom>
          <a:noFill/>
        </p:spPr>
        <p:txBody>
          <a:bodyPr wrap="square" rtlCol="0">
            <a:spAutoFit/>
          </a:bodyPr>
          <a:lstStyle/>
          <a:p>
            <a:pPr algn="ctr"/>
            <a:r>
              <a:rPr lang="ru-RU" sz="2000" dirty="0" smtClean="0">
                <a:latin typeface="Times New Roman" panose="02020603050405020304" pitchFamily="18" charset="0"/>
                <a:cs typeface="Times New Roman" panose="02020603050405020304" pitchFamily="18" charset="0"/>
              </a:rPr>
              <a:t>Пример по аналогии. </a:t>
            </a:r>
          </a:p>
          <a:p>
            <a:pPr indent="265113" algn="just"/>
            <a:r>
              <a:rPr lang="ru-RU" sz="2000" dirty="0" smtClean="0">
                <a:latin typeface="Times New Roman" panose="02020603050405020304" pitchFamily="18" charset="0"/>
                <a:cs typeface="Times New Roman" panose="02020603050405020304" pitchFamily="18" charset="0"/>
              </a:rPr>
              <a:t>Представим </a:t>
            </a:r>
            <a:r>
              <a:rPr lang="ru-RU" sz="2000" dirty="0">
                <a:latin typeface="Times New Roman" panose="02020603050405020304" pitchFamily="18" charset="0"/>
                <a:cs typeface="Times New Roman" panose="02020603050405020304" pitchFamily="18" charset="0"/>
              </a:rPr>
              <a:t>себе программиста, решившего заняться кулинарией и испечь пирог на день рождения дочери. У него есть рецепт пирога, а на кухне есть все ингредиенты: мука, яйца, сахар, </a:t>
            </a:r>
            <a:r>
              <a:rPr lang="ru-RU" sz="2000" dirty="0" smtClean="0">
                <a:latin typeface="Times New Roman" panose="02020603050405020304" pitchFamily="18" charset="0"/>
                <a:cs typeface="Times New Roman" panose="02020603050405020304" pitchFamily="18" charset="0"/>
              </a:rPr>
              <a:t>и </a:t>
            </a:r>
            <a:r>
              <a:rPr lang="ru-RU" sz="2000" dirty="0">
                <a:latin typeface="Times New Roman" panose="02020603050405020304" pitchFamily="18" charset="0"/>
                <a:cs typeface="Times New Roman" panose="02020603050405020304" pitchFamily="18" charset="0"/>
              </a:rPr>
              <a:t>т. д. В данной аналогии рецепт — это программа (то есть алгоритм, выраженный в некой удобной форме записи), программист — это центральный процессор, а ингредиенты пирога — это входные данные. Процесс — это действия, состоящие из чтения рецепта нашим кулинаром, выбора ингредиентов и выпечки пирога. Теперь представим, что на кухню вбегает сын программиста и кричит, что его ужалила пчела. Программист записывает, на каком месте рецепта он остановился (сохраняется состояние текущего процесса), достает книгу советов по оказанию первой помощи и приступает к выполнению изложенных в ней инструкций. Перед нами процессор, переключенный с одного процесса (выпечки) на другой процесс, имеющий более высокую степень приоритета (оказание медицинской помощи), и у каждого из процессов есть своя программа (рецепт против справочника по оказанию первой помощи). После извлечения пчелиного жала программист возвращается к пирогу, продолжая выполнять действия с того места, на котором остановился. Ключевая идея здесь в том, что процесс — это своего рода действия. У него есть программа, входные и выходные данные и состояние. </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14</a:t>
            </a:fld>
            <a:endParaRPr lang="ru-RU" altLang="ru-RU"/>
          </a:p>
        </p:txBody>
      </p:sp>
    </p:spTree>
    <p:extLst>
      <p:ext uri="{BB962C8B-B14F-4D97-AF65-F5344CB8AC3E}">
        <p14:creationId xmlns:p14="http://schemas.microsoft.com/office/powerpoint/2010/main" val="331185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707995"/>
            <a:ext cx="7772400" cy="704782"/>
          </a:xfrm>
        </p:spPr>
        <p:txBody>
          <a:bodyPr>
            <a:normAutofit fontScale="90000"/>
          </a:bodyPr>
          <a:lstStyle/>
          <a:p>
            <a:r>
              <a:rPr lang="ru-RU" dirty="0" smtClean="0">
                <a:latin typeface="Times New Roman" panose="02020603050405020304" pitchFamily="18" charset="0"/>
                <a:cs typeface="Times New Roman" panose="02020603050405020304" pitchFamily="18" charset="0"/>
              </a:rPr>
              <a:t>Процесс – это </a:t>
            </a:r>
            <a:endParaRPr lang="ru-RU" dirty="0">
              <a:latin typeface="Times New Roman" panose="02020603050405020304" pitchFamily="18" charset="0"/>
              <a:cs typeface="Times New Roman" panose="02020603050405020304" pitchFamily="18" charset="0"/>
            </a:endParaRPr>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graphicFrame>
        <p:nvGraphicFramePr>
          <p:cNvPr id="4" name="Схема 3"/>
          <p:cNvGraphicFramePr/>
          <p:nvPr>
            <p:extLst>
              <p:ext uri="{D42A27DB-BD31-4B8C-83A1-F6EECF244321}">
                <p14:modId xmlns:p14="http://schemas.microsoft.com/office/powerpoint/2010/main" val="2316602852"/>
              </p:ext>
            </p:extLst>
          </p:nvPr>
        </p:nvGraphicFramePr>
        <p:xfrm>
          <a:off x="1727684" y="1484784"/>
          <a:ext cx="5688632" cy="530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Номер слайда 2"/>
          <p:cNvSpPr>
            <a:spLocks noGrp="1"/>
          </p:cNvSpPr>
          <p:nvPr>
            <p:ph type="sldNum" sz="quarter" idx="12"/>
          </p:nvPr>
        </p:nvSpPr>
        <p:spPr/>
        <p:txBody>
          <a:bodyPr/>
          <a:lstStyle/>
          <a:p>
            <a:fld id="{A3CFEF61-FD3B-4967-BAED-6FD172EC5D78}" type="slidenum">
              <a:rPr lang="ru-RU" smtClean="0"/>
              <a:pPr/>
              <a:t>15</a:t>
            </a:fld>
            <a:endParaRPr lang="ru-RU"/>
          </a:p>
        </p:txBody>
      </p:sp>
    </p:spTree>
    <p:extLst>
      <p:ext uri="{BB962C8B-B14F-4D97-AF65-F5344CB8AC3E}">
        <p14:creationId xmlns:p14="http://schemas.microsoft.com/office/powerpoint/2010/main" val="31402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3" name="Номер слайда 2"/>
          <p:cNvSpPr>
            <a:spLocks noGrp="1"/>
          </p:cNvSpPr>
          <p:nvPr>
            <p:ph type="sldNum" sz="quarter" idx="12"/>
          </p:nvPr>
        </p:nvSpPr>
        <p:spPr/>
        <p:txBody>
          <a:bodyPr/>
          <a:lstStyle/>
          <a:p>
            <a:fld id="{A3CFEF61-FD3B-4967-BAED-6FD172EC5D78}" type="slidenum">
              <a:rPr lang="ru-RU" smtClean="0"/>
              <a:pPr/>
              <a:t>16</a:t>
            </a:fld>
            <a:endParaRPr lang="ru-RU"/>
          </a:p>
        </p:txBody>
      </p:sp>
      <p:sp>
        <p:nvSpPr>
          <p:cNvPr id="8" name="Rectangle 3"/>
          <p:cNvSpPr txBox="1">
            <a:spLocks noChangeArrowheads="1"/>
          </p:cNvSpPr>
          <p:nvPr/>
        </p:nvSpPr>
        <p:spPr bwMode="auto">
          <a:xfrm>
            <a:off x="179512" y="980728"/>
            <a:ext cx="878497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342900" marR="0" lvl="0" indent="-342900" algn="ctr" defTabSz="914400" rtl="0" eaLnBrk="1" fontAlgn="base" latinLnBrk="0" hangingPunct="1">
              <a:lnSpc>
                <a:spcPct val="90000"/>
              </a:lnSpc>
              <a:spcBef>
                <a:spcPct val="20000"/>
              </a:spcBef>
              <a:spcAft>
                <a:spcPct val="0"/>
              </a:spcAft>
              <a:buClr>
                <a:srgbClr val="006666"/>
              </a:buClr>
              <a:buSzPct val="70000"/>
              <a:buFont typeface="Wingdings" pitchFamily="2" charset="2"/>
              <a:buNone/>
              <a:tabLst/>
              <a:defRPr/>
            </a:pPr>
            <a:r>
              <a:rPr kumimoji="0" lang="ru-RU" altLang="ru-RU" sz="2800" b="1" i="1" u="none" strike="noStrike" kern="0" cap="none" spc="0" normalizeH="0" baseline="0" noProof="0" dirty="0" smtClean="0">
                <a:ln>
                  <a:noFill/>
                </a:ln>
                <a:solidFill>
                  <a:srgbClr val="006666"/>
                </a:solidFill>
                <a:effectLst/>
                <a:uLnTx/>
                <a:uFillTx/>
                <a:latin typeface="Verdana"/>
                <a:ea typeface="+mn-ea"/>
                <a:cs typeface="+mn-cs"/>
              </a:rPr>
              <a:t>ОС ведет список процессов </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pitchFamily="2" charset="2"/>
              <a:buChar char="¡"/>
              <a:tabLst/>
              <a:defRPr/>
            </a:pPr>
            <a:r>
              <a:rPr kumimoji="0" lang="ru-RU" altLang="ru-RU" sz="2800" b="1" i="0" u="none" strike="noStrike" kern="0" cap="none" spc="0" normalizeH="0" baseline="0" noProof="0" dirty="0" smtClean="0">
                <a:ln>
                  <a:noFill/>
                </a:ln>
                <a:solidFill>
                  <a:srgbClr val="000000"/>
                </a:solidFill>
                <a:effectLst/>
                <a:uLnTx/>
                <a:uFillTx/>
                <a:latin typeface="Verdana"/>
                <a:ea typeface="+mn-ea"/>
                <a:cs typeface="+mn-cs"/>
              </a:rPr>
              <a:t>Таблица процессов </a:t>
            </a: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 на каждый процесс приходится одна запись в этой таблице;</a:t>
            </a:r>
          </a:p>
          <a:p>
            <a:pPr marL="342900" marR="0" lvl="0" indent="-342900" algn="just" defTabSz="914400" rtl="0" eaLnBrk="1" fontAlgn="base" latinLnBrk="0" hangingPunct="1">
              <a:lnSpc>
                <a:spcPct val="90000"/>
              </a:lnSpc>
              <a:spcBef>
                <a:spcPct val="20000"/>
              </a:spcBef>
              <a:spcAft>
                <a:spcPct val="0"/>
              </a:spcAft>
              <a:buClr>
                <a:srgbClr val="006666"/>
              </a:buClr>
              <a:buSzPct val="70000"/>
              <a:buFont typeface="Wingdings" pitchFamily="2" charset="2"/>
              <a:buChar char="¡"/>
              <a:tabLst/>
              <a:defRPr/>
            </a:pP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Для каждого процесса нужна некая структура данных, которая содержала бы в себе все то, что относится к процессу (некий контекст). </a:t>
            </a:r>
          </a:p>
          <a:p>
            <a:pPr marL="342900" marR="0" lvl="0" indent="-342900" algn="just" defTabSz="914400" rtl="0" eaLnBrk="1" fontAlgn="base" latinLnBrk="0" hangingPunct="1">
              <a:lnSpc>
                <a:spcPct val="90000"/>
              </a:lnSpc>
              <a:spcBef>
                <a:spcPct val="20000"/>
              </a:spcBef>
              <a:spcAft>
                <a:spcPct val="0"/>
              </a:spcAft>
              <a:buClr>
                <a:srgbClr val="006666"/>
              </a:buClr>
              <a:buSzPct val="70000"/>
              <a:buFont typeface="Wingdings" pitchFamily="2" charset="2"/>
              <a:buChar char="¡"/>
              <a:tabLst/>
              <a:defRPr/>
            </a:pP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Для этого в ОС используется </a:t>
            </a:r>
            <a:r>
              <a:rPr kumimoji="0" lang="ru-RU" altLang="ru-RU" sz="2800" b="1" i="0" u="none" strike="noStrike" kern="0" cap="none" spc="0" normalizeH="0" baseline="0" noProof="0" dirty="0" smtClean="0">
                <a:ln>
                  <a:noFill/>
                </a:ln>
                <a:solidFill>
                  <a:srgbClr val="000000"/>
                </a:solidFill>
                <a:effectLst/>
                <a:uLnTx/>
                <a:uFillTx/>
                <a:latin typeface="Verdana"/>
                <a:ea typeface="+mn-ea"/>
                <a:cs typeface="+mn-cs"/>
              </a:rPr>
              <a:t>Блок управления процессом (</a:t>
            </a:r>
            <a:r>
              <a:rPr kumimoji="0" lang="en-US" altLang="ru-RU" sz="2800" b="1" i="0" u="none" strike="noStrike" kern="0" cap="none" spc="0" normalizeH="0" baseline="0" noProof="0" dirty="0" smtClean="0">
                <a:ln>
                  <a:noFill/>
                </a:ln>
                <a:solidFill>
                  <a:srgbClr val="000000"/>
                </a:solidFill>
                <a:effectLst/>
                <a:uLnTx/>
                <a:uFillTx/>
                <a:latin typeface="Verdana"/>
                <a:ea typeface="+mn-ea"/>
                <a:cs typeface="+mn-cs"/>
              </a:rPr>
              <a:t>Process Control Block – PCB)</a:t>
            </a: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 – каждый </a:t>
            </a:r>
            <a:r>
              <a:rPr kumimoji="0" lang="en-US" altLang="ru-RU" sz="2800" b="0" i="0" u="none" strike="noStrike" kern="0" cap="none" spc="0" normalizeH="0" baseline="0" noProof="0" dirty="0" smtClean="0">
                <a:ln>
                  <a:noFill/>
                </a:ln>
                <a:solidFill>
                  <a:srgbClr val="000000"/>
                </a:solidFill>
                <a:effectLst/>
                <a:uLnTx/>
                <a:uFillTx/>
                <a:latin typeface="Verdana"/>
                <a:ea typeface="+mn-ea"/>
                <a:cs typeface="+mn-cs"/>
              </a:rPr>
              <a:t>PCB</a:t>
            </a: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 описывает </a:t>
            </a:r>
            <a:r>
              <a:rPr lang="ru-RU" altLang="ru-RU" sz="2800" kern="0" dirty="0" smtClean="0">
                <a:solidFill>
                  <a:srgbClr val="000000"/>
                </a:solidFill>
                <a:latin typeface="Verdana"/>
              </a:rPr>
              <a:t>один </a:t>
            </a:r>
            <a:r>
              <a:rPr kumimoji="0" lang="ru-RU" altLang="ru-RU" sz="2800" b="0" i="0" u="none" strike="noStrike" kern="0" cap="none" spc="0" normalizeH="0" baseline="0" noProof="0" dirty="0" smtClean="0">
                <a:ln>
                  <a:noFill/>
                </a:ln>
                <a:solidFill>
                  <a:srgbClr val="000000"/>
                </a:solidFill>
                <a:effectLst/>
                <a:uLnTx/>
                <a:uFillTx/>
                <a:latin typeface="Verdana"/>
                <a:ea typeface="+mn-ea"/>
                <a:cs typeface="+mn-cs"/>
              </a:rPr>
              <a:t>процесс и его текущее состояние</a:t>
            </a:r>
          </a:p>
        </p:txBody>
      </p:sp>
    </p:spTree>
    <p:extLst>
      <p:ext uri="{BB962C8B-B14F-4D97-AF65-F5344CB8AC3E}">
        <p14:creationId xmlns:p14="http://schemas.microsoft.com/office/powerpoint/2010/main" val="384282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3" name="Номер слайда 2"/>
          <p:cNvSpPr>
            <a:spLocks noGrp="1"/>
          </p:cNvSpPr>
          <p:nvPr>
            <p:ph type="sldNum" sz="quarter" idx="12"/>
          </p:nvPr>
        </p:nvSpPr>
        <p:spPr/>
        <p:txBody>
          <a:bodyPr/>
          <a:lstStyle/>
          <a:p>
            <a:fld id="{A3CFEF61-FD3B-4967-BAED-6FD172EC5D78}" type="slidenum">
              <a:rPr lang="ru-RU" smtClean="0"/>
              <a:pPr/>
              <a:t>17</a:t>
            </a:fld>
            <a:endParaRPr lang="ru-RU"/>
          </a:p>
        </p:txBody>
      </p:sp>
      <p:sp>
        <p:nvSpPr>
          <p:cNvPr id="7" name="Rectangle 2"/>
          <p:cNvSpPr txBox="1">
            <a:spLocks noChangeArrowheads="1"/>
          </p:cNvSpPr>
          <p:nvPr/>
        </p:nvSpPr>
        <p:spPr bwMode="auto">
          <a:xfrm>
            <a:off x="107503" y="692696"/>
            <a:ext cx="8946741" cy="87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800" b="1" i="0" u="none" strike="noStrike" kern="0" cap="none" spc="0" normalizeH="0" baseline="0" noProof="0" dirty="0" smtClean="0">
                <a:ln>
                  <a:noFill/>
                </a:ln>
                <a:solidFill>
                  <a:srgbClr val="006666"/>
                </a:solidFill>
                <a:effectLst/>
                <a:uLnTx/>
                <a:uFillTx/>
                <a:latin typeface="Arial"/>
                <a:ea typeface="+mj-ea"/>
                <a:cs typeface="+mj-cs"/>
              </a:rPr>
              <a:t>Блок управления процессом (</a:t>
            </a:r>
            <a:r>
              <a:rPr kumimoji="0" lang="en-US" altLang="ru-RU" sz="2800" b="1" i="0" u="none" strike="noStrike" kern="0" cap="none" spc="0" normalizeH="0" baseline="0" noProof="0" dirty="0" smtClean="0">
                <a:ln>
                  <a:noFill/>
                </a:ln>
                <a:solidFill>
                  <a:srgbClr val="006666"/>
                </a:solidFill>
                <a:effectLst/>
                <a:uLnTx/>
                <a:uFillTx/>
                <a:latin typeface="Arial"/>
                <a:ea typeface="+mj-ea"/>
                <a:cs typeface="+mj-cs"/>
              </a:rPr>
              <a:t>Process Control Block – PCB)</a:t>
            </a:r>
            <a:r>
              <a:rPr kumimoji="0" lang="ru-RU" altLang="ru-RU" sz="2800" b="1" i="0" u="none" strike="noStrike" kern="0" cap="none" spc="0" normalizeH="0" baseline="0" noProof="0" dirty="0" smtClean="0">
                <a:ln>
                  <a:noFill/>
                </a:ln>
                <a:solidFill>
                  <a:srgbClr val="006666"/>
                </a:solidFill>
                <a:effectLst/>
                <a:uLnTx/>
                <a:uFillTx/>
                <a:latin typeface="Arial"/>
                <a:ea typeface="+mj-ea"/>
                <a:cs typeface="+mj-cs"/>
              </a:rPr>
              <a:t>.</a:t>
            </a:r>
          </a:p>
        </p:txBody>
      </p:sp>
      <p:sp>
        <p:nvSpPr>
          <p:cNvPr id="9" name="Rectangle 3"/>
          <p:cNvSpPr txBox="1">
            <a:spLocks noChangeArrowheads="1"/>
          </p:cNvSpPr>
          <p:nvPr/>
        </p:nvSpPr>
        <p:spPr bwMode="auto">
          <a:xfrm>
            <a:off x="107504" y="1568574"/>
            <a:ext cx="8946741" cy="515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None/>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Данный блок постоянного размера для любого процесса в ОС.</a:t>
            </a:r>
          </a:p>
          <a:p>
            <a:pPr marL="0" marR="0" lvl="0" indent="358775" algn="l" defTabSz="914400" rtl="0" eaLnBrk="1" fontAlgn="base" latinLnBrk="0" hangingPunct="1">
              <a:lnSpc>
                <a:spcPct val="80000"/>
              </a:lnSpc>
              <a:spcBef>
                <a:spcPct val="20000"/>
              </a:spcBef>
              <a:spcAft>
                <a:spcPct val="0"/>
              </a:spcAft>
              <a:buClr>
                <a:srgbClr val="006666"/>
              </a:buClr>
              <a:buSzPct val="70000"/>
              <a:buFont typeface="Wingdings" pitchFamily="2" charset="2"/>
              <a:buNone/>
              <a:tabLst/>
              <a:defRPr/>
            </a:pPr>
            <a:r>
              <a:rPr kumimoji="0" lang="ru-RU" altLang="ru-RU" sz="2000" b="0" i="1" u="none" strike="noStrike" kern="0" cap="none" spc="0" normalizeH="0" baseline="0" noProof="0" dirty="0" smtClean="0">
                <a:ln>
                  <a:noFill/>
                </a:ln>
                <a:solidFill>
                  <a:srgbClr val="000000"/>
                </a:solidFill>
                <a:effectLst/>
                <a:uLnTx/>
                <a:uFillTx/>
                <a:latin typeface="Verdana"/>
                <a:ea typeface="+mn-ea"/>
                <a:cs typeface="+mn-cs"/>
              </a:rPr>
              <a:t>Содержит всю информацию, необходимую для выполнения над процессом любых действий </a:t>
            </a: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(приостановки, последующего восстановления процесса, выгрузки на диск и загрузки с диска):</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Идентификаторы процесса или Номер процесса</a:t>
            </a:r>
            <a:r>
              <a:rPr kumimoji="0" lang="ru-RU" altLang="ru-RU" sz="2000" b="0" i="0" u="none" strike="noStrike" kern="0" cap="none" spc="0" normalizeH="0" baseline="0" noProof="0" dirty="0" smtClean="0">
                <a:ln>
                  <a:noFill/>
                </a:ln>
                <a:solidFill>
                  <a:srgbClr val="000000"/>
                </a:solidFill>
                <a:effectLst/>
                <a:uLnTx/>
                <a:uFillTx/>
                <a:latin typeface="Arial" charset="0"/>
                <a:ea typeface="+mn-ea"/>
                <a:cs typeface="+mn-cs"/>
              </a:rPr>
              <a:t> </a:t>
            </a: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(так называемый </a:t>
            </a:r>
            <a:r>
              <a:rPr kumimoji="0" lang="en-US" altLang="ru-RU" sz="2000" b="0" i="0" u="none" strike="noStrike" kern="0" cap="none" spc="0" normalizeH="0" baseline="0" noProof="0" dirty="0" smtClean="0">
                <a:ln>
                  <a:noFill/>
                </a:ln>
                <a:solidFill>
                  <a:srgbClr val="000000"/>
                </a:solidFill>
                <a:effectLst/>
                <a:uLnTx/>
                <a:uFillTx/>
                <a:latin typeface="Verdana"/>
                <a:ea typeface="+mn-ea"/>
                <a:cs typeface="+mn-cs"/>
              </a:rPr>
              <a:t>PID</a:t>
            </a: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 — </a:t>
            </a:r>
            <a:r>
              <a:rPr kumimoji="0" lang="fr-FR" altLang="ru-RU" sz="2000" b="0" i="0" u="none" strike="noStrike" kern="0" cap="none" spc="0" normalizeH="0" baseline="0" noProof="0" dirty="0" smtClean="0">
                <a:ln>
                  <a:noFill/>
                </a:ln>
                <a:solidFill>
                  <a:srgbClr val="000000"/>
                </a:solidFill>
                <a:effectLst/>
                <a:uLnTx/>
                <a:uFillTx/>
                <a:latin typeface="Verdana"/>
                <a:ea typeface="+mn-ea"/>
                <a:cs typeface="+mn-cs"/>
              </a:rPr>
              <a:t>P</a:t>
            </a:r>
            <a:r>
              <a:rPr kumimoji="0" lang="en-US" altLang="ru-RU" sz="2000" b="0" i="0" u="none" strike="noStrike" kern="0" cap="none" spc="0" normalizeH="0" baseline="0" noProof="0" dirty="0" err="1" smtClean="0">
                <a:ln>
                  <a:noFill/>
                </a:ln>
                <a:solidFill>
                  <a:srgbClr val="000000"/>
                </a:solidFill>
                <a:effectLst/>
                <a:uLnTx/>
                <a:uFillTx/>
                <a:latin typeface="Verdana"/>
                <a:ea typeface="+mn-ea"/>
                <a:cs typeface="+mn-cs"/>
              </a:rPr>
              <a:t>rocess</a:t>
            </a:r>
            <a:r>
              <a:rPr kumimoji="0" lang="en-US" altLang="ru-RU" sz="2000" b="0" i="0" u="none" strike="noStrike" kern="0" cap="none" spc="0" normalizeH="0" baseline="0" noProof="0" dirty="0" smtClean="0">
                <a:ln>
                  <a:noFill/>
                </a:ln>
                <a:solidFill>
                  <a:srgbClr val="000000"/>
                </a:solidFill>
                <a:effectLst/>
                <a:uLnTx/>
                <a:uFillTx/>
                <a:latin typeface="Verdana"/>
                <a:ea typeface="+mn-ea"/>
                <a:cs typeface="+mn-cs"/>
              </a:rPr>
              <a:t> </a:t>
            </a:r>
            <a:r>
              <a:rPr kumimoji="0" lang="fr-FR" altLang="ru-RU" sz="2000" b="0" i="0" u="none" strike="noStrike" kern="0" cap="none" spc="0" normalizeH="0" baseline="0" noProof="0" dirty="0" smtClean="0">
                <a:ln>
                  <a:noFill/>
                </a:ln>
                <a:solidFill>
                  <a:srgbClr val="000000"/>
                </a:solidFill>
                <a:effectLst/>
                <a:uLnTx/>
                <a:uFillTx/>
                <a:latin typeface="Verdana"/>
                <a:ea typeface="+mn-ea"/>
                <a:cs typeface="+mn-cs"/>
              </a:rPr>
              <a:t>ID</a:t>
            </a:r>
            <a:r>
              <a:rPr kumimoji="0" lang="en-US" altLang="ru-RU" sz="2000" b="0" i="0" u="none" strike="noStrike" kern="0" cap="none" spc="0" normalizeH="0" baseline="0" noProof="0" dirty="0" err="1" smtClean="0">
                <a:ln>
                  <a:noFill/>
                </a:ln>
                <a:solidFill>
                  <a:srgbClr val="000000"/>
                </a:solidFill>
                <a:effectLst/>
                <a:uLnTx/>
                <a:uFillTx/>
                <a:latin typeface="Verdana"/>
                <a:ea typeface="+mn-ea"/>
                <a:cs typeface="+mn-cs"/>
              </a:rPr>
              <a:t>entificator</a:t>
            </a: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 </a:t>
            </a:r>
            <a:endParaRPr kumimoji="0" lang="ru-RU" altLang="ru-RU" sz="2000" b="0" i="0" u="none" strike="noStrike" kern="0" cap="none" spc="0" normalizeH="0" baseline="0" noProof="0" dirty="0" smtClean="0">
              <a:ln>
                <a:noFill/>
              </a:ln>
              <a:solidFill>
                <a:srgbClr val="000000"/>
              </a:solidFill>
              <a:effectLst/>
              <a:uLnTx/>
              <a:uFillTx/>
              <a:latin typeface="Arial"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Информация о пользователе</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Состояние процесса</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Приоритет которым обладает данные процесс (информация для планировщика)</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Привилегии – доступ к памяти, допустимые инструкции</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Информация о виртуальной памяти, выделенной процессу</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Статистическая информация и ограничения (</a:t>
            </a:r>
            <a:r>
              <a:rPr kumimoji="0" lang="ru-RU" altLang="ru-RU" sz="2000" b="0" i="0" u="none" strike="noStrike" kern="0" cap="none" spc="0" normalizeH="0" baseline="0" noProof="0" dirty="0" smtClean="0">
                <a:ln>
                  <a:noFill/>
                </a:ln>
                <a:solidFill>
                  <a:srgbClr val="000000"/>
                </a:solidFill>
                <a:effectLst/>
                <a:uLnTx/>
                <a:uFillTx/>
                <a:latin typeface="Arial" charset="0"/>
                <a:ea typeface="+mn-ea"/>
                <a:cs typeface="+mn-cs"/>
              </a:rPr>
              <a:t>ограничения</a:t>
            </a: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 по времени выполнения, статистика о затраченном времени ЦП)</a:t>
            </a:r>
          </a:p>
          <a:p>
            <a:pPr marL="342900" marR="0" lvl="0" indent="-342900" algn="l" defTabSz="914400" rtl="0" eaLnBrk="1" fontAlgn="base" latinLnBrk="0" hangingPunct="1">
              <a:lnSpc>
                <a:spcPct val="80000"/>
              </a:lnSpc>
              <a:spcBef>
                <a:spcPct val="20000"/>
              </a:spcBef>
              <a:spcAft>
                <a:spcPct val="0"/>
              </a:spcAft>
              <a:buClr>
                <a:srgbClr val="006666"/>
              </a:buClr>
              <a:buSzPct val="70000"/>
              <a:buFont typeface="Wingdings" pitchFamily="2" charset="2"/>
              <a:buChar char="¡"/>
              <a:tabLst/>
              <a:defRPr/>
            </a:pPr>
            <a:r>
              <a:rPr kumimoji="0" lang="ru-RU" altLang="ru-RU" sz="2000" b="0" i="0" u="none" strike="noStrike" kern="0" cap="none" spc="0" normalizeH="0" baseline="0" noProof="0" dirty="0" smtClean="0">
                <a:ln>
                  <a:noFill/>
                </a:ln>
                <a:solidFill>
                  <a:srgbClr val="000000"/>
                </a:solidFill>
                <a:effectLst/>
                <a:uLnTx/>
                <a:uFillTx/>
                <a:latin typeface="Verdana"/>
                <a:ea typeface="+mn-ea"/>
                <a:cs typeface="+mn-cs"/>
              </a:rPr>
              <a:t>Ввод/вывод – владение ресурсами, открытые файлы, выделенные устройства.</a:t>
            </a:r>
          </a:p>
        </p:txBody>
      </p:sp>
    </p:spTree>
    <p:extLst>
      <p:ext uri="{BB962C8B-B14F-4D97-AF65-F5344CB8AC3E}">
        <p14:creationId xmlns:p14="http://schemas.microsoft.com/office/powerpoint/2010/main" val="951201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07504" y="980728"/>
            <a:ext cx="8928992" cy="2088232"/>
          </a:xfrm>
        </p:spPr>
        <p:txBody>
          <a:bodyPr>
            <a:noAutofit/>
          </a:bodyPr>
          <a:lstStyle/>
          <a:p>
            <a:pPr marL="0" indent="265113" algn="just" eaLnBrk="1" hangingPunct="1">
              <a:buNone/>
            </a:pPr>
            <a:r>
              <a:rPr lang="ru-RU" sz="3600" dirty="0" smtClean="0"/>
              <a:t>На протяжении существования процесса его выполнение может быть многократно прервано и продолжено. </a:t>
            </a: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18</a:t>
            </a:fld>
            <a:endParaRPr lang="ru-RU" altLang="ru-RU"/>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376" y="2564903"/>
            <a:ext cx="6464795" cy="415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72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536" y="692696"/>
            <a:ext cx="8229600" cy="576064"/>
          </a:xfrm>
        </p:spPr>
        <p:txBody>
          <a:bodyPr>
            <a:normAutofit fontScale="90000"/>
          </a:bodyPr>
          <a:lstStyle/>
          <a:p>
            <a:pPr eaLnBrk="1" hangingPunct="1"/>
            <a:r>
              <a:rPr lang="ru-RU" dirty="0" smtClean="0">
                <a:latin typeface="Times New Roman" panose="02020603050405020304" pitchFamily="18" charset="0"/>
                <a:cs typeface="Times New Roman" panose="02020603050405020304" pitchFamily="18" charset="0"/>
              </a:rPr>
              <a:t>Фоновые процессы</a:t>
            </a:r>
          </a:p>
        </p:txBody>
      </p:sp>
      <p:sp>
        <p:nvSpPr>
          <p:cNvPr id="3075" name="Rectangle 3"/>
          <p:cNvSpPr>
            <a:spLocks noGrp="1" noChangeArrowheads="1"/>
          </p:cNvSpPr>
          <p:nvPr>
            <p:ph type="body" idx="1"/>
          </p:nvPr>
        </p:nvSpPr>
        <p:spPr>
          <a:xfrm>
            <a:off x="251520" y="1340768"/>
            <a:ext cx="8712968" cy="4886003"/>
          </a:xfrm>
        </p:spPr>
        <p:txBody>
          <a:bodyPr>
            <a:noAutofit/>
          </a:bodyPr>
          <a:lstStyle/>
          <a:p>
            <a:pPr marL="0" indent="0" algn="just">
              <a:buNone/>
            </a:pPr>
            <a:r>
              <a:rPr lang="ru-RU" dirty="0" smtClean="0">
                <a:latin typeface="Times New Roman" panose="02020603050405020304" pitchFamily="18" charset="0"/>
                <a:cs typeface="Times New Roman" panose="02020603050405020304" pitchFamily="18" charset="0"/>
              </a:rPr>
              <a:t>Во время работы </a:t>
            </a:r>
            <a:r>
              <a:rPr lang="ru-RU" dirty="0">
                <a:latin typeface="Times New Roman" panose="02020603050405020304" pitchFamily="18" charset="0"/>
                <a:cs typeface="Times New Roman" panose="02020603050405020304" pitchFamily="18" charset="0"/>
              </a:rPr>
              <a:t>операционной системы создаются, как правило, несколько процессов. Некоторые из них представляют собой высокоприоритетные процессы, то есть процессы, взаимодействующие с пользователями и выполняющие для них определенную работу. Остальные являются </a:t>
            </a:r>
            <a:r>
              <a:rPr lang="ru-RU" b="1" i="1" dirty="0">
                <a:latin typeface="Times New Roman" panose="02020603050405020304" pitchFamily="18" charset="0"/>
                <a:cs typeface="Times New Roman" panose="02020603050405020304" pitchFamily="18" charset="0"/>
              </a:rPr>
              <a:t>фоновыми процессами</a:t>
            </a:r>
            <a:r>
              <a:rPr lang="ru-RU" dirty="0">
                <a:latin typeface="Times New Roman" panose="02020603050405020304" pitchFamily="18" charset="0"/>
                <a:cs typeface="Times New Roman" panose="02020603050405020304" pitchFamily="18" charset="0"/>
              </a:rPr>
              <a:t>, не связанными с конкретными пользователями, но выполняющими ряд специфических функций. </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19</a:t>
            </a:fld>
            <a:endParaRPr lang="ru-RU" altLang="ru-RU"/>
          </a:p>
        </p:txBody>
      </p:sp>
    </p:spTree>
    <p:extLst>
      <p:ext uri="{BB962C8B-B14F-4D97-AF65-F5344CB8AC3E}">
        <p14:creationId xmlns:p14="http://schemas.microsoft.com/office/powerpoint/2010/main" val="237330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836712"/>
            <a:ext cx="8686800" cy="1449288"/>
          </a:xfrm>
        </p:spPr>
        <p:txBody>
          <a:bodyPr/>
          <a:lstStyle/>
          <a:p>
            <a:pPr eaLnBrk="1" hangingPunct="1"/>
            <a:r>
              <a:rPr lang="ru-RU" b="1" dirty="0" smtClean="0">
                <a:solidFill>
                  <a:schemeClr val="accent6">
                    <a:lumMod val="50000"/>
                  </a:schemeClr>
                </a:solidFill>
                <a:effectLst>
                  <a:outerShdw blurRad="38100" dist="38100" dir="2700000" algn="tl">
                    <a:srgbClr val="000000">
                      <a:alpha val="43137"/>
                    </a:srgbClr>
                  </a:outerShdw>
                </a:effectLst>
              </a:rPr>
              <a:t>Тема 3. Управление процессами</a:t>
            </a:r>
          </a:p>
        </p:txBody>
      </p:sp>
      <p:sp>
        <p:nvSpPr>
          <p:cNvPr id="3"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2</a:t>
            </a:fld>
            <a:endParaRPr lang="ru-RU"/>
          </a:p>
        </p:txBody>
      </p:sp>
      <p:pic>
        <p:nvPicPr>
          <p:cNvPr id="1026" name="Picture 2" descr="http://prodawez.ru/wp-content/uploads/2016/04/upravlenie-prodaza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095" y="2527274"/>
            <a:ext cx="7343811" cy="39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2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536" y="692696"/>
            <a:ext cx="8229600" cy="576064"/>
          </a:xfrm>
        </p:spPr>
        <p:txBody>
          <a:bodyPr>
            <a:normAutofit fontScale="90000"/>
          </a:bodyPr>
          <a:lstStyle/>
          <a:p>
            <a:pPr eaLnBrk="1" hangingPunct="1"/>
            <a:r>
              <a:rPr lang="ru-RU" dirty="0" smtClean="0">
                <a:latin typeface="Times New Roman" panose="02020603050405020304" pitchFamily="18" charset="0"/>
                <a:cs typeface="Times New Roman" panose="02020603050405020304" pitchFamily="18" charset="0"/>
              </a:rPr>
              <a:t>Фоновые процессы</a:t>
            </a:r>
          </a:p>
        </p:txBody>
      </p:sp>
      <p:sp>
        <p:nvSpPr>
          <p:cNvPr id="3075" name="Rectangle 3"/>
          <p:cNvSpPr>
            <a:spLocks noGrp="1" noChangeArrowheads="1"/>
          </p:cNvSpPr>
          <p:nvPr>
            <p:ph type="body" idx="1"/>
          </p:nvPr>
        </p:nvSpPr>
        <p:spPr>
          <a:xfrm>
            <a:off x="179512" y="1340768"/>
            <a:ext cx="8784976" cy="4886003"/>
          </a:xfrm>
        </p:spPr>
        <p:txBody>
          <a:bodyPr>
            <a:noAutofit/>
          </a:bodyPr>
          <a:lstStyle/>
          <a:p>
            <a:pPr marL="0" indent="0" algn="just">
              <a:buNone/>
            </a:pPr>
            <a:r>
              <a:rPr lang="ru-RU" i="1" u="sng" dirty="0" smtClean="0">
                <a:latin typeface="Times New Roman" panose="02020603050405020304" pitchFamily="18" charset="0"/>
                <a:cs typeface="Times New Roman" panose="02020603050405020304" pitchFamily="18" charset="0"/>
              </a:rPr>
              <a:t>Например</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фоновый </a:t>
            </a:r>
            <a:r>
              <a:rPr lang="ru-RU" dirty="0">
                <a:latin typeface="Times New Roman" panose="02020603050405020304" pitchFamily="18" charset="0"/>
                <a:cs typeface="Times New Roman" panose="02020603050405020304" pitchFamily="18" charset="0"/>
              </a:rPr>
              <a:t>процесс, который может быть создан для приема входящих сообщений </a:t>
            </a:r>
            <a:r>
              <a:rPr lang="ru-RU" i="1" dirty="0">
                <a:latin typeface="Times New Roman" panose="02020603050405020304" pitchFamily="18" charset="0"/>
                <a:cs typeface="Times New Roman" panose="02020603050405020304" pitchFamily="18" charset="0"/>
              </a:rPr>
              <a:t>электронной почты</a:t>
            </a:r>
            <a:r>
              <a:rPr lang="ru-RU" dirty="0">
                <a:latin typeface="Times New Roman" panose="02020603050405020304" pitchFamily="18" charset="0"/>
                <a:cs typeface="Times New Roman" panose="02020603050405020304" pitchFamily="18" charset="0"/>
              </a:rPr>
              <a:t>, основную часть времени проводит в </a:t>
            </a:r>
            <a:r>
              <a:rPr lang="ru-RU" u="sng" dirty="0">
                <a:latin typeface="Times New Roman" panose="02020603050405020304" pitchFamily="18" charset="0"/>
                <a:cs typeface="Times New Roman" panose="02020603050405020304" pitchFamily="18" charset="0"/>
              </a:rPr>
              <a:t>спящем режиме</a:t>
            </a:r>
            <a:r>
              <a:rPr lang="ru-RU" dirty="0">
                <a:latin typeface="Times New Roman" panose="02020603050405020304" pitchFamily="18" charset="0"/>
                <a:cs typeface="Times New Roman" panose="02020603050405020304" pitchFamily="18" charset="0"/>
              </a:rPr>
              <a:t>, активизируясь только по мере появления писем. </a:t>
            </a:r>
            <a:endParaRPr lang="ru-RU"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Другой </a:t>
            </a:r>
            <a:r>
              <a:rPr lang="ru-RU" dirty="0">
                <a:latin typeface="Times New Roman" panose="02020603050405020304" pitchFamily="18" charset="0"/>
                <a:cs typeface="Times New Roman" panose="02020603050405020304" pitchFamily="18" charset="0"/>
              </a:rPr>
              <a:t>фоновый процесс, который может быть создан для </a:t>
            </a:r>
            <a:r>
              <a:rPr lang="ru-RU" i="1" dirty="0">
                <a:latin typeface="Times New Roman" panose="02020603050405020304" pitchFamily="18" charset="0"/>
                <a:cs typeface="Times New Roman" panose="02020603050405020304" pitchFamily="18" charset="0"/>
              </a:rPr>
              <a:t>приема входящих запросов </a:t>
            </a:r>
            <a:r>
              <a:rPr lang="ru-RU" dirty="0">
                <a:latin typeface="Times New Roman" panose="02020603050405020304" pitchFamily="18" charset="0"/>
                <a:cs typeface="Times New Roman" panose="02020603050405020304" pitchFamily="18" charset="0"/>
              </a:rPr>
              <a:t>на веб-страницы, размещенные на машине, </a:t>
            </a:r>
            <a:r>
              <a:rPr lang="ru-RU" u="sng" dirty="0">
                <a:latin typeface="Times New Roman" panose="02020603050405020304" pitchFamily="18" charset="0"/>
                <a:cs typeface="Times New Roman" panose="02020603050405020304" pitchFamily="18" charset="0"/>
              </a:rPr>
              <a:t>просыпается</a:t>
            </a:r>
            <a:r>
              <a:rPr lang="ru-RU" dirty="0">
                <a:latin typeface="Times New Roman" panose="02020603050405020304" pitchFamily="18" charset="0"/>
                <a:cs typeface="Times New Roman" panose="02020603050405020304" pitchFamily="18" charset="0"/>
              </a:rPr>
              <a:t> при поступлении запроса с целью его обслуживания. </a:t>
            </a:r>
          </a:p>
          <a:p>
            <a:pPr marL="0" indent="0" algn="just" eaLnBrk="1" hangingPunct="1">
              <a:buNone/>
            </a:pP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20</a:t>
            </a:fld>
            <a:endParaRPr lang="ru-RU" altLang="ru-RU"/>
          </a:p>
        </p:txBody>
      </p:sp>
    </p:spTree>
    <p:extLst>
      <p:ext uri="{BB962C8B-B14F-4D97-AF65-F5344CB8AC3E}">
        <p14:creationId xmlns:p14="http://schemas.microsoft.com/office/powerpoint/2010/main" val="224497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536" y="692696"/>
            <a:ext cx="8229600" cy="576064"/>
          </a:xfrm>
        </p:spPr>
        <p:txBody>
          <a:bodyPr>
            <a:normAutofit fontScale="90000"/>
          </a:bodyPr>
          <a:lstStyle/>
          <a:p>
            <a:pPr eaLnBrk="1" hangingPunct="1"/>
            <a:r>
              <a:rPr lang="ru-RU" dirty="0" smtClean="0">
                <a:latin typeface="Times New Roman" panose="02020603050405020304" pitchFamily="18" charset="0"/>
                <a:cs typeface="Times New Roman" panose="02020603050405020304" pitchFamily="18" charset="0"/>
              </a:rPr>
              <a:t>Фоновые процессы</a:t>
            </a:r>
          </a:p>
        </p:txBody>
      </p:sp>
      <p:sp>
        <p:nvSpPr>
          <p:cNvPr id="3075" name="Rectangle 3"/>
          <p:cNvSpPr>
            <a:spLocks noGrp="1" noChangeArrowheads="1"/>
          </p:cNvSpPr>
          <p:nvPr>
            <p:ph type="body" idx="1"/>
          </p:nvPr>
        </p:nvSpPr>
        <p:spPr>
          <a:xfrm>
            <a:off x="251520" y="1340768"/>
            <a:ext cx="8712968" cy="4886003"/>
          </a:xfrm>
        </p:spPr>
        <p:txBody>
          <a:bodyPr>
            <a:noAutofit/>
          </a:bodyPr>
          <a:lstStyle/>
          <a:p>
            <a:pPr marL="0" indent="265113" algn="just">
              <a:buNone/>
            </a:pPr>
            <a:r>
              <a:rPr lang="ru-RU" dirty="0" smtClean="0">
                <a:latin typeface="Times New Roman" panose="02020603050405020304" pitchFamily="18" charset="0"/>
                <a:cs typeface="Times New Roman" panose="02020603050405020304" pitchFamily="18" charset="0"/>
              </a:rPr>
              <a:t>Фоновые </a:t>
            </a:r>
            <a:r>
              <a:rPr lang="ru-RU" dirty="0">
                <a:latin typeface="Times New Roman" panose="02020603050405020304" pitchFamily="18" charset="0"/>
                <a:cs typeface="Times New Roman" panose="02020603050405020304" pitchFamily="18" charset="0"/>
              </a:rPr>
              <a:t>процессы, предназначенные для обработки какой-либо активной деятельности, связанной, например, с электронной почтой, веб-страницами, новостями, выводом информации на печать и т. д., называются </a:t>
            </a:r>
            <a:r>
              <a:rPr lang="ru-RU" b="1" dirty="0">
                <a:latin typeface="Times New Roman" panose="02020603050405020304" pitchFamily="18" charset="0"/>
                <a:cs typeface="Times New Roman" panose="02020603050405020304" pitchFamily="18" charset="0"/>
              </a:rPr>
              <a:t>демонами</a:t>
            </a:r>
            <a:r>
              <a:rPr lang="ru-RU" dirty="0">
                <a:latin typeface="Times New Roman" panose="02020603050405020304" pitchFamily="18" charset="0"/>
                <a:cs typeface="Times New Roman" panose="02020603050405020304" pitchFamily="18" charset="0"/>
              </a:rPr>
              <a:t>. Обычно у больших систем насчитываются десятки демонов. </a:t>
            </a:r>
          </a:p>
          <a:p>
            <a:pPr marL="0" indent="0" algn="just" eaLnBrk="1" hangingPunct="1">
              <a:buNone/>
            </a:pP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21</a:t>
            </a:fld>
            <a:endParaRPr lang="ru-RU" altLang="ru-RU"/>
          </a:p>
        </p:txBody>
      </p:sp>
    </p:spTree>
    <p:extLst>
      <p:ext uri="{BB962C8B-B14F-4D97-AF65-F5344CB8AC3E}">
        <p14:creationId xmlns:p14="http://schemas.microsoft.com/office/powerpoint/2010/main" val="4072476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23528" y="836712"/>
            <a:ext cx="8496944" cy="576064"/>
          </a:xfrm>
        </p:spPr>
        <p:txBody>
          <a:bodyPr>
            <a:normAutofit fontScale="90000"/>
          </a:bodyPr>
          <a:lstStyle/>
          <a:p>
            <a:r>
              <a:rPr lang="ru-RU" dirty="0" smtClean="0">
                <a:latin typeface="Times New Roman" panose="02020603050405020304" pitchFamily="18" charset="0"/>
                <a:cs typeface="Times New Roman" panose="02020603050405020304" pitchFamily="18" charset="0"/>
              </a:rPr>
              <a:t>Причины </a:t>
            </a:r>
            <a:r>
              <a:rPr lang="ru-RU" dirty="0">
                <a:latin typeface="Times New Roman" panose="02020603050405020304" pitchFamily="18" charset="0"/>
                <a:cs typeface="Times New Roman" panose="02020603050405020304" pitchFamily="18" charset="0"/>
              </a:rPr>
              <a:t>создание процесса</a:t>
            </a:r>
            <a:endParaRPr lang="ru-RU" dirty="0" smtClean="0">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body" idx="1"/>
          </p:nvPr>
        </p:nvSpPr>
        <p:spPr>
          <a:xfrm>
            <a:off x="251520" y="1628801"/>
            <a:ext cx="8712968" cy="3600400"/>
          </a:xfrm>
        </p:spPr>
        <p:txBody>
          <a:bodyPr>
            <a:noAutofit/>
          </a:bodyPr>
          <a:lstStyle/>
          <a:p>
            <a:pPr marL="514350" indent="-514350">
              <a:buFont typeface="+mj-lt"/>
              <a:buAutoNum type="arabicPeriod"/>
            </a:pPr>
            <a:r>
              <a:rPr lang="ru-RU" dirty="0" smtClean="0">
                <a:latin typeface="Times New Roman" panose="02020603050405020304" pitchFamily="18" charset="0"/>
                <a:cs typeface="Times New Roman" panose="02020603050405020304" pitchFamily="18" charset="0"/>
              </a:rPr>
              <a:t>Инициализация </a:t>
            </a:r>
            <a:r>
              <a:rPr lang="ru-RU" dirty="0">
                <a:latin typeface="Times New Roman" panose="02020603050405020304" pitchFamily="18" charset="0"/>
                <a:cs typeface="Times New Roman" panose="02020603050405020304" pitchFamily="18" charset="0"/>
              </a:rPr>
              <a:t>системы.</a:t>
            </a:r>
          </a:p>
          <a:p>
            <a:pPr marL="514350" indent="-514350">
              <a:buFont typeface="+mj-lt"/>
              <a:buAutoNum type="arabicPeriod"/>
            </a:pPr>
            <a:r>
              <a:rPr lang="ru-RU" dirty="0" smtClean="0">
                <a:latin typeface="Times New Roman" panose="02020603050405020304" pitchFamily="18" charset="0"/>
                <a:cs typeface="Times New Roman" panose="02020603050405020304" pitchFamily="18" charset="0"/>
              </a:rPr>
              <a:t>Выполнение </a:t>
            </a:r>
            <a:r>
              <a:rPr lang="ru-RU" dirty="0">
                <a:latin typeface="Times New Roman" panose="02020603050405020304" pitchFamily="18" charset="0"/>
                <a:cs typeface="Times New Roman" panose="02020603050405020304" pitchFamily="18" charset="0"/>
              </a:rPr>
              <a:t>работающим процессом системного вызова, предназначенного для создания процесса.</a:t>
            </a:r>
          </a:p>
          <a:p>
            <a:pPr marL="514350" indent="-514350">
              <a:buFont typeface="+mj-lt"/>
              <a:buAutoNum type="arabicPeriod"/>
            </a:pPr>
            <a:r>
              <a:rPr lang="ru-RU" dirty="0" smtClean="0">
                <a:latin typeface="Times New Roman" panose="02020603050405020304" pitchFamily="18" charset="0"/>
                <a:cs typeface="Times New Roman" panose="02020603050405020304" pitchFamily="18" charset="0"/>
              </a:rPr>
              <a:t>Запрос </a:t>
            </a:r>
            <a:r>
              <a:rPr lang="ru-RU" dirty="0">
                <a:latin typeface="Times New Roman" panose="02020603050405020304" pitchFamily="18" charset="0"/>
                <a:cs typeface="Times New Roman" panose="02020603050405020304" pitchFamily="18" charset="0"/>
              </a:rPr>
              <a:t>пользователя на создание нового процесса</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22</a:t>
            </a:fld>
            <a:endParaRPr lang="ru-RU" altLang="ru-RU"/>
          </a:p>
        </p:txBody>
      </p:sp>
      <p:pic>
        <p:nvPicPr>
          <p:cNvPr id="2050" name="Picture 2" descr="http://stroika.yourarticles.ru/wp-content/uploads/sites/10/2017/02/d765366379cd3cd33b4c6256b3261c01e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4401108"/>
            <a:ext cx="3024336" cy="226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4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3" name="Номер слайда 2"/>
          <p:cNvSpPr>
            <a:spLocks noGrp="1"/>
          </p:cNvSpPr>
          <p:nvPr>
            <p:ph type="sldNum" sz="quarter" idx="12"/>
          </p:nvPr>
        </p:nvSpPr>
        <p:spPr/>
        <p:txBody>
          <a:bodyPr/>
          <a:lstStyle/>
          <a:p>
            <a:fld id="{A3CFEF61-FD3B-4967-BAED-6FD172EC5D78}" type="slidenum">
              <a:rPr lang="ru-RU" smtClean="0"/>
              <a:pPr/>
              <a:t>23</a:t>
            </a:fld>
            <a:endParaRPr lang="ru-RU"/>
          </a:p>
        </p:txBody>
      </p:sp>
      <p:sp>
        <p:nvSpPr>
          <p:cNvPr id="6" name="Rectangle 3"/>
          <p:cNvSpPr txBox="1">
            <a:spLocks noChangeArrowheads="1"/>
          </p:cNvSpPr>
          <p:nvPr/>
        </p:nvSpPr>
        <p:spPr bwMode="auto">
          <a:xfrm>
            <a:off x="323850" y="1268760"/>
            <a:ext cx="8640763" cy="49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marR="0" lvl="0" indent="0" algn="l" defTabSz="914400" rtl="0" eaLnBrk="1" fontAlgn="base" latinLnBrk="0" hangingPunct="1">
              <a:lnSpc>
                <a:spcPct val="90000"/>
              </a:lnSpc>
              <a:spcBef>
                <a:spcPct val="20000"/>
              </a:spcBef>
              <a:spcAft>
                <a:spcPct val="0"/>
              </a:spcAft>
              <a:buClr>
                <a:srgbClr val="006666"/>
              </a:buClr>
              <a:buSzPct val="70000"/>
              <a:buFont typeface="Wingdings" pitchFamily="2" charset="2"/>
              <a:buNone/>
              <a:tabLst/>
              <a:defRPr/>
            </a:pPr>
            <a:r>
              <a:rPr kumimoji="0" lang="ru-RU" altLang="ru-RU" sz="2900" b="1" i="0" u="none" strike="noStrike" kern="0" cap="none" spc="0" normalizeH="0" baseline="0" noProof="0" dirty="0" smtClean="0">
                <a:ln>
                  <a:noFill/>
                </a:ln>
                <a:solidFill>
                  <a:srgbClr val="000000"/>
                </a:solidFill>
                <a:effectLst/>
                <a:uLnTx/>
                <a:uFillTx/>
                <a:latin typeface="Verdana"/>
                <a:ea typeface="+mn-ea"/>
                <a:cs typeface="+mn-cs"/>
              </a:rPr>
              <a:t>Диспетчер – </a:t>
            </a: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отправляет процессы на выполнение, выделяет время ЦП и переключает ЦП с одного процесса на другой. </a:t>
            </a:r>
          </a:p>
          <a:p>
            <a:pPr marL="0" marR="0" lvl="0" indent="0" algn="l" defTabSz="914400" rtl="0" eaLnBrk="1" fontAlgn="base" latinLnBrk="0" hangingPunct="1">
              <a:lnSpc>
                <a:spcPct val="90000"/>
              </a:lnSpc>
              <a:spcBef>
                <a:spcPct val="20000"/>
              </a:spcBef>
              <a:spcAft>
                <a:spcPct val="0"/>
              </a:spcAft>
              <a:buClr>
                <a:srgbClr val="006666"/>
              </a:buClr>
              <a:buSzPct val="70000"/>
              <a:buFont typeface="Wingdings" pitchFamily="2" charset="2"/>
              <a:buNone/>
              <a:tabLst/>
              <a:defRPr/>
            </a:pP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В любой момент времени любой процесс может находиться в каком-либо состоянии: </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pitchFamily="2" charset="2"/>
              <a:buChar char="q"/>
              <a:tabLst/>
              <a:defRPr/>
            </a:pP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Выполнение</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pitchFamily="2" charset="2"/>
              <a:buChar char="q"/>
              <a:tabLst/>
              <a:defRPr/>
            </a:pP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Готовность к выполнению</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pitchFamily="2" charset="2"/>
              <a:buChar char="q"/>
              <a:tabLst/>
              <a:defRPr/>
            </a:pP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Ожидание освобождения ресурса</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pitchFamily="2" charset="2"/>
              <a:buChar char="q"/>
              <a:tabLst/>
              <a:defRPr/>
            </a:pP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Ожидание завершения операции </a:t>
            </a:r>
            <a:r>
              <a:rPr kumimoji="0" lang="ru-RU" altLang="ru-RU" sz="2900" b="0" i="0" u="none" strike="noStrike" kern="0" cap="none" spc="0" normalizeH="0" baseline="0" noProof="0" dirty="0" err="1" smtClean="0">
                <a:ln>
                  <a:noFill/>
                </a:ln>
                <a:solidFill>
                  <a:srgbClr val="000000"/>
                </a:solidFill>
                <a:effectLst/>
                <a:uLnTx/>
                <a:uFillTx/>
                <a:latin typeface="Verdana"/>
                <a:ea typeface="+mn-ea"/>
                <a:cs typeface="+mn-cs"/>
              </a:rPr>
              <a:t>вв</a:t>
            </a:r>
            <a:r>
              <a:rPr kumimoji="0" lang="ru-RU" altLang="ru-RU" sz="2900" b="0" i="0" u="none" strike="noStrike" kern="0" cap="none" spc="0" normalizeH="0" baseline="0" noProof="0" dirty="0" smtClean="0">
                <a:ln>
                  <a:noFill/>
                </a:ln>
                <a:solidFill>
                  <a:srgbClr val="000000"/>
                </a:solidFill>
                <a:effectLst/>
                <a:uLnTx/>
                <a:uFillTx/>
                <a:latin typeface="Verdana"/>
                <a:ea typeface="+mn-ea"/>
                <a:cs typeface="+mn-cs"/>
              </a:rPr>
              <a:t>/выв.</a:t>
            </a:r>
          </a:p>
        </p:txBody>
      </p:sp>
    </p:spTree>
    <p:extLst>
      <p:ext uri="{BB962C8B-B14F-4D97-AF65-F5344CB8AC3E}">
        <p14:creationId xmlns:p14="http://schemas.microsoft.com/office/powerpoint/2010/main" val="3972111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56465" y="609638"/>
            <a:ext cx="8229600" cy="576064"/>
          </a:xfrm>
        </p:spPr>
        <p:txBody>
          <a:bodyPr>
            <a:normAutofit fontScale="90000"/>
          </a:bodyPr>
          <a:lstStyle/>
          <a:p>
            <a:pPr algn="r" eaLnBrk="1" hangingPunct="1"/>
            <a:r>
              <a:rPr lang="ru-RU" dirty="0" smtClean="0">
                <a:latin typeface="Times New Roman" panose="02020603050405020304" pitchFamily="18" charset="0"/>
                <a:cs typeface="Times New Roman" panose="02020603050405020304" pitchFamily="18" charset="0"/>
              </a:rPr>
              <a:t>Состояния процесса</a:t>
            </a: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24</a:t>
            </a:fld>
            <a:endParaRPr lang="ru-RU" altLang="ru-RU"/>
          </a:p>
        </p:txBody>
      </p:sp>
      <p:sp>
        <p:nvSpPr>
          <p:cNvPr id="3" name="Овал 2"/>
          <p:cNvSpPr/>
          <p:nvPr/>
        </p:nvSpPr>
        <p:spPr>
          <a:xfrm>
            <a:off x="755576" y="1916832"/>
            <a:ext cx="3456384" cy="11521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ln w="0"/>
                <a:solidFill>
                  <a:schemeClr val="tx2">
                    <a:lumMod val="75000"/>
                  </a:schemeClr>
                </a:solidFill>
                <a:effectLst>
                  <a:outerShdw blurRad="38100" dist="19050" dir="2700000" algn="tl" rotWithShape="0">
                    <a:schemeClr val="dk1">
                      <a:alpha val="40000"/>
                    </a:schemeClr>
                  </a:outerShdw>
                </a:effectLst>
              </a:rPr>
              <a:t>Выполнение</a:t>
            </a:r>
            <a:endParaRPr lang="ru-RU" sz="3200" dirty="0">
              <a:ln w="0"/>
              <a:solidFill>
                <a:schemeClr val="tx2">
                  <a:lumMod val="75000"/>
                </a:schemeClr>
              </a:solidFill>
              <a:effectLst>
                <a:outerShdw blurRad="38100" dist="19050" dir="2700000" algn="tl" rotWithShape="0">
                  <a:schemeClr val="dk1">
                    <a:alpha val="40000"/>
                  </a:schemeClr>
                </a:outerShdw>
              </a:effectLst>
            </a:endParaRPr>
          </a:p>
        </p:txBody>
      </p:sp>
      <p:sp>
        <p:nvSpPr>
          <p:cNvPr id="7" name="Овал 6"/>
          <p:cNvSpPr/>
          <p:nvPr/>
        </p:nvSpPr>
        <p:spPr>
          <a:xfrm>
            <a:off x="683568" y="4797152"/>
            <a:ext cx="2952328" cy="11521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Ожидание</a:t>
            </a:r>
            <a:endParaRPr lang="ru-RU" sz="3200" dirty="0">
              <a:solidFill>
                <a:schemeClr val="tx1"/>
              </a:solidFill>
            </a:endParaRPr>
          </a:p>
        </p:txBody>
      </p:sp>
      <p:sp>
        <p:nvSpPr>
          <p:cNvPr id="8" name="Овал 7"/>
          <p:cNvSpPr/>
          <p:nvPr/>
        </p:nvSpPr>
        <p:spPr>
          <a:xfrm>
            <a:off x="4427984" y="3210617"/>
            <a:ext cx="2896527"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rgbClr val="FFFF00"/>
                </a:solidFill>
              </a:rPr>
              <a:t>Готовность</a:t>
            </a:r>
            <a:endParaRPr lang="ru-RU" sz="3200" dirty="0">
              <a:solidFill>
                <a:srgbClr val="FFFF00"/>
              </a:solidFill>
            </a:endParaRPr>
          </a:p>
        </p:txBody>
      </p:sp>
      <p:sp>
        <p:nvSpPr>
          <p:cNvPr id="5" name="Дуга 4"/>
          <p:cNvSpPr/>
          <p:nvPr/>
        </p:nvSpPr>
        <p:spPr>
          <a:xfrm rot="615111" flipH="1">
            <a:off x="1464386" y="3000067"/>
            <a:ext cx="603747" cy="1900105"/>
          </a:xfrm>
          <a:prstGeom prst="arc">
            <a:avLst>
              <a:gd name="adj1" fmla="val 16200000"/>
              <a:gd name="adj2" fmla="val 5156955"/>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10" name="Дуга 9"/>
          <p:cNvSpPr/>
          <p:nvPr/>
        </p:nvSpPr>
        <p:spPr>
          <a:xfrm rot="14735651" flipH="1">
            <a:off x="4475920" y="3497539"/>
            <a:ext cx="603747" cy="2595182"/>
          </a:xfrm>
          <a:prstGeom prst="arc">
            <a:avLst>
              <a:gd name="adj1" fmla="val 16200000"/>
              <a:gd name="adj2" fmla="val 5156955"/>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Дуга 10"/>
          <p:cNvSpPr/>
          <p:nvPr/>
        </p:nvSpPr>
        <p:spPr>
          <a:xfrm rot="17801763">
            <a:off x="4346891" y="1724184"/>
            <a:ext cx="915868" cy="2034935"/>
          </a:xfrm>
          <a:prstGeom prst="arc">
            <a:avLst>
              <a:gd name="adj1" fmla="val 16327970"/>
              <a:gd name="adj2" fmla="val 5473452"/>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Дуга 11"/>
          <p:cNvSpPr/>
          <p:nvPr/>
        </p:nvSpPr>
        <p:spPr>
          <a:xfrm rot="6744950">
            <a:off x="3281784" y="2345197"/>
            <a:ext cx="711829" cy="1900105"/>
          </a:xfrm>
          <a:prstGeom prst="arc">
            <a:avLst>
              <a:gd name="adj1" fmla="val 16137771"/>
              <a:gd name="adj2" fmla="val 5027594"/>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 name="TextBox 5"/>
          <p:cNvSpPr txBox="1"/>
          <p:nvPr/>
        </p:nvSpPr>
        <p:spPr>
          <a:xfrm>
            <a:off x="683568" y="3717032"/>
            <a:ext cx="360040" cy="707886"/>
          </a:xfrm>
          <a:prstGeom prst="rect">
            <a:avLst/>
          </a:prstGeom>
          <a:noFill/>
        </p:spPr>
        <p:txBody>
          <a:bodyPr wrap="square" rtlCol="0">
            <a:spAutoFit/>
          </a:bodyPr>
          <a:lstStyle/>
          <a:p>
            <a:r>
              <a:rPr lang="ru-RU" sz="4000" b="1" dirty="0" smtClean="0"/>
              <a:t>1</a:t>
            </a:r>
            <a:endParaRPr lang="ru-RU" sz="4000" b="1" dirty="0"/>
          </a:p>
        </p:txBody>
      </p:sp>
      <p:sp>
        <p:nvSpPr>
          <p:cNvPr id="15" name="TextBox 14"/>
          <p:cNvSpPr txBox="1"/>
          <p:nvPr/>
        </p:nvSpPr>
        <p:spPr>
          <a:xfrm>
            <a:off x="4874915" y="4898304"/>
            <a:ext cx="360040" cy="707886"/>
          </a:xfrm>
          <a:prstGeom prst="rect">
            <a:avLst/>
          </a:prstGeom>
          <a:noFill/>
        </p:spPr>
        <p:txBody>
          <a:bodyPr wrap="square" rtlCol="0">
            <a:spAutoFit/>
          </a:bodyPr>
          <a:lstStyle/>
          <a:p>
            <a:r>
              <a:rPr lang="ru-RU" sz="4000" b="1" dirty="0" smtClean="0"/>
              <a:t>4</a:t>
            </a:r>
            <a:endParaRPr lang="ru-RU" sz="4000" b="1" dirty="0"/>
          </a:p>
        </p:txBody>
      </p:sp>
      <p:sp>
        <p:nvSpPr>
          <p:cNvPr id="17" name="TextBox 16"/>
          <p:cNvSpPr txBox="1"/>
          <p:nvPr/>
        </p:nvSpPr>
        <p:spPr>
          <a:xfrm>
            <a:off x="3471419" y="3039053"/>
            <a:ext cx="360040" cy="707886"/>
          </a:xfrm>
          <a:prstGeom prst="rect">
            <a:avLst/>
          </a:prstGeom>
          <a:noFill/>
        </p:spPr>
        <p:txBody>
          <a:bodyPr wrap="square" rtlCol="0">
            <a:spAutoFit/>
          </a:bodyPr>
          <a:lstStyle/>
          <a:p>
            <a:r>
              <a:rPr lang="ru-RU" sz="4000" b="1" dirty="0" smtClean="0"/>
              <a:t>3</a:t>
            </a:r>
            <a:endParaRPr lang="ru-RU" sz="4000" b="1" dirty="0"/>
          </a:p>
        </p:txBody>
      </p:sp>
      <p:sp>
        <p:nvSpPr>
          <p:cNvPr id="18" name="TextBox 17"/>
          <p:cNvSpPr txBox="1"/>
          <p:nvPr/>
        </p:nvSpPr>
        <p:spPr>
          <a:xfrm>
            <a:off x="5188332" y="1914182"/>
            <a:ext cx="360040" cy="707886"/>
          </a:xfrm>
          <a:prstGeom prst="rect">
            <a:avLst/>
          </a:prstGeom>
          <a:noFill/>
        </p:spPr>
        <p:txBody>
          <a:bodyPr wrap="square" rtlCol="0">
            <a:spAutoFit/>
          </a:bodyPr>
          <a:lstStyle/>
          <a:p>
            <a:r>
              <a:rPr lang="ru-RU" sz="4000" b="1" dirty="0" smtClean="0"/>
              <a:t>2</a:t>
            </a:r>
            <a:endParaRPr lang="ru-RU" sz="4000" b="1" dirty="0"/>
          </a:p>
        </p:txBody>
      </p:sp>
      <p:sp>
        <p:nvSpPr>
          <p:cNvPr id="9" name="TextBox 8"/>
          <p:cNvSpPr txBox="1"/>
          <p:nvPr/>
        </p:nvSpPr>
        <p:spPr>
          <a:xfrm>
            <a:off x="295018" y="978259"/>
            <a:ext cx="3634783" cy="954107"/>
          </a:xfrm>
          <a:prstGeom prst="rect">
            <a:avLst/>
          </a:prstGeom>
          <a:noFill/>
        </p:spPr>
        <p:txBody>
          <a:bodyPr wrap="square" rtlCol="0">
            <a:spAutoFit/>
          </a:bodyPr>
          <a:lstStyle/>
          <a:p>
            <a:r>
              <a:rPr lang="ru-RU" sz="2800" b="1" i="1" dirty="0" smtClean="0"/>
              <a:t>1</a:t>
            </a:r>
            <a:r>
              <a:rPr lang="ru-RU" sz="2800" i="1" dirty="0" smtClean="0"/>
              <a:t> – Процесс ожидает завершения операции</a:t>
            </a:r>
            <a:endParaRPr lang="ru-RU" sz="2800" i="1" dirty="0"/>
          </a:p>
        </p:txBody>
      </p:sp>
      <p:sp>
        <p:nvSpPr>
          <p:cNvPr id="19" name="TextBox 18"/>
          <p:cNvSpPr txBox="1"/>
          <p:nvPr/>
        </p:nvSpPr>
        <p:spPr>
          <a:xfrm>
            <a:off x="5800391" y="1541866"/>
            <a:ext cx="2886409" cy="954107"/>
          </a:xfrm>
          <a:prstGeom prst="rect">
            <a:avLst/>
          </a:prstGeom>
          <a:noFill/>
        </p:spPr>
        <p:txBody>
          <a:bodyPr wrap="square" rtlCol="0">
            <a:spAutoFit/>
          </a:bodyPr>
          <a:lstStyle/>
          <a:p>
            <a:r>
              <a:rPr lang="ru-RU" sz="2800" b="1" i="1" dirty="0" smtClean="0"/>
              <a:t>2</a:t>
            </a:r>
            <a:r>
              <a:rPr lang="ru-RU" sz="2800" i="1" dirty="0" smtClean="0"/>
              <a:t> – Закончился квант времени</a:t>
            </a:r>
            <a:endParaRPr lang="ru-RU" sz="2800" i="1" dirty="0"/>
          </a:p>
        </p:txBody>
      </p:sp>
      <p:sp>
        <p:nvSpPr>
          <p:cNvPr id="20" name="TextBox 19"/>
          <p:cNvSpPr txBox="1"/>
          <p:nvPr/>
        </p:nvSpPr>
        <p:spPr>
          <a:xfrm>
            <a:off x="5919564" y="4509120"/>
            <a:ext cx="3116778" cy="1384995"/>
          </a:xfrm>
          <a:prstGeom prst="rect">
            <a:avLst/>
          </a:prstGeom>
          <a:noFill/>
        </p:spPr>
        <p:txBody>
          <a:bodyPr wrap="square" rtlCol="0">
            <a:spAutoFit/>
          </a:bodyPr>
          <a:lstStyle/>
          <a:p>
            <a:r>
              <a:rPr lang="ru-RU" sz="2800" b="1" i="1" dirty="0" smtClean="0"/>
              <a:t>3</a:t>
            </a:r>
            <a:r>
              <a:rPr lang="ru-RU" sz="2800" i="1" dirty="0" smtClean="0"/>
              <a:t> – Процессу предоставляется квант времени</a:t>
            </a:r>
            <a:endParaRPr lang="ru-RU" sz="2800" i="1" dirty="0"/>
          </a:p>
        </p:txBody>
      </p:sp>
      <p:sp>
        <p:nvSpPr>
          <p:cNvPr id="21" name="TextBox 20"/>
          <p:cNvSpPr txBox="1"/>
          <p:nvPr/>
        </p:nvSpPr>
        <p:spPr>
          <a:xfrm>
            <a:off x="3471046" y="5767368"/>
            <a:ext cx="3261048" cy="954107"/>
          </a:xfrm>
          <a:prstGeom prst="rect">
            <a:avLst/>
          </a:prstGeom>
          <a:noFill/>
        </p:spPr>
        <p:txBody>
          <a:bodyPr wrap="square" rtlCol="0">
            <a:spAutoFit/>
          </a:bodyPr>
          <a:lstStyle/>
          <a:p>
            <a:r>
              <a:rPr lang="ru-RU" sz="2800" b="1" i="1" dirty="0" smtClean="0"/>
              <a:t>4</a:t>
            </a:r>
            <a:r>
              <a:rPr lang="ru-RU" sz="2800" i="1" dirty="0" smtClean="0"/>
              <a:t> – Завершилась  операции вывода</a:t>
            </a:r>
            <a:endParaRPr lang="ru-RU" sz="2800" i="1" dirty="0"/>
          </a:p>
        </p:txBody>
      </p:sp>
    </p:spTree>
    <p:extLst>
      <p:ext uri="{BB962C8B-B14F-4D97-AF65-F5344CB8AC3E}">
        <p14:creationId xmlns:p14="http://schemas.microsoft.com/office/powerpoint/2010/main" val="335805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1"/>
          </p:nvPr>
        </p:nvSpPr>
        <p:spPr>
          <a:xfrm>
            <a:off x="1996" y="1988840"/>
            <a:ext cx="9144000" cy="3290664"/>
          </a:xfrm>
        </p:spPr>
        <p:txBody>
          <a:bodyPr>
            <a:normAutofit lnSpcReduction="10000"/>
          </a:bodyPr>
          <a:lstStyle/>
          <a:p>
            <a:pPr eaLnBrk="1" hangingPunct="1">
              <a:buFont typeface="Wingdings" panose="05000000000000000000" pitchFamily="2" charset="2"/>
              <a:buChar char="v"/>
            </a:pPr>
            <a:r>
              <a:rPr lang="ru-RU" sz="3600" b="1" i="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выполнение</a:t>
            </a:r>
            <a:r>
              <a:rPr lang="ru-RU"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 активное состояние процесса; </a:t>
            </a:r>
          </a:p>
          <a:p>
            <a:pPr eaLnBrk="1" hangingPunct="1">
              <a:buFont typeface="Wingdings" panose="05000000000000000000" pitchFamily="2" charset="2"/>
              <a:buChar char="v"/>
            </a:pPr>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ожидание</a:t>
            </a:r>
            <a:r>
              <a:rPr lang="ru-RU" sz="3600" dirty="0" smtClean="0">
                <a:latin typeface="Times New Roman" panose="02020603050405020304" pitchFamily="18" charset="0"/>
                <a:cs typeface="Times New Roman" panose="02020603050405020304" pitchFamily="18" charset="0"/>
              </a:rPr>
              <a:t> - пассивное состояние процесса, процесс заблокирован;</a:t>
            </a:r>
          </a:p>
          <a:p>
            <a:pPr eaLnBrk="1" hangingPunct="1">
              <a:buFont typeface="Wingdings" panose="05000000000000000000" pitchFamily="2" charset="2"/>
              <a:buChar char="v"/>
            </a:pPr>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готовность</a:t>
            </a:r>
            <a:r>
              <a:rPr lang="ru-RU" sz="3600" dirty="0" smtClean="0">
                <a:latin typeface="Times New Roman" panose="02020603050405020304" pitchFamily="18" charset="0"/>
                <a:cs typeface="Times New Roman" panose="02020603050405020304" pitchFamily="18" charset="0"/>
              </a:rPr>
              <a:t> - также пассивное состояние процесса.</a:t>
            </a:r>
          </a:p>
        </p:txBody>
      </p:sp>
      <p:sp>
        <p:nvSpPr>
          <p:cNvPr id="6" name="Rectangle 2"/>
          <p:cNvSpPr>
            <a:spLocks noGrp="1" noChangeArrowheads="1"/>
          </p:cNvSpPr>
          <p:nvPr>
            <p:ph type="title"/>
          </p:nvPr>
        </p:nvSpPr>
        <p:spPr>
          <a:xfrm>
            <a:off x="395536" y="692696"/>
            <a:ext cx="8229600" cy="576064"/>
          </a:xfrm>
        </p:spPr>
        <p:txBody>
          <a:bodyPr>
            <a:normAutofit fontScale="90000"/>
          </a:bodyPr>
          <a:lstStyle/>
          <a:p>
            <a:pPr eaLnBrk="1" hangingPunct="1"/>
            <a:r>
              <a:rPr lang="ru-RU" dirty="0" smtClean="0">
                <a:latin typeface="Times New Roman" panose="02020603050405020304" pitchFamily="18" charset="0"/>
                <a:cs typeface="Times New Roman" panose="02020603050405020304" pitchFamily="18" charset="0"/>
              </a:rPr>
              <a:t>Состояния процесса</a:t>
            </a:r>
          </a:p>
        </p:txBody>
      </p:sp>
      <p:sp>
        <p:nvSpPr>
          <p:cNvPr id="7"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25</a:t>
            </a:fld>
            <a:endParaRPr lang="ru-RU" altLang="ru-RU"/>
          </a:p>
        </p:txBody>
      </p:sp>
    </p:spTree>
    <p:extLst>
      <p:ext uri="{BB962C8B-B14F-4D97-AF65-F5344CB8AC3E}">
        <p14:creationId xmlns:p14="http://schemas.microsoft.com/office/powerpoint/2010/main" val="375647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772816"/>
            <a:ext cx="8458200" cy="2328892"/>
          </a:xfrm>
        </p:spPr>
        <p:txBody>
          <a:bodyPr>
            <a:normAutofit/>
          </a:bodyPr>
          <a:lstStyle/>
          <a:p>
            <a:pPr algn="just" eaLnBrk="1" hangingPunct="1"/>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Выполнение</a:t>
            </a:r>
            <a:r>
              <a:rPr lang="ru-RU" sz="3600" dirty="0" smtClean="0">
                <a:latin typeface="Times New Roman" panose="02020603050405020304" pitchFamily="18" charset="0"/>
                <a:cs typeface="Times New Roman" panose="02020603050405020304" pitchFamily="18" charset="0"/>
              </a:rPr>
              <a:t> </a:t>
            </a:r>
            <a:r>
              <a:rPr lang="ru-RU" sz="3600" dirty="0" smtClean="0">
                <a:solidFill>
                  <a:srgbClr val="000000"/>
                </a:solidFill>
                <a:latin typeface="Times New Roman" panose="02020603050405020304" pitchFamily="18" charset="0"/>
                <a:cs typeface="Times New Roman" panose="02020603050405020304" pitchFamily="18" charset="0"/>
              </a:rPr>
              <a:t>- активное состояние процесса, во время которого процесс обладает всеми необходимыми ресурсами и выполняется процессором.</a:t>
            </a: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latin typeface="Times New Roman" panose="02020603050405020304" pitchFamily="18" charset="0"/>
                <a:cs typeface="Times New Roman" panose="02020603050405020304" pitchFamily="18" charset="0"/>
              </a:rPr>
              <a:t>Состояния процесса</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26</a:t>
            </a:fld>
            <a:endParaRPr lang="ru-RU"/>
          </a:p>
        </p:txBody>
      </p:sp>
      <p:pic>
        <p:nvPicPr>
          <p:cNvPr id="2050" name="Picture 2" descr="https://pp.userapi.com/c831308/v831308526/12bc37/w1NB_VHA9g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3121" y="4048208"/>
            <a:ext cx="3797759" cy="267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06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9512" y="1556792"/>
            <a:ext cx="8784976" cy="4968552"/>
          </a:xfrm>
        </p:spPr>
        <p:txBody>
          <a:bodyPr>
            <a:normAutofit/>
          </a:bodyPr>
          <a:lstStyle/>
          <a:p>
            <a:pPr algn="just" eaLnBrk="1" hangingPunct="1"/>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Ожидание</a:t>
            </a:r>
            <a:r>
              <a:rPr lang="ru-RU" sz="3600" dirty="0" smtClean="0">
                <a:latin typeface="Times New Roman" panose="02020603050405020304" pitchFamily="18" charset="0"/>
                <a:cs typeface="Times New Roman" panose="02020603050405020304" pitchFamily="18" charset="0"/>
              </a:rPr>
              <a:t> - процесс заблокирован, он не может выполняться по своим </a:t>
            </a:r>
            <a:r>
              <a:rPr lang="ru-RU" sz="3600" u="sng" dirty="0" smtClean="0">
                <a:latin typeface="Times New Roman" panose="02020603050405020304" pitchFamily="18" charset="0"/>
                <a:cs typeface="Times New Roman" panose="02020603050405020304" pitchFamily="18" charset="0"/>
              </a:rPr>
              <a:t>внутренним </a:t>
            </a:r>
            <a:r>
              <a:rPr lang="ru-RU" sz="3600" dirty="0" smtClean="0">
                <a:latin typeface="Times New Roman" panose="02020603050405020304" pitchFamily="18" charset="0"/>
                <a:cs typeface="Times New Roman" panose="02020603050405020304" pitchFamily="18" charset="0"/>
              </a:rPr>
              <a:t>причинам, он ждет осуществления некоторого события, например: завершения операции ввода-вывода, получения сообщения от другого процесса, освобождения какого-либо необходимого ему ресурса. </a:t>
            </a: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latin typeface="Times New Roman" panose="02020603050405020304" pitchFamily="18" charset="0"/>
                <a:cs typeface="Times New Roman" panose="02020603050405020304" pitchFamily="18" charset="0"/>
              </a:rPr>
              <a:t>Состояния процесса</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27</a:t>
            </a:fld>
            <a:endParaRPr lang="ru-RU"/>
          </a:p>
        </p:txBody>
      </p:sp>
    </p:spTree>
    <p:extLst>
      <p:ext uri="{BB962C8B-B14F-4D97-AF65-F5344CB8AC3E}">
        <p14:creationId xmlns:p14="http://schemas.microsoft.com/office/powerpoint/2010/main" val="1029193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1700808"/>
            <a:ext cx="8784976" cy="3600400"/>
          </a:xfrm>
        </p:spPr>
        <p:txBody>
          <a:bodyPr>
            <a:normAutofit/>
          </a:bodyPr>
          <a:lstStyle/>
          <a:p>
            <a:pPr algn="just" eaLnBrk="1" hangingPunct="1"/>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Готовность</a:t>
            </a:r>
            <a:r>
              <a:rPr lang="ru-RU" sz="3600" dirty="0" smtClean="0">
                <a:latin typeface="Times New Roman" panose="02020603050405020304" pitchFamily="18" charset="0"/>
                <a:cs typeface="Times New Roman" panose="02020603050405020304" pitchFamily="18" charset="0"/>
              </a:rPr>
              <a:t> </a:t>
            </a:r>
            <a:r>
              <a:rPr lang="ru-RU" sz="3600" dirty="0" smtClean="0">
                <a:solidFill>
                  <a:srgbClr val="000000"/>
                </a:solidFill>
                <a:latin typeface="Times New Roman" panose="02020603050405020304" pitchFamily="18" charset="0"/>
                <a:cs typeface="Times New Roman" panose="02020603050405020304" pitchFamily="18" charset="0"/>
              </a:rPr>
              <a:t>- процесс заблокирован в связи с </a:t>
            </a:r>
            <a:r>
              <a:rPr lang="ru-RU" sz="3600" u="sng" dirty="0" smtClean="0">
                <a:solidFill>
                  <a:srgbClr val="000000"/>
                </a:solidFill>
                <a:latin typeface="Times New Roman" panose="02020603050405020304" pitchFamily="18" charset="0"/>
                <a:cs typeface="Times New Roman" panose="02020603050405020304" pitchFamily="18" charset="0"/>
              </a:rPr>
              <a:t>внешними</a:t>
            </a:r>
            <a:r>
              <a:rPr lang="ru-RU" sz="3600" dirty="0" smtClean="0">
                <a:solidFill>
                  <a:srgbClr val="000000"/>
                </a:solidFill>
                <a:latin typeface="Times New Roman" panose="02020603050405020304" pitchFamily="18" charset="0"/>
                <a:cs typeface="Times New Roman" panose="02020603050405020304" pitchFamily="18" charset="0"/>
              </a:rPr>
              <a:t> по отношению к нему обстоятельствами: процесс имеет все требуемые для него ресурсы, он готов выполняться, однако процессор занят выполнением другого процесса. </a:t>
            </a: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latin typeface="Times New Roman" panose="02020603050405020304" pitchFamily="18" charset="0"/>
                <a:cs typeface="Times New Roman" panose="02020603050405020304" pitchFamily="18" charset="0"/>
              </a:rPr>
              <a:t>Состояния процесса</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28</a:t>
            </a:fld>
            <a:endParaRPr lang="ru-RU"/>
          </a:p>
        </p:txBody>
      </p:sp>
    </p:spTree>
    <p:extLst>
      <p:ext uri="{BB962C8B-B14F-4D97-AF65-F5344CB8AC3E}">
        <p14:creationId xmlns:p14="http://schemas.microsoft.com/office/powerpoint/2010/main" val="3941435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512" y="1268760"/>
            <a:ext cx="8856984" cy="5256584"/>
          </a:xfrm>
        </p:spPr>
        <p:txBody>
          <a:bodyPr>
            <a:normAutofit/>
          </a:bodyPr>
          <a:lstStyle/>
          <a:p>
            <a:pPr indent="265113" algn="just"/>
            <a:r>
              <a:rPr lang="ru-RU" sz="3600" dirty="0" smtClean="0">
                <a:latin typeface="Times New Roman" panose="02020603050405020304" pitchFamily="18" charset="0"/>
                <a:cs typeface="Times New Roman" panose="02020603050405020304" pitchFamily="18" charset="0"/>
              </a:rPr>
              <a:t>В состоянии «</a:t>
            </a:r>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выполнение</a:t>
            </a:r>
            <a:r>
              <a:rPr lang="ru-RU" sz="3600" i="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 в однопроцессорной системе может находиться только один процесс.</a:t>
            </a:r>
            <a:br>
              <a:rPr lang="ru-RU" sz="3600" dirty="0" smtClean="0">
                <a:latin typeface="Times New Roman" panose="02020603050405020304" pitchFamily="18" charset="0"/>
                <a:cs typeface="Times New Roman" panose="02020603050405020304" pitchFamily="18" charset="0"/>
              </a:rPr>
            </a:br>
            <a:r>
              <a:rPr lang="ru-RU" sz="3600" dirty="0" smtClean="0">
                <a:latin typeface="Times New Roman" panose="02020603050405020304" pitchFamily="18" charset="0"/>
                <a:cs typeface="Times New Roman" panose="02020603050405020304" pitchFamily="18" charset="0"/>
              </a:rPr>
              <a:t>А в состояний «</a:t>
            </a:r>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ожидание</a:t>
            </a:r>
            <a:r>
              <a:rPr lang="ru-RU" sz="3600" i="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 и «</a:t>
            </a:r>
            <a:r>
              <a:rPr lang="ru-RU" sz="36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mn-ea"/>
                <a:cs typeface="Times New Roman" panose="02020603050405020304" pitchFamily="18" charset="0"/>
              </a:rPr>
              <a:t>готовность</a:t>
            </a:r>
            <a:r>
              <a:rPr lang="ru-RU" sz="3600" i="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 - </a:t>
            </a:r>
            <a:r>
              <a:rPr lang="ru-RU" sz="3600" dirty="0">
                <a:latin typeface="Times New Roman" panose="02020603050405020304" pitchFamily="18" charset="0"/>
                <a:cs typeface="Times New Roman" panose="02020603050405020304" pitchFamily="18" charset="0"/>
              </a:rPr>
              <a:t>может </a:t>
            </a:r>
            <a:r>
              <a:rPr lang="ru-RU" sz="3600" dirty="0" smtClean="0">
                <a:latin typeface="Times New Roman" panose="02020603050405020304" pitchFamily="18" charset="0"/>
                <a:cs typeface="Times New Roman" panose="02020603050405020304" pitchFamily="18" charset="0"/>
              </a:rPr>
              <a:t>одновременно находиться несколько процессов и эти процессы образуют очереди соответственно ожидающих и готовых процессов. </a:t>
            </a: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latin typeface="Times New Roman" panose="02020603050405020304" pitchFamily="18" charset="0"/>
                <a:cs typeface="Times New Roman" panose="02020603050405020304" pitchFamily="18" charset="0"/>
              </a:rPr>
              <a:t>Состояния процесса</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29</a:t>
            </a:fld>
            <a:endParaRPr lang="ru-RU"/>
          </a:p>
        </p:txBody>
      </p:sp>
    </p:spTree>
    <p:extLst>
      <p:ext uri="{BB962C8B-B14F-4D97-AF65-F5344CB8AC3E}">
        <p14:creationId xmlns:p14="http://schemas.microsoft.com/office/powerpoint/2010/main" val="2135864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536" y="692696"/>
            <a:ext cx="8229600" cy="864096"/>
          </a:xfrm>
        </p:spPr>
        <p:txBody>
          <a:bodyPr/>
          <a:lstStyle/>
          <a:p>
            <a:r>
              <a:rPr lang="ru-RU" dirty="0">
                <a:latin typeface="Times New Roman" panose="02020603050405020304" pitchFamily="18" charset="0"/>
                <a:cs typeface="Times New Roman" panose="02020603050405020304" pitchFamily="18" charset="0"/>
              </a:rPr>
              <a:t>Процесс </a:t>
            </a:r>
            <a:endParaRPr lang="ru-RU" dirty="0" smtClean="0">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body" idx="1"/>
          </p:nvPr>
        </p:nvSpPr>
        <p:spPr>
          <a:xfrm>
            <a:off x="89756" y="1412776"/>
            <a:ext cx="8964488" cy="3672408"/>
          </a:xfrm>
        </p:spPr>
        <p:txBody>
          <a:bodyPr>
            <a:noAutofit/>
          </a:bodyPr>
          <a:lstStyle/>
          <a:p>
            <a:pPr marL="0" indent="265113" algn="just">
              <a:buNone/>
            </a:pPr>
            <a:r>
              <a:rPr lang="ru-RU" sz="3600" dirty="0">
                <a:latin typeface="Times New Roman" panose="02020603050405020304" pitchFamily="18" charset="0"/>
                <a:cs typeface="Times New Roman" panose="02020603050405020304" pitchFamily="18" charset="0"/>
              </a:rPr>
              <a:t>Процесс (или по-другому, задача) - абстракция, </a:t>
            </a:r>
            <a:r>
              <a:rPr lang="ru-RU" sz="3600" dirty="0" smtClean="0">
                <a:latin typeface="Times New Roman" panose="02020603050405020304" pitchFamily="18" charset="0"/>
                <a:cs typeface="Times New Roman" panose="02020603050405020304" pitchFamily="18" charset="0"/>
              </a:rPr>
              <a:t>описывающая выполняющуюся </a:t>
            </a:r>
            <a:r>
              <a:rPr lang="ru-RU" sz="3600" dirty="0">
                <a:latin typeface="Times New Roman" panose="02020603050405020304" pitchFamily="18" charset="0"/>
                <a:cs typeface="Times New Roman" panose="02020603050405020304" pitchFamily="18" charset="0"/>
              </a:rPr>
              <a:t>программу или </a:t>
            </a:r>
            <a:r>
              <a:rPr lang="ru-RU" sz="3600" dirty="0" smtClean="0">
                <a:latin typeface="Times New Roman" panose="02020603050405020304" pitchFamily="18" charset="0"/>
                <a:cs typeface="Times New Roman" panose="02020603050405020304" pitchFamily="18" charset="0"/>
              </a:rPr>
              <a:t>часть программы</a:t>
            </a:r>
            <a:r>
              <a:rPr lang="ru-RU" sz="3600" dirty="0">
                <a:latin typeface="Times New Roman" panose="02020603050405020304" pitchFamily="18" charset="0"/>
                <a:cs typeface="Times New Roman" panose="02020603050405020304" pitchFamily="18" charset="0"/>
              </a:rPr>
              <a:t>. </a:t>
            </a:r>
            <a:endParaRPr lang="ru-RU" sz="3600" dirty="0" smtClean="0">
              <a:latin typeface="Times New Roman" panose="02020603050405020304" pitchFamily="18" charset="0"/>
              <a:cs typeface="Times New Roman" panose="02020603050405020304" pitchFamily="18" charset="0"/>
            </a:endParaRPr>
          </a:p>
          <a:p>
            <a:pPr marL="0" indent="265113" algn="just">
              <a:buNone/>
            </a:pPr>
            <a:r>
              <a:rPr lang="ru-RU" sz="3600" dirty="0" smtClean="0">
                <a:latin typeface="Times New Roman" panose="02020603050405020304" pitchFamily="18" charset="0"/>
                <a:cs typeface="Times New Roman" panose="02020603050405020304" pitchFamily="18" charset="0"/>
              </a:rPr>
              <a:t>Для </a:t>
            </a:r>
            <a:r>
              <a:rPr lang="ru-RU" sz="3600" dirty="0">
                <a:latin typeface="Times New Roman" panose="02020603050405020304" pitchFamily="18" charset="0"/>
                <a:cs typeface="Times New Roman" panose="02020603050405020304" pitchFamily="18" charset="0"/>
              </a:rPr>
              <a:t>операционной системы процесс представляет собой единицу работы, заявку на потребление системных ресурсов. </a:t>
            </a:r>
            <a:endParaRPr lang="ru-RU" sz="3600"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3</a:t>
            </a:fld>
            <a:endParaRPr lang="ru-RU" altLang="ru-RU"/>
          </a:p>
        </p:txBody>
      </p:sp>
      <p:pic>
        <p:nvPicPr>
          <p:cNvPr id="1026" name="Picture 2" descr="http://fccp.co/wp-content/uploads/2016/01/process-clipart-Business-Process-Numbe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869160"/>
            <a:ext cx="6264696" cy="193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260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ru-RU" altLang="ru-RU" i="1" u="sng" smtClean="0"/>
              <a:t>Модель состояния процесса 2</a:t>
            </a:r>
          </a:p>
        </p:txBody>
      </p:sp>
      <p:sp>
        <p:nvSpPr>
          <p:cNvPr id="14339" name="Oval 5"/>
          <p:cNvSpPr>
            <a:spLocks noChangeArrowheads="1"/>
          </p:cNvSpPr>
          <p:nvPr/>
        </p:nvSpPr>
        <p:spPr bwMode="auto">
          <a:xfrm>
            <a:off x="323850" y="2062163"/>
            <a:ext cx="1368425" cy="719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dirty="0"/>
              <a:t>новый</a:t>
            </a:r>
          </a:p>
        </p:txBody>
      </p:sp>
      <p:sp>
        <p:nvSpPr>
          <p:cNvPr id="14340" name="Oval 6"/>
          <p:cNvSpPr>
            <a:spLocks noChangeArrowheads="1"/>
          </p:cNvSpPr>
          <p:nvPr/>
        </p:nvSpPr>
        <p:spPr bwMode="auto">
          <a:xfrm>
            <a:off x="3419475" y="3717925"/>
            <a:ext cx="1873250" cy="71913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dirty="0" smtClean="0"/>
              <a:t>ожидание</a:t>
            </a:r>
            <a:endParaRPr lang="ru-RU" altLang="ru-RU" dirty="0"/>
          </a:p>
        </p:txBody>
      </p:sp>
      <p:sp>
        <p:nvSpPr>
          <p:cNvPr id="14341" name="Oval 7"/>
          <p:cNvSpPr>
            <a:spLocks noChangeArrowheads="1"/>
          </p:cNvSpPr>
          <p:nvPr/>
        </p:nvSpPr>
        <p:spPr bwMode="auto">
          <a:xfrm>
            <a:off x="2555875" y="2062163"/>
            <a:ext cx="1439863" cy="719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a:t>готов</a:t>
            </a:r>
          </a:p>
        </p:txBody>
      </p:sp>
      <p:sp>
        <p:nvSpPr>
          <p:cNvPr id="14342" name="Text Box 12"/>
          <p:cNvSpPr txBox="1">
            <a:spLocks noChangeArrowheads="1"/>
          </p:cNvSpPr>
          <p:nvPr/>
        </p:nvSpPr>
        <p:spPr bwMode="auto">
          <a:xfrm>
            <a:off x="3348038" y="148431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spcBef>
                <a:spcPct val="50000"/>
              </a:spcBef>
            </a:pPr>
            <a:r>
              <a:rPr lang="ru-RU" altLang="ru-RU" sz="1400"/>
              <a:t>диспетчеризация</a:t>
            </a:r>
          </a:p>
        </p:txBody>
      </p:sp>
      <p:sp>
        <p:nvSpPr>
          <p:cNvPr id="14343" name="Line 11"/>
          <p:cNvSpPr>
            <a:spLocks noChangeShapeType="1"/>
          </p:cNvSpPr>
          <p:nvPr/>
        </p:nvSpPr>
        <p:spPr bwMode="auto">
          <a:xfrm flipV="1">
            <a:off x="1692275" y="242093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4344" name="Oval 7"/>
          <p:cNvSpPr>
            <a:spLocks noChangeArrowheads="1"/>
          </p:cNvSpPr>
          <p:nvPr/>
        </p:nvSpPr>
        <p:spPr bwMode="auto">
          <a:xfrm>
            <a:off x="4859338" y="2133600"/>
            <a:ext cx="1512887" cy="71913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a:t>выполняется</a:t>
            </a:r>
          </a:p>
        </p:txBody>
      </p:sp>
      <p:sp>
        <p:nvSpPr>
          <p:cNvPr id="14345" name="Oval 7"/>
          <p:cNvSpPr>
            <a:spLocks noChangeArrowheads="1"/>
          </p:cNvSpPr>
          <p:nvPr/>
        </p:nvSpPr>
        <p:spPr bwMode="auto">
          <a:xfrm>
            <a:off x="7164388" y="2205038"/>
            <a:ext cx="1511300" cy="719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a:t>завершение</a:t>
            </a:r>
          </a:p>
        </p:txBody>
      </p:sp>
      <p:cxnSp>
        <p:nvCxnSpPr>
          <p:cNvPr id="14346" name="AutoShape 22"/>
          <p:cNvCxnSpPr>
            <a:cxnSpLocks noChangeShapeType="1"/>
          </p:cNvCxnSpPr>
          <p:nvPr/>
        </p:nvCxnSpPr>
        <p:spPr bwMode="auto">
          <a:xfrm rot="5400000" flipV="1">
            <a:off x="4229100" y="1143000"/>
            <a:ext cx="104775" cy="1876425"/>
          </a:xfrm>
          <a:prstGeom prst="curvedConnector3">
            <a:avLst>
              <a:gd name="adj1" fmla="val -21818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7" name="AutoShape 24"/>
          <p:cNvCxnSpPr>
            <a:cxnSpLocks noChangeShapeType="1"/>
            <a:stCxn id="14344" idx="3"/>
            <a:endCxn id="14341" idx="4"/>
          </p:cNvCxnSpPr>
          <p:nvPr/>
        </p:nvCxnSpPr>
        <p:spPr bwMode="auto">
          <a:xfrm rot="5400000">
            <a:off x="4162425" y="1862138"/>
            <a:ext cx="33337" cy="1804988"/>
          </a:xfrm>
          <a:prstGeom prst="curvedConnector3">
            <a:avLst>
              <a:gd name="adj1" fmla="val 99523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8" name="Text Box 12"/>
          <p:cNvSpPr txBox="1">
            <a:spLocks noChangeArrowheads="1"/>
          </p:cNvSpPr>
          <p:nvPr/>
        </p:nvSpPr>
        <p:spPr bwMode="auto">
          <a:xfrm>
            <a:off x="3923283" y="3084692"/>
            <a:ext cx="108051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spcBef>
                <a:spcPct val="50000"/>
              </a:spcBef>
            </a:pPr>
            <a:r>
              <a:rPr lang="ru-RU" altLang="ru-RU" sz="1400" dirty="0"/>
              <a:t>таймаут</a:t>
            </a:r>
          </a:p>
        </p:txBody>
      </p:sp>
      <p:sp>
        <p:nvSpPr>
          <p:cNvPr id="14349" name="Line 26"/>
          <p:cNvSpPr>
            <a:spLocks noChangeShapeType="1"/>
          </p:cNvSpPr>
          <p:nvPr/>
        </p:nvSpPr>
        <p:spPr bwMode="auto">
          <a:xfrm flipH="1">
            <a:off x="5003800" y="2852738"/>
            <a:ext cx="64770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4350" name="Line 27"/>
          <p:cNvSpPr>
            <a:spLocks noChangeShapeType="1"/>
          </p:cNvSpPr>
          <p:nvPr/>
        </p:nvSpPr>
        <p:spPr bwMode="auto">
          <a:xfrm flipH="1" flipV="1">
            <a:off x="3059113" y="2781300"/>
            <a:ext cx="649287"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4351" name="Text Box 28"/>
          <p:cNvSpPr txBox="1">
            <a:spLocks noChangeArrowheads="1"/>
          </p:cNvSpPr>
          <p:nvPr/>
        </p:nvSpPr>
        <p:spPr bwMode="auto">
          <a:xfrm>
            <a:off x="5292725" y="3213100"/>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sz="1400"/>
              <a:t>Ожидание</a:t>
            </a:r>
          </a:p>
          <a:p>
            <a:pPr eaLnBrk="1" hangingPunct="1"/>
            <a:r>
              <a:rPr lang="ru-RU" altLang="ru-RU" sz="1400"/>
              <a:t>события</a:t>
            </a:r>
          </a:p>
        </p:txBody>
      </p:sp>
      <p:sp>
        <p:nvSpPr>
          <p:cNvPr id="14352" name="Text Box 29"/>
          <p:cNvSpPr txBox="1">
            <a:spLocks noChangeArrowheads="1"/>
          </p:cNvSpPr>
          <p:nvPr/>
        </p:nvSpPr>
        <p:spPr bwMode="auto">
          <a:xfrm>
            <a:off x="2195513" y="3141663"/>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r>
              <a:rPr lang="ru-RU" altLang="ru-RU" sz="1400" dirty="0"/>
              <a:t>Событие произошло</a:t>
            </a:r>
          </a:p>
        </p:txBody>
      </p:sp>
      <p:sp>
        <p:nvSpPr>
          <p:cNvPr id="14354" name="Line 11"/>
          <p:cNvSpPr>
            <a:spLocks noChangeShapeType="1"/>
          </p:cNvSpPr>
          <p:nvPr/>
        </p:nvSpPr>
        <p:spPr bwMode="auto">
          <a:xfrm>
            <a:off x="6516688" y="2492375"/>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 name="Номер слайда 1"/>
          <p:cNvSpPr>
            <a:spLocks noGrp="1"/>
          </p:cNvSpPr>
          <p:nvPr>
            <p:ph type="sldNum" sz="quarter" idx="12"/>
          </p:nvPr>
        </p:nvSpPr>
        <p:spPr/>
        <p:txBody>
          <a:bodyPr/>
          <a:lstStyle/>
          <a:p>
            <a:pPr>
              <a:defRPr/>
            </a:pPr>
            <a:fld id="{DDA84FA2-4644-492A-A08E-9D5F255908CC}" type="slidenum">
              <a:rPr lang="ru-RU" smtClean="0"/>
              <a:pPr>
                <a:defRPr/>
              </a:pPr>
              <a:t>30</a:t>
            </a:fld>
            <a:endParaRPr lang="ru-RU"/>
          </a:p>
        </p:txBody>
      </p:sp>
    </p:spTree>
    <p:extLst>
      <p:ext uri="{BB962C8B-B14F-4D97-AF65-F5344CB8AC3E}">
        <p14:creationId xmlns:p14="http://schemas.microsoft.com/office/powerpoint/2010/main" val="3510694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ru-RU" altLang="ru-RU" smtClean="0"/>
              <a:t>Модель состояния процесса №2</a:t>
            </a:r>
          </a:p>
        </p:txBody>
      </p:sp>
      <p:sp>
        <p:nvSpPr>
          <p:cNvPr id="15363" name="Text Box 4"/>
          <p:cNvSpPr txBox="1">
            <a:spLocks noChangeArrowheads="1"/>
          </p:cNvSpPr>
          <p:nvPr/>
        </p:nvSpPr>
        <p:spPr bwMode="auto">
          <a:xfrm>
            <a:off x="179388" y="1556792"/>
            <a:ext cx="896461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sz="2000" dirty="0">
                <a:latin typeface="Times New Roman" panose="02020603050405020304" pitchFamily="18" charset="0"/>
                <a:cs typeface="Times New Roman" panose="02020603050405020304" pitchFamily="18" charset="0"/>
              </a:rPr>
              <a:t>Новая </a:t>
            </a:r>
            <a:r>
              <a:rPr lang="ru-RU" altLang="ru-RU" sz="2000" dirty="0" smtClean="0">
                <a:latin typeface="Times New Roman" panose="02020603050405020304" pitchFamily="18" charset="0"/>
                <a:cs typeface="Times New Roman" panose="02020603050405020304" pitchFamily="18" charset="0"/>
              </a:rPr>
              <a:t>модель, </a:t>
            </a:r>
            <a:r>
              <a:rPr lang="ru-RU" altLang="ru-RU" sz="2000" dirty="0" err="1" smtClean="0">
                <a:latin typeface="Times New Roman" panose="02020603050405020304" pitchFamily="18" charset="0"/>
                <a:cs typeface="Times New Roman" panose="02020603050405020304" pitchFamily="18" charset="0"/>
              </a:rPr>
              <a:t>состояшая</a:t>
            </a:r>
            <a:r>
              <a:rPr lang="ru-RU" altLang="ru-RU" sz="2000" dirty="0" smtClean="0">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из </a:t>
            </a:r>
            <a:r>
              <a:rPr lang="ru-RU" altLang="ru-RU" sz="2000" b="1" dirty="0">
                <a:latin typeface="Times New Roman" panose="02020603050405020304" pitchFamily="18" charset="0"/>
                <a:cs typeface="Times New Roman" panose="02020603050405020304" pitchFamily="18" charset="0"/>
              </a:rPr>
              <a:t>5 состояний</a:t>
            </a:r>
            <a:r>
              <a:rPr lang="ru-RU" altLang="ru-RU" sz="2000" dirty="0">
                <a:latin typeface="Times New Roman" panose="02020603050405020304" pitchFamily="18" charset="0"/>
                <a:cs typeface="Times New Roman" panose="02020603050405020304" pitchFamily="18" charset="0"/>
              </a:rPr>
              <a:t>, </a:t>
            </a:r>
            <a:r>
              <a:rPr lang="ru-RU" altLang="ru-RU" sz="2000" dirty="0" smtClean="0">
                <a:latin typeface="Times New Roman" panose="02020603050405020304" pitchFamily="18" charset="0"/>
                <a:cs typeface="Times New Roman" panose="02020603050405020304" pitchFamily="18" charset="0"/>
              </a:rPr>
              <a:t>очень </a:t>
            </a:r>
            <a:r>
              <a:rPr lang="ru-RU" altLang="ru-RU" sz="2000" dirty="0">
                <a:latin typeface="Times New Roman" panose="02020603050405020304" pitchFamily="18" charset="0"/>
                <a:cs typeface="Times New Roman" panose="02020603050405020304" pitchFamily="18" charset="0"/>
              </a:rPr>
              <a:t>близка к сегодняшним ОС</a:t>
            </a:r>
          </a:p>
          <a:p>
            <a:pPr algn="l" eaLnBrk="1" hangingPunct="1">
              <a:spcBef>
                <a:spcPct val="50000"/>
              </a:spcBef>
              <a:buFontTx/>
              <a:buAutoNum type="arabicPeriod"/>
            </a:pPr>
            <a:r>
              <a:rPr lang="ru-RU" altLang="ru-RU" sz="2000" dirty="0">
                <a:latin typeface="Times New Roman" panose="02020603050405020304" pitchFamily="18" charset="0"/>
                <a:cs typeface="Times New Roman" panose="02020603050405020304" pitchFamily="18" charset="0"/>
              </a:rPr>
              <a:t>«</a:t>
            </a:r>
            <a:r>
              <a:rPr lang="ru-RU" altLang="ru-RU" sz="2000" b="1" dirty="0">
                <a:latin typeface="Times New Roman" panose="02020603050405020304" pitchFamily="18" charset="0"/>
                <a:cs typeface="Times New Roman" panose="02020603050405020304" pitchFamily="18" charset="0"/>
              </a:rPr>
              <a:t>Новый</a:t>
            </a:r>
            <a:r>
              <a:rPr lang="ru-RU" altLang="ru-RU" sz="2000" dirty="0">
                <a:latin typeface="Times New Roman" panose="02020603050405020304" pitchFamily="18" charset="0"/>
                <a:cs typeface="Times New Roman" panose="02020603050405020304" pitchFamily="18" charset="0"/>
              </a:rPr>
              <a:t>» – процесс создан, но он еще не помещен ОС в пул выполняемых процессов. Создана структура РСВ, но процесс еще не загружен в память (т.е</a:t>
            </a:r>
            <a:r>
              <a:rPr lang="ru-RU" altLang="ru-RU" sz="2000" dirty="0" smtClean="0">
                <a:latin typeface="Times New Roman" panose="02020603050405020304" pitchFamily="18" charset="0"/>
                <a:cs typeface="Times New Roman" panose="02020603050405020304" pitchFamily="18" charset="0"/>
              </a:rPr>
              <a:t>. создан </a:t>
            </a:r>
            <a:r>
              <a:rPr lang="ru-RU" altLang="ru-RU" sz="2000" dirty="0">
                <a:latin typeface="Times New Roman" panose="02020603050405020304" pitchFamily="18" charset="0"/>
                <a:cs typeface="Times New Roman" panose="02020603050405020304" pitchFamily="18" charset="0"/>
              </a:rPr>
              <a:t>РСВ и пустое адресное пространство)</a:t>
            </a:r>
          </a:p>
          <a:p>
            <a:pPr algn="l" eaLnBrk="1" hangingPunct="1">
              <a:spcBef>
                <a:spcPct val="50000"/>
              </a:spcBef>
              <a:buFontTx/>
              <a:buAutoNum type="arabicPeriod"/>
            </a:pPr>
            <a:r>
              <a:rPr lang="ru-RU" altLang="ru-RU" sz="2000" dirty="0">
                <a:latin typeface="Times New Roman" panose="02020603050405020304" pitchFamily="18" charset="0"/>
                <a:cs typeface="Times New Roman" panose="02020603050405020304" pitchFamily="18" charset="0"/>
              </a:rPr>
              <a:t>Если новый процесс принимается ОС, если </a:t>
            </a:r>
            <a:r>
              <a:rPr lang="ru-RU" altLang="ru-RU" sz="2000" dirty="0" smtClean="0">
                <a:latin typeface="Times New Roman" panose="02020603050405020304" pitchFamily="18" charset="0"/>
                <a:cs typeface="Times New Roman" panose="02020603050405020304" pitchFamily="18" charset="0"/>
              </a:rPr>
              <a:t> соблюдается</a:t>
            </a:r>
            <a:r>
              <a:rPr lang="ru-RU" altLang="ru-RU" sz="2000" dirty="0">
                <a:latin typeface="Times New Roman" panose="02020603050405020304" pitchFamily="18" charset="0"/>
                <a:cs typeface="Times New Roman" panose="02020603050405020304" pitchFamily="18" charset="0"/>
              </a:rPr>
              <a:t>, все права доступа, то процесс помещается в состояние «</a:t>
            </a:r>
            <a:r>
              <a:rPr lang="ru-RU" altLang="ru-RU" sz="2000" b="1" dirty="0">
                <a:latin typeface="Times New Roman" panose="02020603050405020304" pitchFamily="18" charset="0"/>
                <a:cs typeface="Times New Roman" panose="02020603050405020304" pitchFamily="18" charset="0"/>
              </a:rPr>
              <a:t>Готовность</a:t>
            </a:r>
            <a:r>
              <a:rPr lang="ru-RU" altLang="ru-RU" sz="2000" dirty="0">
                <a:latin typeface="Times New Roman" panose="02020603050405020304" pitchFamily="18" charset="0"/>
                <a:cs typeface="Times New Roman" panose="02020603050405020304" pitchFamily="18" charset="0"/>
              </a:rPr>
              <a:t>»: процесс полностью готов к выполнению, т.е. может получить управление и непосредственно начать работать. Все загружено в память, инициализированы данные, стек, куча.</a:t>
            </a:r>
          </a:p>
          <a:p>
            <a:pPr algn="l" eaLnBrk="1" hangingPunct="1">
              <a:spcBef>
                <a:spcPct val="50000"/>
              </a:spcBef>
              <a:buFontTx/>
              <a:buAutoNum type="arabicPeriod"/>
            </a:pPr>
            <a:r>
              <a:rPr lang="ru-RU" altLang="ru-RU" sz="2000" dirty="0">
                <a:latin typeface="Times New Roman" panose="02020603050405020304" pitchFamily="18" charset="0"/>
                <a:cs typeface="Times New Roman" panose="02020603050405020304" pitchFamily="18" charset="0"/>
              </a:rPr>
              <a:t>«</a:t>
            </a:r>
            <a:r>
              <a:rPr lang="ru-RU" altLang="ru-RU" sz="2000" b="1" dirty="0">
                <a:latin typeface="Times New Roman" panose="02020603050405020304" pitchFamily="18" charset="0"/>
                <a:cs typeface="Times New Roman" panose="02020603050405020304" pitchFamily="18" charset="0"/>
              </a:rPr>
              <a:t>Выполнение</a:t>
            </a:r>
            <a:r>
              <a:rPr lang="ru-RU" altLang="ru-RU" sz="2000" dirty="0">
                <a:latin typeface="Times New Roman" panose="02020603050405020304" pitchFamily="18" charset="0"/>
                <a:cs typeface="Times New Roman" panose="02020603050405020304" pitchFamily="18" charset="0"/>
              </a:rPr>
              <a:t>» - процесс исполняется.</a:t>
            </a:r>
          </a:p>
          <a:p>
            <a:pPr algn="l" eaLnBrk="1" hangingPunct="1">
              <a:spcBef>
                <a:spcPct val="50000"/>
              </a:spcBef>
              <a:buFontTx/>
              <a:buAutoNum type="arabicPeriod"/>
            </a:pPr>
            <a:r>
              <a:rPr lang="ru-RU" altLang="ru-RU" sz="2000" dirty="0">
                <a:latin typeface="Times New Roman" panose="02020603050405020304" pitchFamily="18" charset="0"/>
                <a:cs typeface="Times New Roman" panose="02020603050405020304" pitchFamily="18" charset="0"/>
              </a:rPr>
              <a:t>«</a:t>
            </a:r>
            <a:r>
              <a:rPr lang="ru-RU" altLang="ru-RU" sz="2000" b="1" dirty="0">
                <a:latin typeface="Times New Roman" panose="02020603050405020304" pitchFamily="18" charset="0"/>
                <a:cs typeface="Times New Roman" panose="02020603050405020304" pitchFamily="18" charset="0"/>
              </a:rPr>
              <a:t>Блокировка</a:t>
            </a:r>
            <a:r>
              <a:rPr lang="ru-RU" altLang="ru-RU" sz="2000" dirty="0">
                <a:latin typeface="Times New Roman" panose="02020603050405020304" pitchFamily="18" charset="0"/>
                <a:cs typeface="Times New Roman" panose="02020603050405020304" pitchFamily="18" charset="0"/>
              </a:rPr>
              <a:t>» - процесс ожидает внешнего события </a:t>
            </a:r>
            <a:r>
              <a:rPr lang="ru-RU" altLang="ru-RU" sz="2000" dirty="0" smtClean="0">
                <a:latin typeface="Times New Roman" panose="02020603050405020304" pitchFamily="18" charset="0"/>
                <a:cs typeface="Times New Roman" panose="02020603050405020304" pitchFamily="18" charset="0"/>
              </a:rPr>
              <a:t>(может быть </a:t>
            </a:r>
            <a:r>
              <a:rPr lang="ru-RU" altLang="ru-RU" sz="2000" dirty="0" err="1" smtClean="0">
                <a:latin typeface="Times New Roman" panose="02020603050405020304" pitchFamily="18" charset="0"/>
                <a:cs typeface="Times New Roman" panose="02020603050405020304" pitchFamily="18" charset="0"/>
              </a:rPr>
              <a:t>вв</a:t>
            </a:r>
            <a:r>
              <a:rPr lang="ru-RU" altLang="ru-RU" sz="2000" dirty="0" smtClean="0">
                <a:latin typeface="Times New Roman" panose="02020603050405020304" pitchFamily="18" charset="0"/>
                <a:cs typeface="Times New Roman" panose="02020603050405020304" pitchFamily="18" charset="0"/>
              </a:rPr>
              <a:t>/выв</a:t>
            </a:r>
            <a:r>
              <a:rPr lang="ru-RU" altLang="ru-RU" sz="2000" dirty="0">
                <a:latin typeface="Times New Roman" panose="02020603050405020304" pitchFamily="18" charset="0"/>
                <a:cs typeface="Times New Roman" panose="02020603050405020304" pitchFamily="18" charset="0"/>
              </a:rPr>
              <a:t>).</a:t>
            </a:r>
          </a:p>
          <a:p>
            <a:pPr algn="l" eaLnBrk="1" hangingPunct="1">
              <a:spcBef>
                <a:spcPct val="50000"/>
              </a:spcBef>
              <a:buFontTx/>
              <a:buAutoNum type="arabicPeriod"/>
            </a:pPr>
            <a:r>
              <a:rPr lang="ru-RU" altLang="ru-RU" sz="2000" dirty="0" smtClean="0">
                <a:latin typeface="Times New Roman" panose="02020603050405020304" pitchFamily="18" charset="0"/>
                <a:cs typeface="Times New Roman" panose="02020603050405020304" pitchFamily="18" charset="0"/>
              </a:rPr>
              <a:t>«</a:t>
            </a:r>
            <a:r>
              <a:rPr lang="ru-RU" altLang="ru-RU" sz="2000" b="1" dirty="0" smtClean="0">
                <a:latin typeface="Times New Roman" panose="02020603050405020304" pitchFamily="18" charset="0"/>
                <a:cs typeface="Times New Roman" panose="02020603050405020304" pitchFamily="18" charset="0"/>
              </a:rPr>
              <a:t>Ожидание</a:t>
            </a:r>
            <a:r>
              <a:rPr lang="ru-RU" altLang="ru-RU" sz="2000" dirty="0" smtClean="0">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процесс удаляется из пула выполненных процессов, он закончил работу. Процесс помечается как «завершенный». Диспетчер будет выполнять работу по очистке процесса. На данном этапе проходит работа по освобождению памяти, закрытию ресурсов процесса (</a:t>
            </a:r>
            <a:r>
              <a:rPr lang="ru-RU" altLang="ru-RU" sz="2000" dirty="0" err="1">
                <a:latin typeface="Times New Roman" panose="02020603050405020304" pitchFamily="18" charset="0"/>
                <a:cs typeface="Times New Roman" panose="02020603050405020304" pitchFamily="18" charset="0"/>
              </a:rPr>
              <a:t>вв</a:t>
            </a:r>
            <a:r>
              <a:rPr lang="ru-RU" altLang="ru-RU" sz="2000" dirty="0">
                <a:latin typeface="Times New Roman" panose="02020603050405020304" pitchFamily="18" charset="0"/>
                <a:cs typeface="Times New Roman" panose="02020603050405020304" pitchFamily="18" charset="0"/>
              </a:rPr>
              <a:t>/выв, файлов…). </a:t>
            </a:r>
          </a:p>
        </p:txBody>
      </p:sp>
      <p:sp>
        <p:nvSpPr>
          <p:cNvPr id="2" name="Номер слайда 1"/>
          <p:cNvSpPr>
            <a:spLocks noGrp="1"/>
          </p:cNvSpPr>
          <p:nvPr>
            <p:ph type="sldNum" sz="quarter" idx="12"/>
          </p:nvPr>
        </p:nvSpPr>
        <p:spPr/>
        <p:txBody>
          <a:bodyPr/>
          <a:lstStyle/>
          <a:p>
            <a:pPr>
              <a:defRPr/>
            </a:pPr>
            <a:fld id="{DDA84FA2-4644-492A-A08E-9D5F255908CC}" type="slidenum">
              <a:rPr lang="ru-RU" smtClean="0"/>
              <a:pPr>
                <a:defRPr/>
              </a:pPr>
              <a:t>31</a:t>
            </a:fld>
            <a:endParaRPr lang="ru-RU"/>
          </a:p>
        </p:txBody>
      </p:sp>
    </p:spTree>
    <p:extLst>
      <p:ext uri="{BB962C8B-B14F-4D97-AF65-F5344CB8AC3E}">
        <p14:creationId xmlns:p14="http://schemas.microsoft.com/office/powerpoint/2010/main" val="2917703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512" y="1268760"/>
            <a:ext cx="8856984" cy="5256584"/>
          </a:xfrm>
        </p:spPr>
        <p:txBody>
          <a:bodyPr>
            <a:noAutofit/>
          </a:bodyPr>
          <a:lstStyle/>
          <a:p>
            <a:pPr indent="265113" algn="just"/>
            <a:r>
              <a:rPr lang="ru-RU" sz="3600" dirty="0">
                <a:latin typeface="Times New Roman" panose="02020603050405020304" pitchFamily="18" charset="0"/>
                <a:cs typeface="Times New Roman" panose="02020603050405020304" pitchFamily="18" charset="0"/>
              </a:rPr>
              <a:t>В операционных системах совместно работающие процессы могут использовать какое-нибудь общее хранилище данных, доступное каждому из них по чтению и по записи. Это общее хранилище может размещаться в оперативной памяти. Чтобы посмотреть, как взаимодействие процессов осуществляется на практике, давайте рассмотрим простой общеизвестный пример — </a:t>
            </a:r>
            <a:r>
              <a:rPr lang="ru-RU" sz="3600" dirty="0" err="1">
                <a:latin typeface="Times New Roman" panose="02020603050405020304" pitchFamily="18" charset="0"/>
                <a:cs typeface="Times New Roman" panose="02020603050405020304" pitchFamily="18" charset="0"/>
              </a:rPr>
              <a:t>спулер</a:t>
            </a:r>
            <a:r>
              <a:rPr lang="ru-RU" sz="3600" dirty="0">
                <a:latin typeface="Times New Roman" panose="02020603050405020304" pitchFamily="18" charset="0"/>
                <a:cs typeface="Times New Roman" panose="02020603050405020304" pitchFamily="18" charset="0"/>
              </a:rPr>
              <a:t> печати. </a:t>
            </a:r>
            <a:endParaRPr lang="ru-RU" sz="3600" dirty="0" smtClean="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err="1" smtClean="0">
                <a:latin typeface="Times New Roman" panose="02020603050405020304" pitchFamily="18" charset="0"/>
                <a:cs typeface="Times New Roman" panose="02020603050405020304" pitchFamily="18" charset="0"/>
              </a:rPr>
              <a:t>Спулер</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32</a:t>
            </a:fld>
            <a:endParaRPr lang="ru-RU"/>
          </a:p>
        </p:txBody>
      </p:sp>
    </p:spTree>
    <p:extLst>
      <p:ext uri="{BB962C8B-B14F-4D97-AF65-F5344CB8AC3E}">
        <p14:creationId xmlns:p14="http://schemas.microsoft.com/office/powerpoint/2010/main" val="360696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512" y="1268759"/>
            <a:ext cx="5328592" cy="5184577"/>
          </a:xfrm>
        </p:spPr>
        <p:txBody>
          <a:bodyPr>
            <a:normAutofit fontScale="90000"/>
          </a:bodyPr>
          <a:lstStyle/>
          <a:p>
            <a:pPr indent="265113" algn="just"/>
            <a:r>
              <a:rPr lang="ru-RU" sz="3200" dirty="0" smtClean="0">
                <a:latin typeface="Times New Roman" panose="02020603050405020304" pitchFamily="18" charset="0"/>
                <a:cs typeface="Times New Roman" panose="02020603050405020304" pitchFamily="18" charset="0"/>
              </a:rPr>
              <a:t>Когда </a:t>
            </a:r>
            <a:r>
              <a:rPr lang="ru-RU" sz="3200" dirty="0">
                <a:latin typeface="Times New Roman" panose="02020603050405020304" pitchFamily="18" charset="0"/>
                <a:cs typeface="Times New Roman" panose="02020603050405020304" pitchFamily="18" charset="0"/>
              </a:rPr>
              <a:t>процессу необходимо распечатать какой-нибудь файл, он помещает имя этого файла в специальный </a:t>
            </a:r>
            <a:r>
              <a:rPr lang="ru-RU" sz="3200" b="1" dirty="0">
                <a:latin typeface="Times New Roman" panose="02020603050405020304" pitchFamily="18" charset="0"/>
                <a:cs typeface="Times New Roman" panose="02020603050405020304" pitchFamily="18" charset="0"/>
              </a:rPr>
              <a:t>каталог </a:t>
            </a:r>
            <a:r>
              <a:rPr lang="ru-RU" sz="3200" b="1" dirty="0" err="1">
                <a:latin typeface="Times New Roman" panose="02020603050405020304" pitchFamily="18" charset="0"/>
                <a:cs typeface="Times New Roman" panose="02020603050405020304" pitchFamily="18" charset="0"/>
              </a:rPr>
              <a:t>спулера</a:t>
            </a:r>
            <a:r>
              <a:rPr lang="ru-RU" sz="3200" dirty="0">
                <a:latin typeface="Times New Roman" panose="02020603050405020304" pitchFamily="18" charset="0"/>
                <a:cs typeface="Times New Roman" panose="02020603050405020304" pitchFamily="18" charset="0"/>
              </a:rPr>
              <a:t>. Другой процесс под названием </a:t>
            </a:r>
            <a:r>
              <a:rPr lang="ru-RU" sz="3200" b="1" dirty="0">
                <a:latin typeface="Times New Roman" panose="02020603050405020304" pitchFamily="18" charset="0"/>
                <a:cs typeface="Times New Roman" panose="02020603050405020304" pitchFamily="18" charset="0"/>
              </a:rPr>
              <a:t>демон принтера </a:t>
            </a:r>
            <a:r>
              <a:rPr lang="ru-RU" sz="3200" dirty="0">
                <a:latin typeface="Times New Roman" panose="02020603050405020304" pitchFamily="18" charset="0"/>
                <a:cs typeface="Times New Roman" panose="02020603050405020304" pitchFamily="18" charset="0"/>
              </a:rPr>
              <a:t>периодически проверяет наличие файлов для печати и в том случае, если такие файлы имеются, распечатывает их и удаляет их имена из каталога</a:t>
            </a:r>
            <a:r>
              <a:rPr lang="ru-RU" sz="3200" dirty="0" smtClean="0">
                <a:latin typeface="Times New Roman" panose="02020603050405020304" pitchFamily="18" charset="0"/>
                <a:cs typeface="Times New Roman" panose="02020603050405020304" pitchFamily="18" charset="0"/>
              </a:rPr>
              <a:t>.</a:t>
            </a:r>
          </a:p>
        </p:txBody>
      </p:sp>
      <p:sp>
        <p:nvSpPr>
          <p:cNvPr id="3" name="Rectangle 2"/>
          <p:cNvSpPr txBox="1">
            <a:spLocks noChangeArrowheads="1"/>
          </p:cNvSpPr>
          <p:nvPr/>
        </p:nvSpPr>
        <p:spPr>
          <a:xfrm>
            <a:off x="395536" y="692696"/>
            <a:ext cx="8229600" cy="576064"/>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err="1" smtClean="0">
                <a:latin typeface="Times New Roman" panose="02020603050405020304" pitchFamily="18" charset="0"/>
                <a:cs typeface="Times New Roman" panose="02020603050405020304" pitchFamily="18" charset="0"/>
              </a:rPr>
              <a:t>Спулер</a:t>
            </a:r>
            <a:endParaRPr lang="ru-RU"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33</a:t>
            </a:fld>
            <a:endParaRPr lang="ru-RU"/>
          </a:p>
        </p:txBody>
      </p:sp>
      <p:pic>
        <p:nvPicPr>
          <p:cNvPr id="2050" name="Picture 2" descr="https://2.bp.blogspot.com/-b3qS4d7LjKk/UIX3SVFpbuI/AAAAAAAAAZs/zcSxI7Mg6PU/s1600/Print+Spoole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895" y="1547800"/>
            <a:ext cx="3540577" cy="404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4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34</a:t>
            </a:fld>
            <a:endParaRPr lang="ru-RU" altLang="ru-RU"/>
          </a:p>
        </p:txBody>
      </p:sp>
      <p:sp>
        <p:nvSpPr>
          <p:cNvPr id="5" name="Rectangle 3"/>
          <p:cNvSpPr txBox="1">
            <a:spLocks noChangeArrowheads="1"/>
          </p:cNvSpPr>
          <p:nvPr/>
        </p:nvSpPr>
        <p:spPr>
          <a:xfrm>
            <a:off x="179512" y="1196752"/>
            <a:ext cx="8856983" cy="46981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ru-RU" altLang="ru-RU" sz="3600" dirty="0" smtClean="0"/>
              <a:t>Определение какой процесс следующим </a:t>
            </a:r>
            <a:r>
              <a:rPr lang="ru-RU" altLang="ru-RU" sz="3600" dirty="0"/>
              <a:t>будет </a:t>
            </a:r>
            <a:r>
              <a:rPr lang="ru-RU" altLang="ru-RU" sz="3600" dirty="0" smtClean="0"/>
              <a:t>выполняться и как долго он будет занимать ЦП, называется </a:t>
            </a:r>
            <a:r>
              <a:rPr lang="ru-RU" altLang="ru-RU" sz="3600" b="1" i="1" dirty="0" smtClean="0">
                <a:solidFill>
                  <a:schemeClr val="tx2"/>
                </a:solidFill>
              </a:rPr>
              <a:t>планированием процессов</a:t>
            </a:r>
            <a:r>
              <a:rPr lang="ru-RU" altLang="ru-RU" sz="3600" dirty="0" smtClean="0"/>
              <a:t> в ОС.</a:t>
            </a:r>
          </a:p>
          <a:p>
            <a:pPr algn="just">
              <a:buFont typeface="Wingdings" panose="05000000000000000000" pitchFamily="2" charset="2"/>
              <a:buChar char="q"/>
            </a:pPr>
            <a:r>
              <a:rPr lang="ru-RU" altLang="ru-RU" sz="3600" dirty="0" smtClean="0"/>
              <a:t>Не путать с переключением контекста, что является просто механизмом передачи управления.</a:t>
            </a:r>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Планирование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71887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35</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Планирование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3"/>
          <p:cNvSpPr txBox="1">
            <a:spLocks noChangeArrowheads="1"/>
          </p:cNvSpPr>
          <p:nvPr/>
        </p:nvSpPr>
        <p:spPr>
          <a:xfrm>
            <a:off x="179512" y="692696"/>
            <a:ext cx="8856538" cy="5615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60363">
              <a:lnSpc>
                <a:spcPct val="80000"/>
              </a:lnSpc>
              <a:buNone/>
            </a:pPr>
            <a:r>
              <a:rPr lang="ru-RU" altLang="ru-RU" sz="3600" dirty="0"/>
              <a:t>Переключения контекста это не операция планирования, это техническая операция</a:t>
            </a:r>
          </a:p>
          <a:p>
            <a:pPr>
              <a:lnSpc>
                <a:spcPct val="80000"/>
              </a:lnSpc>
            </a:pPr>
            <a:r>
              <a:rPr lang="ru-RU" altLang="ru-RU" sz="3600" dirty="0" smtClean="0"/>
              <a:t>Происходит прерывание</a:t>
            </a:r>
          </a:p>
          <a:p>
            <a:pPr>
              <a:lnSpc>
                <a:spcPct val="80000"/>
              </a:lnSpc>
            </a:pPr>
            <a:r>
              <a:rPr lang="ru-RU" altLang="ru-RU" sz="3600" dirty="0" smtClean="0"/>
              <a:t>Запоминается контекст процесса</a:t>
            </a:r>
            <a:endParaRPr lang="en-US" altLang="ru-RU" sz="3600" dirty="0" smtClean="0"/>
          </a:p>
          <a:p>
            <a:pPr>
              <a:lnSpc>
                <a:spcPct val="80000"/>
              </a:lnSpc>
            </a:pPr>
            <a:r>
              <a:rPr lang="ru-RU" altLang="ru-RU" sz="3600" dirty="0" smtClean="0"/>
              <a:t>После этого выбирается другой процесс</a:t>
            </a:r>
          </a:p>
          <a:p>
            <a:pPr marL="0" indent="360363">
              <a:lnSpc>
                <a:spcPct val="80000"/>
              </a:lnSpc>
              <a:buNone/>
            </a:pPr>
            <a:endParaRPr lang="ru-RU" altLang="ru-RU" sz="3600" dirty="0" smtClean="0"/>
          </a:p>
          <a:p>
            <a:pPr marL="0" indent="360363">
              <a:lnSpc>
                <a:spcPct val="80000"/>
              </a:lnSpc>
              <a:buNone/>
            </a:pPr>
            <a:r>
              <a:rPr lang="ru-RU" altLang="ru-RU" sz="3600" dirty="0" smtClean="0"/>
              <a:t>Но </a:t>
            </a:r>
            <a:r>
              <a:rPr lang="ru-RU" altLang="ru-RU" sz="3600" dirty="0"/>
              <a:t>в процессе переключения контекста нужно знать, кому передать управление. </a:t>
            </a:r>
          </a:p>
          <a:p>
            <a:pPr marL="0" indent="360363">
              <a:lnSpc>
                <a:spcPct val="80000"/>
              </a:lnSpc>
              <a:buFont typeface="Wingdings" pitchFamily="2" charset="2"/>
              <a:buNone/>
            </a:pPr>
            <a:endParaRPr lang="ru-RU" altLang="ru-RU" sz="3600" dirty="0" smtClean="0"/>
          </a:p>
          <a:p>
            <a:pPr marL="0" indent="265113" algn="just">
              <a:lnSpc>
                <a:spcPct val="80000"/>
              </a:lnSpc>
              <a:buFont typeface="Wingdings" pitchFamily="2" charset="2"/>
              <a:buNone/>
            </a:pPr>
            <a:r>
              <a:rPr lang="ru-RU" altLang="ru-RU" sz="3600" dirty="0" smtClean="0"/>
              <a:t>Операция</a:t>
            </a:r>
            <a:r>
              <a:rPr lang="ru-RU" altLang="ru-RU" sz="3600" b="1" dirty="0" smtClean="0">
                <a:effectLst>
                  <a:outerShdw blurRad="38100" dist="38100" dir="2700000" algn="tl">
                    <a:srgbClr val="000000">
                      <a:alpha val="43137"/>
                    </a:srgbClr>
                  </a:outerShdw>
                </a:effectLst>
              </a:rPr>
              <a:t> </a:t>
            </a:r>
            <a:r>
              <a:rPr lang="ru-RU" altLang="ru-RU" sz="3600" b="1" u="sng" dirty="0" smtClean="0">
                <a:effectLst>
                  <a:outerShdw blurRad="38100" dist="38100" dir="2700000" algn="tl">
                    <a:srgbClr val="000000">
                      <a:alpha val="43137"/>
                    </a:srgbClr>
                  </a:outerShdw>
                </a:effectLst>
              </a:rPr>
              <a:t>планирование</a:t>
            </a:r>
            <a:r>
              <a:rPr lang="ru-RU" altLang="ru-RU" sz="3600" b="1" dirty="0" smtClean="0">
                <a:effectLst>
                  <a:outerShdw blurRad="38100" dist="38100" dir="2700000" algn="tl">
                    <a:srgbClr val="000000">
                      <a:alpha val="43137"/>
                    </a:srgbClr>
                  </a:outerShdw>
                </a:effectLst>
              </a:rPr>
              <a:t> </a:t>
            </a:r>
            <a:r>
              <a:rPr lang="ru-RU" altLang="ru-RU" sz="3600" dirty="0" smtClean="0"/>
              <a:t>определяет какой процесс будет выполняться следующим</a:t>
            </a:r>
            <a:endParaRPr lang="ru-RU" altLang="ru-RU" sz="3600" b="1" u="sng"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7146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ru-RU" altLang="ru-RU" b="1" smtClean="0">
                <a:cs typeface="Times New Roman" pitchFamily="18" charset="0"/>
              </a:rPr>
              <a:t>Планирование процессов</a:t>
            </a:r>
            <a:r>
              <a:rPr lang="ru-RU" altLang="ru-RU" smtClean="0">
                <a:cs typeface="Times New Roman" pitchFamily="18" charset="0"/>
              </a:rPr>
              <a:t> </a:t>
            </a:r>
          </a:p>
        </p:txBody>
      </p:sp>
      <p:sp>
        <p:nvSpPr>
          <p:cNvPr id="139267" name="Rectangle 3"/>
          <p:cNvSpPr>
            <a:spLocks noGrp="1" noChangeArrowheads="1"/>
          </p:cNvSpPr>
          <p:nvPr>
            <p:ph type="body" idx="1"/>
          </p:nvPr>
        </p:nvSpPr>
        <p:spPr>
          <a:xfrm>
            <a:off x="0" y="2514600"/>
            <a:ext cx="9144000" cy="3581400"/>
          </a:xfrm>
        </p:spPr>
        <p:txBody>
          <a:bodyPr/>
          <a:lstStyle/>
          <a:p>
            <a:pPr marL="609600" indent="-609600" eaLnBrk="1" hangingPunct="1">
              <a:buFontTx/>
              <a:buAutoNum type="arabicPeriod"/>
            </a:pPr>
            <a:r>
              <a:rPr lang="ru-RU" altLang="ru-RU" b="1" smtClean="0"/>
              <a:t>определение момента времени для смены выполняемого процесса; </a:t>
            </a:r>
          </a:p>
          <a:p>
            <a:pPr marL="609600" indent="-609600" eaLnBrk="1" hangingPunct="1">
              <a:buFontTx/>
              <a:buAutoNum type="arabicPeriod"/>
            </a:pPr>
            <a:r>
              <a:rPr lang="ru-RU" altLang="ru-RU" b="1" smtClean="0"/>
              <a:t>выбор процесса на выполнение из очереди готовых процессов; </a:t>
            </a:r>
          </a:p>
          <a:p>
            <a:pPr marL="609600" indent="-609600" eaLnBrk="1" hangingPunct="1">
              <a:buFontTx/>
              <a:buAutoNum type="arabicPeriod"/>
            </a:pPr>
            <a:r>
              <a:rPr lang="ru-RU" altLang="ru-RU" b="1" smtClean="0"/>
              <a:t>переключение контекстов "старого" и "нового" процессов (аппаратно). </a:t>
            </a:r>
          </a:p>
        </p:txBody>
      </p:sp>
    </p:spTree>
    <p:extLst>
      <p:ext uri="{BB962C8B-B14F-4D97-AF65-F5344CB8AC3E}">
        <p14:creationId xmlns:p14="http://schemas.microsoft.com/office/powerpoint/2010/main" val="4264067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5" name="Номер слайда 4"/>
          <p:cNvSpPr>
            <a:spLocks noGrp="1"/>
          </p:cNvSpPr>
          <p:nvPr>
            <p:ph type="sldNum" sz="quarter" idx="12"/>
          </p:nvPr>
        </p:nvSpPr>
        <p:spPr/>
        <p:txBody>
          <a:bodyPr/>
          <a:lstStyle/>
          <a:p>
            <a:fld id="{A3CFEF61-FD3B-4967-BAED-6FD172EC5D78}" type="slidenum">
              <a:rPr lang="ru-RU" smtClean="0"/>
              <a:pPr/>
              <a:t>37</a:t>
            </a:fld>
            <a:endParaRPr lang="ru-RU"/>
          </a:p>
        </p:txBody>
      </p:sp>
      <p:sp>
        <p:nvSpPr>
          <p:cNvPr id="6" name="Rectangle 2"/>
          <p:cNvSpPr txBox="1">
            <a:spLocks noChangeArrowheads="1"/>
          </p:cNvSpPr>
          <p:nvPr/>
        </p:nvSpPr>
        <p:spPr bwMode="auto">
          <a:xfrm>
            <a:off x="1370013" y="836712"/>
            <a:ext cx="7313612" cy="60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u-RU" altLang="ru-RU" sz="3600" b="0" i="0" u="none" strike="noStrike" kern="0" cap="none" spc="0" normalizeH="0" baseline="0" noProof="0" smtClean="0">
                <a:ln>
                  <a:noFill/>
                </a:ln>
                <a:solidFill>
                  <a:srgbClr val="006666"/>
                </a:solidFill>
                <a:effectLst/>
                <a:uLnTx/>
                <a:uFillTx/>
                <a:latin typeface="Arial"/>
                <a:ea typeface="+mj-ea"/>
                <a:cs typeface="+mj-cs"/>
              </a:rPr>
              <a:t>Планирование процессов</a:t>
            </a:r>
            <a:endParaRPr kumimoji="0" lang="ru-RU" altLang="ru-RU" sz="3600" b="0" i="0" u="none" strike="noStrike" kern="0" cap="none" spc="0" normalizeH="0" baseline="0" noProof="0" dirty="0" smtClean="0">
              <a:ln>
                <a:noFill/>
              </a:ln>
              <a:solidFill>
                <a:srgbClr val="006666"/>
              </a:solidFill>
              <a:effectLst/>
              <a:uLnTx/>
              <a:uFillTx/>
              <a:latin typeface="Arial"/>
              <a:ea typeface="+mj-ea"/>
              <a:cs typeface="+mj-cs"/>
            </a:endParaRPr>
          </a:p>
        </p:txBody>
      </p:sp>
      <p:sp>
        <p:nvSpPr>
          <p:cNvPr id="7" name="Text Box 3"/>
          <p:cNvSpPr txBox="1">
            <a:spLocks noChangeArrowheads="1"/>
          </p:cNvSpPr>
          <p:nvPr/>
        </p:nvSpPr>
        <p:spPr bwMode="auto">
          <a:xfrm>
            <a:off x="222554" y="1533465"/>
            <a:ext cx="8856662"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just" eaLnBrk="1" fontAlgn="base" hangingPunct="1">
              <a:spcBef>
                <a:spcPct val="50000"/>
              </a:spcBef>
              <a:spcAft>
                <a:spcPct val="0"/>
              </a:spcAft>
            </a:pPr>
            <a:r>
              <a:rPr lang="ru-RU" altLang="ru-RU" sz="2000" dirty="0">
                <a:solidFill>
                  <a:srgbClr val="000000"/>
                </a:solidFill>
                <a:latin typeface="Times New Roman" panose="02020603050405020304" pitchFamily="18" charset="0"/>
                <a:cs typeface="Times New Roman" panose="02020603050405020304" pitchFamily="18" charset="0"/>
              </a:rPr>
              <a:t>Исходя из </a:t>
            </a:r>
            <a:r>
              <a:rPr lang="ru-RU" altLang="ru-RU" sz="2000" b="1" dirty="0">
                <a:solidFill>
                  <a:srgbClr val="000000"/>
                </a:solidFill>
                <a:latin typeface="Times New Roman" panose="02020603050405020304" pitchFamily="18" charset="0"/>
                <a:cs typeface="Times New Roman" panose="02020603050405020304" pitchFamily="18" charset="0"/>
              </a:rPr>
              <a:t>трех</a:t>
            </a:r>
            <a:r>
              <a:rPr lang="ru-RU" altLang="ru-RU" sz="2000" dirty="0">
                <a:solidFill>
                  <a:srgbClr val="000000"/>
                </a:solidFill>
                <a:latin typeface="Times New Roman" panose="02020603050405020304" pitchFamily="18" charset="0"/>
                <a:cs typeface="Times New Roman" panose="02020603050405020304" pitchFamily="18" charset="0"/>
              </a:rPr>
              <a:t> основных состояний процесса </a:t>
            </a:r>
            <a:r>
              <a:rPr lang="ru-RU" altLang="ru-RU" sz="2000" b="1" dirty="0">
                <a:solidFill>
                  <a:srgbClr val="000000"/>
                </a:solidFill>
                <a:latin typeface="Times New Roman" panose="02020603050405020304" pitchFamily="18" charset="0"/>
                <a:cs typeface="Times New Roman" panose="02020603050405020304" pitchFamily="18" charset="0"/>
              </a:rPr>
              <a:t>«</a:t>
            </a:r>
            <a:r>
              <a:rPr lang="ru-RU" altLang="ru-RU" sz="2000" b="1" dirty="0" smtClean="0">
                <a:solidFill>
                  <a:srgbClr val="000000"/>
                </a:solidFill>
                <a:latin typeface="Times New Roman" panose="02020603050405020304" pitchFamily="18" charset="0"/>
                <a:cs typeface="Times New Roman" panose="02020603050405020304" pitchFamily="18" charset="0"/>
              </a:rPr>
              <a:t>готовность», </a:t>
            </a:r>
            <a:r>
              <a:rPr lang="ru-RU" altLang="ru-RU" sz="2000" b="1" dirty="0">
                <a:solidFill>
                  <a:srgbClr val="000000"/>
                </a:solidFill>
                <a:latin typeface="Times New Roman" panose="02020603050405020304" pitchFamily="18" charset="0"/>
                <a:cs typeface="Times New Roman" panose="02020603050405020304" pitchFamily="18" charset="0"/>
              </a:rPr>
              <a:t>«выполнение» </a:t>
            </a:r>
            <a:r>
              <a:rPr lang="ru-RU" altLang="ru-RU" sz="2000" b="1" dirty="0" smtClean="0">
                <a:solidFill>
                  <a:srgbClr val="000000"/>
                </a:solidFill>
                <a:latin typeface="Times New Roman" panose="02020603050405020304" pitchFamily="18" charset="0"/>
                <a:cs typeface="Times New Roman" panose="02020603050405020304" pitchFamily="18" charset="0"/>
              </a:rPr>
              <a:t>«ожидание»</a:t>
            </a:r>
            <a:r>
              <a:rPr lang="ru-RU" altLang="ru-RU" sz="2000" dirty="0" smtClean="0">
                <a:solidFill>
                  <a:srgbClr val="000000"/>
                </a:solidFill>
                <a:latin typeface="Times New Roman" panose="02020603050405020304" pitchFamily="18" charset="0"/>
                <a:cs typeface="Times New Roman" panose="02020603050405020304" pitchFamily="18" charset="0"/>
              </a:rPr>
              <a:t> </a:t>
            </a:r>
            <a:r>
              <a:rPr lang="ru-RU" altLang="ru-RU" sz="2000" dirty="0">
                <a:solidFill>
                  <a:srgbClr val="000000"/>
                </a:solidFill>
                <a:latin typeface="Times New Roman" panose="02020603050405020304" pitchFamily="18" charset="0"/>
                <a:cs typeface="Times New Roman" panose="02020603050405020304" pitchFamily="18" charset="0"/>
              </a:rPr>
              <a:t>планировщик должен знать, какой процесс находится в каком состоянии. Все усложняется, если ЦП содержит несколько вычислительных ядер.</a:t>
            </a:r>
          </a:p>
          <a:p>
            <a:pPr algn="just" eaLnBrk="1" fontAlgn="base" hangingPunct="1">
              <a:spcBef>
                <a:spcPct val="50000"/>
              </a:spcBef>
              <a:spcAft>
                <a:spcPct val="0"/>
              </a:spcAft>
            </a:pPr>
            <a:r>
              <a:rPr lang="ru-RU" altLang="ru-RU" sz="2000" dirty="0">
                <a:solidFill>
                  <a:srgbClr val="000000"/>
                </a:solidFill>
                <a:latin typeface="Times New Roman" panose="02020603050405020304" pitchFamily="18" charset="0"/>
                <a:cs typeface="Times New Roman" panose="02020603050405020304" pitchFamily="18" charset="0"/>
              </a:rPr>
              <a:t>Поэтому в ОС вводятся различные </a:t>
            </a:r>
            <a:r>
              <a:rPr lang="ru-RU" altLang="ru-RU" sz="2000" b="1" dirty="0">
                <a:solidFill>
                  <a:srgbClr val="000000"/>
                </a:solidFill>
                <a:latin typeface="Times New Roman" panose="02020603050405020304" pitchFamily="18" charset="0"/>
                <a:cs typeface="Times New Roman" panose="02020603050405020304" pitchFamily="18" charset="0"/>
              </a:rPr>
              <a:t>очереди (списки)</a:t>
            </a:r>
            <a:r>
              <a:rPr lang="ru-RU" altLang="ru-RU" sz="2000" dirty="0">
                <a:solidFill>
                  <a:srgbClr val="000000"/>
                </a:solidFill>
                <a:latin typeface="Times New Roman" panose="02020603050405020304" pitchFamily="18" charset="0"/>
                <a:cs typeface="Times New Roman" panose="02020603050405020304" pitchFamily="18" charset="0"/>
              </a:rPr>
              <a:t> для планирования процессов.</a:t>
            </a:r>
          </a:p>
          <a:p>
            <a:pPr algn="just" eaLnBrk="1" fontAlgn="base" hangingPunct="1">
              <a:spcBef>
                <a:spcPct val="50000"/>
              </a:spcBef>
              <a:spcAft>
                <a:spcPct val="0"/>
              </a:spcAft>
            </a:pPr>
            <a:r>
              <a:rPr lang="ru-RU" altLang="ru-RU" sz="2000" dirty="0">
                <a:solidFill>
                  <a:srgbClr val="000000"/>
                </a:solidFill>
                <a:latin typeface="Times New Roman" panose="02020603050405020304" pitchFamily="18" charset="0"/>
                <a:cs typeface="Times New Roman" panose="02020603050405020304" pitchFamily="18" charset="0"/>
              </a:rPr>
              <a:t>Исходя из </a:t>
            </a:r>
            <a:r>
              <a:rPr lang="ru-RU" altLang="ru-RU" sz="2000" dirty="0" smtClean="0">
                <a:solidFill>
                  <a:srgbClr val="000000"/>
                </a:solidFill>
                <a:latin typeface="Times New Roman" panose="02020603050405020304" pitchFamily="18" charset="0"/>
                <a:cs typeface="Times New Roman" panose="02020603050405020304" pitchFamily="18" charset="0"/>
              </a:rPr>
              <a:t>состояний процессов </a:t>
            </a:r>
            <a:r>
              <a:rPr lang="ru-RU" altLang="ru-RU" sz="2000" dirty="0">
                <a:solidFill>
                  <a:srgbClr val="000000"/>
                </a:solidFill>
                <a:latin typeface="Times New Roman" panose="02020603050405020304" pitchFamily="18" charset="0"/>
                <a:cs typeface="Times New Roman" panose="02020603050405020304" pitchFamily="18" charset="0"/>
              </a:rPr>
              <a:t>вводятся 3 </a:t>
            </a:r>
            <a:r>
              <a:rPr lang="ru-RU" altLang="ru-RU" sz="2000" dirty="0" smtClean="0">
                <a:solidFill>
                  <a:srgbClr val="000000"/>
                </a:solidFill>
                <a:latin typeface="Times New Roman" panose="02020603050405020304" pitchFamily="18" charset="0"/>
                <a:cs typeface="Times New Roman" panose="02020603050405020304" pitchFamily="18" charset="0"/>
              </a:rPr>
              <a:t>списка:</a:t>
            </a:r>
            <a:endParaRPr lang="ru-RU" altLang="ru-RU" sz="2000" dirty="0">
              <a:solidFill>
                <a:srgbClr val="000000"/>
              </a:solidFill>
              <a:latin typeface="Times New Roman" panose="02020603050405020304" pitchFamily="18" charset="0"/>
              <a:cs typeface="Times New Roman" panose="02020603050405020304" pitchFamily="18" charset="0"/>
            </a:endParaRPr>
          </a:p>
          <a:p>
            <a:pPr algn="just" eaLnBrk="1" fontAlgn="base" hangingPunct="1">
              <a:spcBef>
                <a:spcPct val="50000"/>
              </a:spcBef>
              <a:spcAft>
                <a:spcPct val="0"/>
              </a:spcAft>
              <a:buFontTx/>
              <a:buAutoNum type="arabicPeriod"/>
            </a:pPr>
            <a:r>
              <a:rPr lang="ru-RU" altLang="ru-RU" sz="2000" b="1" dirty="0" smtClean="0">
                <a:solidFill>
                  <a:srgbClr val="000000"/>
                </a:solidFill>
                <a:latin typeface="Times New Roman" panose="02020603050405020304" pitchFamily="18" charset="0"/>
                <a:cs typeface="Times New Roman" panose="02020603050405020304" pitchFamily="18" charset="0"/>
              </a:rPr>
              <a:t>Список </a:t>
            </a:r>
            <a:r>
              <a:rPr lang="ru-RU" altLang="ru-RU" sz="2000" b="1" dirty="0">
                <a:solidFill>
                  <a:srgbClr val="000000"/>
                </a:solidFill>
                <a:latin typeface="Times New Roman" panose="02020603050405020304" pitchFamily="18" charset="0"/>
                <a:cs typeface="Times New Roman" panose="02020603050405020304" pitchFamily="18" charset="0"/>
              </a:rPr>
              <a:t>задач</a:t>
            </a:r>
            <a:r>
              <a:rPr lang="ru-RU" altLang="ru-RU" sz="2000" dirty="0">
                <a:solidFill>
                  <a:srgbClr val="000000"/>
                </a:solidFill>
                <a:latin typeface="Times New Roman" panose="02020603050405020304" pitchFamily="18" charset="0"/>
                <a:cs typeface="Times New Roman" panose="02020603050405020304" pitchFamily="18" charset="0"/>
              </a:rPr>
              <a:t>: множество всех процессов, которые есть в системе</a:t>
            </a:r>
          </a:p>
          <a:p>
            <a:pPr algn="just" eaLnBrk="1" fontAlgn="base" hangingPunct="1">
              <a:spcBef>
                <a:spcPct val="50000"/>
              </a:spcBef>
              <a:spcAft>
                <a:spcPct val="0"/>
              </a:spcAft>
              <a:buFontTx/>
              <a:buAutoNum type="arabicPeriod"/>
            </a:pPr>
            <a:r>
              <a:rPr lang="ru-RU" altLang="ru-RU" sz="2000" b="1" dirty="0">
                <a:solidFill>
                  <a:srgbClr val="000000"/>
                </a:solidFill>
                <a:latin typeface="Times New Roman" panose="02020603050405020304" pitchFamily="18" charset="0"/>
                <a:cs typeface="Times New Roman" panose="02020603050405020304" pitchFamily="18" charset="0"/>
              </a:rPr>
              <a:t>Очередь готовых</a:t>
            </a:r>
            <a:r>
              <a:rPr lang="ru-RU" altLang="ru-RU" sz="2000" dirty="0">
                <a:solidFill>
                  <a:srgbClr val="000000"/>
                </a:solidFill>
                <a:latin typeface="Times New Roman" panose="02020603050405020304" pitchFamily="18" charset="0"/>
                <a:cs typeface="Times New Roman" panose="02020603050405020304" pitchFamily="18" charset="0"/>
              </a:rPr>
              <a:t>: множество всех процессов, готовых для выполнения, им можно в любой момент дать квант процессорного времени и они будут выполняться.</a:t>
            </a:r>
          </a:p>
          <a:p>
            <a:pPr algn="just" eaLnBrk="1" fontAlgn="base" hangingPunct="1">
              <a:spcBef>
                <a:spcPct val="50000"/>
              </a:spcBef>
              <a:spcAft>
                <a:spcPct val="0"/>
              </a:spcAft>
              <a:buFontTx/>
              <a:buAutoNum type="arabicPeriod"/>
            </a:pPr>
            <a:r>
              <a:rPr lang="ru-RU" altLang="ru-RU" sz="2000" b="1" dirty="0">
                <a:solidFill>
                  <a:srgbClr val="000000"/>
                </a:solidFill>
                <a:latin typeface="Times New Roman" panose="02020603050405020304" pitchFamily="18" charset="0"/>
                <a:cs typeface="Times New Roman" panose="02020603050405020304" pitchFamily="18" charset="0"/>
              </a:rPr>
              <a:t>Очередь ожидающих</a:t>
            </a:r>
            <a:r>
              <a:rPr lang="ru-RU" altLang="ru-RU" sz="2000" dirty="0">
                <a:solidFill>
                  <a:srgbClr val="000000"/>
                </a:solidFill>
                <a:latin typeface="Times New Roman" panose="02020603050405020304" pitchFamily="18" charset="0"/>
                <a:cs typeface="Times New Roman" panose="02020603050405020304" pitchFamily="18" charset="0"/>
              </a:rPr>
              <a:t>: множество всех заблокированных процессов.</a:t>
            </a:r>
          </a:p>
          <a:p>
            <a:pPr algn="just" eaLnBrk="1" fontAlgn="base" hangingPunct="1">
              <a:spcBef>
                <a:spcPct val="50000"/>
              </a:spcBef>
              <a:spcAft>
                <a:spcPct val="0"/>
              </a:spcAft>
            </a:pPr>
            <a:r>
              <a:rPr lang="ru-RU" altLang="ru-RU" sz="2000" dirty="0">
                <a:solidFill>
                  <a:srgbClr val="000000"/>
                </a:solidFill>
                <a:latin typeface="Times New Roman" panose="02020603050405020304" pitchFamily="18" charset="0"/>
                <a:cs typeface="Times New Roman" panose="02020603050405020304" pitchFamily="18" charset="0"/>
              </a:rPr>
              <a:t>В процессе жизненного цикла процессы перемещаются </a:t>
            </a:r>
            <a:r>
              <a:rPr lang="ru-RU" altLang="ru-RU" sz="2000" dirty="0" smtClean="0">
                <a:solidFill>
                  <a:srgbClr val="000000"/>
                </a:solidFill>
                <a:latin typeface="Times New Roman" panose="02020603050405020304" pitchFamily="18" charset="0"/>
                <a:cs typeface="Times New Roman" panose="02020603050405020304" pitchFamily="18" charset="0"/>
              </a:rPr>
              <a:t>между </a:t>
            </a:r>
            <a:r>
              <a:rPr lang="ru-RU" altLang="ru-RU" sz="2000" dirty="0">
                <a:solidFill>
                  <a:srgbClr val="000000"/>
                </a:solidFill>
                <a:latin typeface="Times New Roman" panose="02020603050405020304" pitchFamily="18" charset="0"/>
                <a:cs typeface="Times New Roman" panose="02020603050405020304" pitchFamily="18" charset="0"/>
              </a:rPr>
              <a:t>этими очередями.</a:t>
            </a:r>
          </a:p>
        </p:txBody>
      </p:sp>
    </p:spTree>
    <p:extLst>
      <p:ext uri="{BB962C8B-B14F-4D97-AF65-F5344CB8AC3E}">
        <p14:creationId xmlns:p14="http://schemas.microsoft.com/office/powerpoint/2010/main" val="303094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38</a:t>
            </a:fld>
            <a:endParaRPr lang="ru-RU"/>
          </a:p>
        </p:txBody>
      </p:sp>
      <p:sp>
        <p:nvSpPr>
          <p:cNvPr id="7" name="Rectangle 2"/>
          <p:cNvSpPr txBox="1">
            <a:spLocks noChangeArrowheads="1"/>
          </p:cNvSpPr>
          <p:nvPr/>
        </p:nvSpPr>
        <p:spPr bwMode="auto">
          <a:xfrm>
            <a:off x="1352550" y="1419810"/>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u-RU" altLang="ru-RU" sz="3600" b="0" i="0" u="none" strike="noStrike" kern="0" cap="none" spc="0" normalizeH="0" baseline="0" noProof="0" smtClean="0">
                <a:ln>
                  <a:noFill/>
                </a:ln>
                <a:solidFill>
                  <a:srgbClr val="006666"/>
                </a:solidFill>
                <a:effectLst/>
                <a:uLnTx/>
                <a:uFillTx/>
                <a:latin typeface="Arial"/>
                <a:ea typeface="+mj-ea"/>
                <a:cs typeface="+mj-cs"/>
              </a:rPr>
              <a:t>Управление процессами</a:t>
            </a:r>
            <a:endParaRPr kumimoji="0" lang="ru-RU" altLang="ru-RU" sz="3600" b="0" i="0" u="none" strike="noStrike" kern="0" cap="none" spc="0" normalizeH="0" baseline="0" noProof="0" dirty="0" smtClean="0">
              <a:ln>
                <a:noFill/>
              </a:ln>
              <a:solidFill>
                <a:srgbClr val="006666"/>
              </a:solidFill>
              <a:effectLst/>
              <a:uLnTx/>
              <a:uFillTx/>
              <a:latin typeface="Arial"/>
              <a:ea typeface="+mj-ea"/>
              <a:cs typeface="+mj-cs"/>
            </a:endParaRPr>
          </a:p>
        </p:txBody>
      </p:sp>
      <p:graphicFrame>
        <p:nvGraphicFramePr>
          <p:cNvPr id="8" name="Group 76"/>
          <p:cNvGraphicFramePr>
            <a:graphicFrameLocks/>
          </p:cNvGraphicFramePr>
          <p:nvPr>
            <p:extLst>
              <p:ext uri="{D42A27DB-BD31-4B8C-83A1-F6EECF244321}">
                <p14:modId xmlns:p14="http://schemas.microsoft.com/office/powerpoint/2010/main" val="3215538347"/>
              </p:ext>
            </p:extLst>
          </p:nvPr>
        </p:nvGraphicFramePr>
        <p:xfrm>
          <a:off x="2251075" y="3394660"/>
          <a:ext cx="2159000" cy="304800"/>
        </p:xfrm>
        <a:graphic>
          <a:graphicData uri="http://schemas.openxmlformats.org/drawingml/2006/table">
            <a:tbl>
              <a:tblPr/>
              <a:tblGrid>
                <a:gridCol w="361950">
                  <a:extLst>
                    <a:ext uri="{9D8B030D-6E8A-4147-A177-3AD203B41FA5}">
                      <a16:colId xmlns:a16="http://schemas.microsoft.com/office/drawing/2014/main" val="20000"/>
                    </a:ext>
                  </a:extLst>
                </a:gridCol>
                <a:gridCol w="282575">
                  <a:extLst>
                    <a:ext uri="{9D8B030D-6E8A-4147-A177-3AD203B41FA5}">
                      <a16:colId xmlns:a16="http://schemas.microsoft.com/office/drawing/2014/main" val="20001"/>
                    </a:ext>
                  </a:extLst>
                </a:gridCol>
                <a:gridCol w="3746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9575">
                  <a:extLst>
                    <a:ext uri="{9D8B030D-6E8A-4147-A177-3AD203B41FA5}">
                      <a16:colId xmlns:a16="http://schemas.microsoft.com/office/drawing/2014/main" val="20004"/>
                    </a:ext>
                  </a:extLst>
                </a:gridCol>
                <a:gridCol w="330200">
                  <a:extLst>
                    <a:ext uri="{9D8B030D-6E8A-4147-A177-3AD203B41FA5}">
                      <a16:colId xmlns:a16="http://schemas.microsoft.com/office/drawing/2014/main" val="20005"/>
                    </a:ext>
                  </a:extLst>
                </a:gridCol>
              </a:tblGrid>
              <a:tr h="220663">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101"/>
          <p:cNvGraphicFramePr>
            <a:graphicFrameLocks/>
          </p:cNvGraphicFramePr>
          <p:nvPr>
            <p:extLst>
              <p:ext uri="{D42A27DB-BD31-4B8C-83A1-F6EECF244321}">
                <p14:modId xmlns:p14="http://schemas.microsoft.com/office/powerpoint/2010/main" val="4114186040"/>
              </p:ext>
            </p:extLst>
          </p:nvPr>
        </p:nvGraphicFramePr>
        <p:xfrm>
          <a:off x="2322512" y="5339348"/>
          <a:ext cx="2160588" cy="304800"/>
        </p:xfrm>
        <a:graphic>
          <a:graphicData uri="http://schemas.openxmlformats.org/drawingml/2006/table">
            <a:tbl>
              <a:tblPr/>
              <a:tblGrid>
                <a:gridCol w="360363">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433387">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ru-RU"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72"/>
          <p:cNvSpPr txBox="1">
            <a:spLocks noChangeArrowheads="1"/>
          </p:cNvSpPr>
          <p:nvPr/>
        </p:nvSpPr>
        <p:spPr bwMode="auto">
          <a:xfrm>
            <a:off x="2178050" y="4907548"/>
            <a:ext cx="3024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Очередь </a:t>
            </a:r>
            <a:r>
              <a:rPr kumimoji="0" lang="en-US" altLang="ru-RU" sz="1400" b="0" i="0" u="none" strike="noStrike" kern="0" cap="none" spc="0" normalizeH="0" baseline="0" noProof="0">
                <a:ln>
                  <a:noFill/>
                </a:ln>
                <a:solidFill>
                  <a:srgbClr val="000000"/>
                </a:solidFill>
                <a:effectLst/>
                <a:uLnTx/>
                <a:uFillTx/>
                <a:latin typeface="Verdana" pitchFamily="34" charset="0"/>
              </a:rPr>
              <a:t>“</a:t>
            </a:r>
            <a:r>
              <a:rPr kumimoji="0" lang="ru-RU" altLang="ru-RU" sz="1400" b="0" i="0" u="none" strike="noStrike" kern="0" cap="none" spc="0" normalizeH="0" baseline="0" noProof="0">
                <a:ln>
                  <a:noFill/>
                </a:ln>
                <a:solidFill>
                  <a:srgbClr val="000000"/>
                </a:solidFill>
                <a:effectLst/>
                <a:uLnTx/>
                <a:uFillTx/>
                <a:latin typeface="Verdana" pitchFamily="34" charset="0"/>
              </a:rPr>
              <a:t> заблокированных </a:t>
            </a:r>
            <a:r>
              <a:rPr kumimoji="0" lang="en-US" altLang="ru-RU" sz="1400" b="0" i="0" u="none" strike="noStrike" kern="0" cap="none" spc="0" normalizeH="0" baseline="0" noProof="0">
                <a:ln>
                  <a:noFill/>
                </a:ln>
                <a:solidFill>
                  <a:srgbClr val="000000"/>
                </a:solidFill>
                <a:effectLst/>
                <a:uLnTx/>
                <a:uFillTx/>
                <a:latin typeface="Verdana" pitchFamily="34" charset="0"/>
              </a:rPr>
              <a:t>“</a:t>
            </a:r>
            <a:endParaRPr kumimoji="0" lang="ru-RU" altLang="ru-RU" sz="1400" b="0" i="0" u="none" strike="noStrike" kern="0" cap="none" spc="0" normalizeH="0" baseline="0" noProof="0">
              <a:ln>
                <a:noFill/>
              </a:ln>
              <a:solidFill>
                <a:srgbClr val="000000"/>
              </a:solidFill>
              <a:effectLst/>
              <a:uLnTx/>
              <a:uFillTx/>
              <a:latin typeface="Verdana" pitchFamily="34" charset="0"/>
            </a:endParaRPr>
          </a:p>
        </p:txBody>
      </p:sp>
      <p:sp>
        <p:nvSpPr>
          <p:cNvPr id="11" name="Text Box 73"/>
          <p:cNvSpPr txBox="1">
            <a:spLocks noChangeArrowheads="1"/>
          </p:cNvSpPr>
          <p:nvPr/>
        </p:nvSpPr>
        <p:spPr bwMode="auto">
          <a:xfrm>
            <a:off x="2251075" y="2962860"/>
            <a:ext cx="237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Очередь </a:t>
            </a:r>
            <a:r>
              <a:rPr kumimoji="0" lang="en-US" altLang="ru-RU" sz="1400" b="0" i="0" u="none" strike="noStrike" kern="0" cap="none" spc="0" normalizeH="0" baseline="0" noProof="0">
                <a:ln>
                  <a:noFill/>
                </a:ln>
                <a:solidFill>
                  <a:srgbClr val="000000"/>
                </a:solidFill>
                <a:effectLst/>
                <a:uLnTx/>
                <a:uFillTx/>
                <a:latin typeface="Verdana" pitchFamily="34" charset="0"/>
              </a:rPr>
              <a:t>“</a:t>
            </a:r>
            <a:r>
              <a:rPr kumimoji="0" lang="ru-RU" altLang="ru-RU" sz="1400" b="0" i="0" u="none" strike="noStrike" kern="0" cap="none" spc="0" normalizeH="0" baseline="0" noProof="0">
                <a:ln>
                  <a:noFill/>
                </a:ln>
                <a:solidFill>
                  <a:srgbClr val="000000"/>
                </a:solidFill>
                <a:effectLst/>
                <a:uLnTx/>
                <a:uFillTx/>
                <a:latin typeface="Verdana" pitchFamily="34" charset="0"/>
              </a:rPr>
              <a:t>готовых </a:t>
            </a:r>
            <a:r>
              <a:rPr kumimoji="0" lang="en-US" altLang="ru-RU" sz="1400" b="0" i="0" u="none" strike="noStrike" kern="0" cap="none" spc="0" normalizeH="0" baseline="0" noProof="0">
                <a:ln>
                  <a:noFill/>
                </a:ln>
                <a:solidFill>
                  <a:srgbClr val="000000"/>
                </a:solidFill>
                <a:effectLst/>
                <a:uLnTx/>
                <a:uFillTx/>
                <a:latin typeface="Verdana" pitchFamily="34" charset="0"/>
              </a:rPr>
              <a:t>“</a:t>
            </a:r>
            <a:endParaRPr kumimoji="0" lang="ru-RU" altLang="ru-RU" sz="1400" b="0" i="0" u="none" strike="noStrike" kern="0" cap="none" spc="0" normalizeH="0" baseline="0" noProof="0">
              <a:ln>
                <a:noFill/>
              </a:ln>
              <a:solidFill>
                <a:srgbClr val="000000"/>
              </a:solidFill>
              <a:effectLst/>
              <a:uLnTx/>
              <a:uFillTx/>
              <a:latin typeface="Verdana" pitchFamily="34" charset="0"/>
            </a:endParaRPr>
          </a:p>
        </p:txBody>
      </p:sp>
      <p:sp>
        <p:nvSpPr>
          <p:cNvPr id="12" name="Line 77"/>
          <p:cNvSpPr>
            <a:spLocks noChangeShapeType="1"/>
          </p:cNvSpPr>
          <p:nvPr/>
        </p:nvSpPr>
        <p:spPr bwMode="auto">
          <a:xfrm>
            <a:off x="882650" y="3539123"/>
            <a:ext cx="1295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3" name="Line 80"/>
          <p:cNvSpPr>
            <a:spLocks noChangeShapeType="1"/>
          </p:cNvSpPr>
          <p:nvPr/>
        </p:nvSpPr>
        <p:spPr bwMode="auto">
          <a:xfrm flipH="1">
            <a:off x="1530350" y="5483810"/>
            <a:ext cx="7921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4" name="Line 81"/>
          <p:cNvSpPr>
            <a:spLocks noChangeShapeType="1"/>
          </p:cNvSpPr>
          <p:nvPr/>
        </p:nvSpPr>
        <p:spPr bwMode="auto">
          <a:xfrm flipV="1">
            <a:off x="1530350" y="3539123"/>
            <a:ext cx="0" cy="19446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5" name="Rectangle 82"/>
          <p:cNvSpPr>
            <a:spLocks noChangeArrowheads="1"/>
          </p:cNvSpPr>
          <p:nvPr/>
        </p:nvSpPr>
        <p:spPr bwMode="auto">
          <a:xfrm>
            <a:off x="6067425" y="3251785"/>
            <a:ext cx="1439862" cy="719138"/>
          </a:xfrm>
          <a:prstGeom prst="rect">
            <a:avLst/>
          </a:prstGeom>
          <a:solidFill>
            <a:srgbClr val="33CCCC"/>
          </a:solidFill>
          <a:ln w="9525">
            <a:solidFill>
              <a:srgbClr val="000000"/>
            </a:solidFill>
            <a:miter lim="800000"/>
            <a:headEnd/>
            <a:tailEnd/>
          </a:ln>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ru-RU" altLang="ru-RU" sz="1800" b="0" i="0" u="none" strike="noStrike" kern="0" cap="none" spc="0" normalizeH="0" baseline="0" noProof="0">
                <a:ln>
                  <a:noFill/>
                </a:ln>
                <a:solidFill>
                  <a:srgbClr val="000000"/>
                </a:solidFill>
                <a:effectLst/>
                <a:uLnTx/>
                <a:uFillTx/>
                <a:latin typeface="Verdana" pitchFamily="34" charset="0"/>
              </a:rPr>
              <a:t>ЦП</a:t>
            </a:r>
          </a:p>
        </p:txBody>
      </p:sp>
      <p:sp>
        <p:nvSpPr>
          <p:cNvPr id="16" name="Line 83"/>
          <p:cNvSpPr>
            <a:spLocks noChangeShapeType="1"/>
          </p:cNvSpPr>
          <p:nvPr/>
        </p:nvSpPr>
        <p:spPr bwMode="auto">
          <a:xfrm>
            <a:off x="4483100" y="3539123"/>
            <a:ext cx="15843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7" name="Line 84"/>
          <p:cNvSpPr>
            <a:spLocks noChangeShapeType="1"/>
          </p:cNvSpPr>
          <p:nvPr/>
        </p:nvSpPr>
        <p:spPr bwMode="auto">
          <a:xfrm>
            <a:off x="7507287" y="3539123"/>
            <a:ext cx="1295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8" name="Line 85"/>
          <p:cNvSpPr>
            <a:spLocks noChangeShapeType="1"/>
          </p:cNvSpPr>
          <p:nvPr/>
        </p:nvSpPr>
        <p:spPr bwMode="auto">
          <a:xfrm>
            <a:off x="7218362" y="3970923"/>
            <a:ext cx="0"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19" name="Line 86"/>
          <p:cNvSpPr>
            <a:spLocks noChangeShapeType="1"/>
          </p:cNvSpPr>
          <p:nvPr/>
        </p:nvSpPr>
        <p:spPr bwMode="auto">
          <a:xfrm flipH="1" flipV="1">
            <a:off x="4483100" y="5483810"/>
            <a:ext cx="27352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20" name="Line 87"/>
          <p:cNvSpPr>
            <a:spLocks noChangeShapeType="1"/>
          </p:cNvSpPr>
          <p:nvPr/>
        </p:nvSpPr>
        <p:spPr bwMode="auto">
          <a:xfrm>
            <a:off x="6715125" y="3970923"/>
            <a:ext cx="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21" name="Line 88"/>
          <p:cNvSpPr>
            <a:spLocks noChangeShapeType="1"/>
          </p:cNvSpPr>
          <p:nvPr/>
        </p:nvSpPr>
        <p:spPr bwMode="auto">
          <a:xfrm flipH="1">
            <a:off x="1530350" y="4618623"/>
            <a:ext cx="5184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ru-RU" sz="1800" b="0" i="0" u="none" strike="noStrike" kern="0" cap="none" spc="0" normalizeH="0" baseline="0" noProof="0" smtClean="0">
              <a:ln>
                <a:noFill/>
              </a:ln>
              <a:solidFill>
                <a:srgbClr val="000000"/>
              </a:solidFill>
              <a:effectLst/>
              <a:uLnTx/>
              <a:uFillTx/>
              <a:latin typeface="Verdana" pitchFamily="34" charset="0"/>
            </a:endParaRPr>
          </a:p>
        </p:txBody>
      </p:sp>
      <p:sp>
        <p:nvSpPr>
          <p:cNvPr id="22" name="Text Box 89"/>
          <p:cNvSpPr txBox="1">
            <a:spLocks noChangeArrowheads="1"/>
          </p:cNvSpPr>
          <p:nvPr/>
        </p:nvSpPr>
        <p:spPr bwMode="auto">
          <a:xfrm>
            <a:off x="2393950" y="4259848"/>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Таймаут</a:t>
            </a:r>
          </a:p>
        </p:txBody>
      </p:sp>
      <p:sp>
        <p:nvSpPr>
          <p:cNvPr id="23" name="Text Box 90"/>
          <p:cNvSpPr txBox="1">
            <a:spLocks noChangeArrowheads="1"/>
          </p:cNvSpPr>
          <p:nvPr/>
        </p:nvSpPr>
        <p:spPr bwMode="auto">
          <a:xfrm>
            <a:off x="774700" y="3107323"/>
            <a:ext cx="1476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Поступление</a:t>
            </a:r>
          </a:p>
        </p:txBody>
      </p:sp>
      <p:sp>
        <p:nvSpPr>
          <p:cNvPr id="24" name="Text Box 91"/>
          <p:cNvSpPr txBox="1">
            <a:spLocks noChangeArrowheads="1"/>
          </p:cNvSpPr>
          <p:nvPr/>
        </p:nvSpPr>
        <p:spPr bwMode="auto">
          <a:xfrm>
            <a:off x="4554537" y="310732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Диспетчинг</a:t>
            </a:r>
          </a:p>
        </p:txBody>
      </p:sp>
      <p:sp>
        <p:nvSpPr>
          <p:cNvPr id="25" name="Text Box 92"/>
          <p:cNvSpPr txBox="1">
            <a:spLocks noChangeArrowheads="1"/>
          </p:cNvSpPr>
          <p:nvPr/>
        </p:nvSpPr>
        <p:spPr bwMode="auto">
          <a:xfrm>
            <a:off x="7507287" y="3107323"/>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Освобождение</a:t>
            </a:r>
          </a:p>
        </p:txBody>
      </p:sp>
      <p:sp>
        <p:nvSpPr>
          <p:cNvPr id="26" name="Text Box 93"/>
          <p:cNvSpPr txBox="1">
            <a:spLocks noChangeArrowheads="1"/>
          </p:cNvSpPr>
          <p:nvPr/>
        </p:nvSpPr>
        <p:spPr bwMode="auto">
          <a:xfrm>
            <a:off x="161925" y="4475748"/>
            <a:ext cx="15128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Произошло</a:t>
            </a:r>
          </a:p>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событие</a:t>
            </a:r>
          </a:p>
        </p:txBody>
      </p:sp>
      <p:sp>
        <p:nvSpPr>
          <p:cNvPr id="27" name="Text Box 94"/>
          <p:cNvSpPr txBox="1">
            <a:spLocks noChangeArrowheads="1"/>
          </p:cNvSpPr>
          <p:nvPr/>
        </p:nvSpPr>
        <p:spPr bwMode="auto">
          <a:xfrm>
            <a:off x="5202237" y="5123448"/>
            <a:ext cx="201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ru-RU" altLang="ru-RU" sz="1400" b="0" i="0" u="none" strike="noStrike" kern="0" cap="none" spc="0" normalizeH="0" baseline="0" noProof="0">
                <a:ln>
                  <a:noFill/>
                </a:ln>
                <a:solidFill>
                  <a:srgbClr val="000000"/>
                </a:solidFill>
                <a:effectLst/>
                <a:uLnTx/>
                <a:uFillTx/>
                <a:latin typeface="Verdana" pitchFamily="34" charset="0"/>
              </a:rPr>
              <a:t>Ожидание события</a:t>
            </a:r>
          </a:p>
        </p:txBody>
      </p:sp>
    </p:spTree>
    <p:extLst>
      <p:ext uri="{BB962C8B-B14F-4D97-AF65-F5344CB8AC3E}">
        <p14:creationId xmlns:p14="http://schemas.microsoft.com/office/powerpoint/2010/main" val="462563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2050" name="Picture 2" descr="http://konspekta.net/lektsiinetimg/baza1/798136620720.files/image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0" y="1268760"/>
            <a:ext cx="9079601" cy="455255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39</a:t>
            </a:fld>
            <a:endParaRPr lang="ru-RU"/>
          </a:p>
        </p:txBody>
      </p:sp>
    </p:spTree>
    <p:extLst>
      <p:ext uri="{BB962C8B-B14F-4D97-AF65-F5344CB8AC3E}">
        <p14:creationId xmlns:p14="http://schemas.microsoft.com/office/powerpoint/2010/main" val="1013529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5081"/>
            <a:ext cx="7810128" cy="720080"/>
          </a:xfrm>
        </p:spPr>
        <p:txBody>
          <a:bodyPr vert="horz" lIns="91440" tIns="45720" rIns="91440" bIns="45720" rtlCol="0" anchor="ctr"/>
          <a:lstStyle/>
          <a:p>
            <a:r>
              <a:rPr lang="ru-RU" alt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Процесс</a:t>
            </a:r>
          </a:p>
        </p:txBody>
      </p:sp>
      <p:sp>
        <p:nvSpPr>
          <p:cNvPr id="4099" name="Rectangle 3"/>
          <p:cNvSpPr>
            <a:spLocks noGrp="1" noChangeArrowheads="1"/>
          </p:cNvSpPr>
          <p:nvPr>
            <p:ph type="body" idx="1"/>
          </p:nvPr>
        </p:nvSpPr>
        <p:spPr>
          <a:xfrm>
            <a:off x="107504" y="836712"/>
            <a:ext cx="9036496" cy="6021287"/>
          </a:xfrm>
        </p:spPr>
        <p:txBody>
          <a:bodyPr>
            <a:noAutofit/>
          </a:bodyPr>
          <a:lstStyle/>
          <a:p>
            <a:pPr marL="0" indent="0" eaLnBrk="1" hangingPunct="1">
              <a:lnSpc>
                <a:spcPct val="80000"/>
              </a:lnSpc>
              <a:buNone/>
            </a:pPr>
            <a:r>
              <a:rPr lang="ru-RU" altLang="ru-RU" sz="3600" b="1" dirty="0" smtClean="0">
                <a:ln w="9525">
                  <a:solidFill>
                    <a:schemeClr val="bg1"/>
                  </a:solidFill>
                  <a:prstDash val="solid"/>
                </a:ln>
                <a:effectLst>
                  <a:outerShdw blurRad="12700" dist="38100" dir="2700000" algn="tl" rotWithShape="0">
                    <a:schemeClr val="bg1">
                      <a:lumMod val="50000"/>
                    </a:schemeClr>
                  </a:outerShdw>
                </a:effectLst>
                <a:latin typeface="Arial" charset="0"/>
              </a:rPr>
              <a:t>Процесс</a:t>
            </a:r>
            <a:r>
              <a:rPr lang="ru-RU" altLang="ru-RU" sz="3600" b="1" dirty="0" smtClean="0">
                <a:latin typeface="Arial" charset="0"/>
              </a:rPr>
              <a:t>:</a:t>
            </a:r>
            <a:r>
              <a:rPr lang="ru-RU" altLang="ru-RU" sz="3600" dirty="0" smtClean="0"/>
              <a:t> </a:t>
            </a:r>
            <a:endParaRPr lang="ru-RU" altLang="ru-RU" sz="3600" dirty="0" smtClean="0">
              <a:latin typeface="Arial" charset="0"/>
            </a:endParaRPr>
          </a:p>
          <a:p>
            <a:pPr lvl="1" eaLnBrk="1" hangingPunct="1">
              <a:lnSpc>
                <a:spcPct val="80000"/>
              </a:lnSpc>
            </a:pPr>
            <a:r>
              <a:rPr lang="ru-RU" altLang="ru-RU" sz="3600" dirty="0" smtClean="0">
                <a:latin typeface="Arial" charset="0"/>
              </a:rPr>
              <a:t>Это программа, которая запущена на выполнение</a:t>
            </a:r>
          </a:p>
          <a:p>
            <a:pPr lvl="1" eaLnBrk="1" hangingPunct="1">
              <a:lnSpc>
                <a:spcPct val="80000"/>
              </a:lnSpc>
            </a:pPr>
            <a:r>
              <a:rPr lang="ru-RU" altLang="ru-RU" sz="3600" dirty="0" smtClean="0">
                <a:latin typeface="Arial" charset="0"/>
              </a:rPr>
              <a:t>Некоторый объект, который выполняется на процессоре</a:t>
            </a:r>
          </a:p>
          <a:p>
            <a:pPr marL="0" lvl="1" indent="6350" eaLnBrk="1" hangingPunct="1">
              <a:lnSpc>
                <a:spcPct val="80000"/>
              </a:lnSpc>
              <a:buFont typeface="Wingdings" pitchFamily="2" charset="2"/>
              <a:buNone/>
            </a:pPr>
            <a:endParaRPr lang="ru-RU" altLang="ru-RU" sz="3600" dirty="0" smtClean="0">
              <a:latin typeface="Arial" charset="0"/>
            </a:endParaRPr>
          </a:p>
          <a:p>
            <a:pPr marL="0" lvl="1" indent="6350" algn="just" eaLnBrk="1" hangingPunct="1">
              <a:lnSpc>
                <a:spcPct val="80000"/>
              </a:lnSpc>
              <a:buFont typeface="Wingdings" pitchFamily="2" charset="2"/>
              <a:buNone/>
            </a:pPr>
            <a:r>
              <a:rPr lang="ru-RU" altLang="ru-RU" sz="3600" dirty="0" smtClean="0">
                <a:latin typeface="Arial" charset="0"/>
              </a:rPr>
              <a:t>По сути своей все ПО, которые работает под управлением ОС на нашем ПК, даже включая иногда и саму ОС организованно в виде множества процессов. </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4</a:t>
            </a:fld>
            <a:endParaRPr lang="ru-RU" altLang="ru-RU"/>
          </a:p>
        </p:txBody>
      </p:sp>
    </p:spTree>
    <p:extLst>
      <p:ext uri="{BB962C8B-B14F-4D97-AF65-F5344CB8AC3E}">
        <p14:creationId xmlns:p14="http://schemas.microsoft.com/office/powerpoint/2010/main" val="2959521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40</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Уровни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3"/>
          <p:cNvSpPr txBox="1">
            <a:spLocks noChangeArrowheads="1"/>
          </p:cNvSpPr>
          <p:nvPr/>
        </p:nvSpPr>
        <p:spPr>
          <a:xfrm>
            <a:off x="107504" y="764704"/>
            <a:ext cx="8819009" cy="58948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ru-RU" altLang="ru-RU" b="1" dirty="0" smtClean="0"/>
              <a:t>Долгосрочное</a:t>
            </a:r>
            <a:r>
              <a:rPr lang="ru-RU" altLang="ru-RU" dirty="0" smtClean="0"/>
              <a:t> – решает какие новые задачи будут добавлены (концептуальные вопросы). </a:t>
            </a:r>
          </a:p>
          <a:p>
            <a:pPr>
              <a:buFont typeface="Wingdings" pitchFamily="2" charset="2"/>
              <a:buNone/>
            </a:pPr>
            <a:r>
              <a:rPr lang="ru-RU" altLang="ru-RU" b="1" dirty="0" smtClean="0"/>
              <a:t>Среднесрочное</a:t>
            </a:r>
            <a:r>
              <a:rPr lang="ru-RU" altLang="ru-RU" dirty="0" smtClean="0"/>
              <a:t> – решает нужно ли временно выгружать процесс во вторичную память (какой и вообще нужно ли это).</a:t>
            </a:r>
          </a:p>
          <a:p>
            <a:pPr>
              <a:buFont typeface="Wingdings" pitchFamily="2" charset="2"/>
              <a:buNone/>
            </a:pPr>
            <a:r>
              <a:rPr lang="ru-RU" altLang="ru-RU" b="1" dirty="0" smtClean="0"/>
              <a:t>Краткосрочный</a:t>
            </a:r>
            <a:r>
              <a:rPr lang="ru-RU" altLang="ru-RU" dirty="0" smtClean="0"/>
              <a:t> – решает, какому процессу дать следующий квант процессорного времени и какой длины. Координирует выполняющиеся процессы на разных ЦП.</a:t>
            </a:r>
          </a:p>
        </p:txBody>
      </p:sp>
    </p:spTree>
    <p:extLst>
      <p:ext uri="{BB962C8B-B14F-4D97-AF65-F5344CB8AC3E}">
        <p14:creationId xmlns:p14="http://schemas.microsoft.com/office/powerpoint/2010/main" val="3661021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9029700" cy="2057400"/>
          </a:xfrm>
        </p:spPr>
        <p:txBody>
          <a:bodyPr/>
          <a:lstStyle/>
          <a:p>
            <a:pPr eaLnBrk="1" hangingPunct="1"/>
            <a:r>
              <a:rPr lang="ru-RU" altLang="ru-RU" b="1" smtClean="0">
                <a:cs typeface="Times New Roman" pitchFamily="18" charset="0"/>
              </a:rPr>
              <a:t>О</a:t>
            </a:r>
            <a:r>
              <a:rPr lang="ru-RU" altLang="ru-RU" b="1" smtClean="0"/>
              <a:t>С</a:t>
            </a:r>
            <a:r>
              <a:rPr lang="ru-RU" altLang="ru-RU" b="1" smtClean="0">
                <a:cs typeface="Times New Roman" pitchFamily="18" charset="0"/>
              </a:rPr>
              <a:t> выполняет следующие функции:</a:t>
            </a:r>
          </a:p>
        </p:txBody>
      </p:sp>
      <p:sp>
        <p:nvSpPr>
          <p:cNvPr id="45059" name="Rectangle 3"/>
          <p:cNvSpPr>
            <a:spLocks noGrp="1" noChangeArrowheads="1"/>
          </p:cNvSpPr>
          <p:nvPr>
            <p:ph type="body" idx="1"/>
          </p:nvPr>
        </p:nvSpPr>
        <p:spPr>
          <a:xfrm>
            <a:off x="0" y="2209800"/>
            <a:ext cx="9144000" cy="4648200"/>
          </a:xfrm>
        </p:spPr>
        <p:txBody>
          <a:bodyPr/>
          <a:lstStyle/>
          <a:p>
            <a:pPr lvl="1" eaLnBrk="1" hangingPunct="1">
              <a:lnSpc>
                <a:spcPct val="90000"/>
              </a:lnSpc>
              <a:buFontTx/>
              <a:buChar char="•"/>
            </a:pPr>
            <a:r>
              <a:rPr lang="ru-RU" altLang="ru-RU" sz="3200" b="1" smtClean="0">
                <a:cs typeface="Times New Roman" pitchFamily="18" charset="0"/>
              </a:rPr>
              <a:t>определяет момент снятия с выполнения текущей задачи;</a:t>
            </a:r>
            <a:endParaRPr lang="ru-RU" altLang="ru-RU" sz="3200" b="1" smtClean="0"/>
          </a:p>
          <a:p>
            <a:pPr lvl="1" eaLnBrk="1" hangingPunct="1">
              <a:lnSpc>
                <a:spcPct val="90000"/>
              </a:lnSpc>
              <a:buFontTx/>
              <a:buChar char="•"/>
            </a:pPr>
            <a:r>
              <a:rPr lang="ru-RU" altLang="ru-RU" sz="3200" b="1" smtClean="0">
                <a:cs typeface="Times New Roman" pitchFamily="18" charset="0"/>
              </a:rPr>
              <a:t> сохраняет контекст текущей задачи в дескрипторе задачи;</a:t>
            </a:r>
            <a:endParaRPr lang="ru-RU" altLang="ru-RU" sz="3200" b="1" smtClean="0"/>
          </a:p>
          <a:p>
            <a:pPr lvl="1" eaLnBrk="1" hangingPunct="1">
              <a:lnSpc>
                <a:spcPct val="90000"/>
              </a:lnSpc>
              <a:buFontTx/>
              <a:buChar char="•"/>
            </a:pPr>
            <a:r>
              <a:rPr lang="ru-RU" altLang="ru-RU" sz="3200" b="1" smtClean="0">
                <a:cs typeface="Times New Roman" pitchFamily="18" charset="0"/>
              </a:rPr>
              <a:t>  выбирает из очереди готовых к выполнению задач следующую;</a:t>
            </a:r>
            <a:endParaRPr lang="ru-RU" altLang="ru-RU" sz="3200" b="1" smtClean="0"/>
          </a:p>
          <a:p>
            <a:pPr lvl="1" eaLnBrk="1" hangingPunct="1">
              <a:lnSpc>
                <a:spcPct val="90000"/>
              </a:lnSpc>
              <a:buFontTx/>
              <a:buChar char="•"/>
            </a:pPr>
            <a:r>
              <a:rPr lang="ru-RU" altLang="ru-RU" sz="3200" b="1" smtClean="0">
                <a:cs typeface="Times New Roman" pitchFamily="18" charset="0"/>
              </a:rPr>
              <a:t>  загружает контекст выбранной задачи;</a:t>
            </a:r>
            <a:endParaRPr lang="ru-RU" altLang="ru-RU" sz="3200" b="1" smtClean="0"/>
          </a:p>
          <a:p>
            <a:pPr lvl="1" eaLnBrk="1" hangingPunct="1">
              <a:lnSpc>
                <a:spcPct val="90000"/>
              </a:lnSpc>
              <a:buFontTx/>
              <a:buChar char="•"/>
            </a:pPr>
            <a:r>
              <a:rPr lang="ru-RU" altLang="ru-RU" sz="3200" b="1" smtClean="0">
                <a:cs typeface="Times New Roman" pitchFamily="18" charset="0"/>
              </a:rPr>
              <a:t>  запускает выбранную задачу на исполнение.</a:t>
            </a:r>
          </a:p>
        </p:txBody>
      </p:sp>
    </p:spTree>
    <p:extLst>
      <p:ext uri="{BB962C8B-B14F-4D97-AF65-F5344CB8AC3E}">
        <p14:creationId xmlns:p14="http://schemas.microsoft.com/office/powerpoint/2010/main" val="1885156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3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505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wd">
                                    <p:tmPct val="100000"/>
                                  </p:iterate>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3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45059">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iterate type="wd">
                                    <p:tmPct val="100000"/>
                                  </p:iterate>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3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300" fill="hold"/>
                                        <p:tgtEl>
                                          <p:spTgt spid="45059">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iterate type="wd">
                                    <p:tmPct val="100000"/>
                                  </p:iterate>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3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45059">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iterate type="wd">
                                    <p:tmPct val="100000"/>
                                  </p:iterate>
                                  <p:childTnLst>
                                    <p:set>
                                      <p:cBhvr>
                                        <p:cTn id="22" dur="1" fill="hold">
                                          <p:stCondLst>
                                            <p:cond delay="0"/>
                                          </p:stCondLst>
                                        </p:cTn>
                                        <p:tgtEl>
                                          <p:spTgt spid="45059">
                                            <p:txEl>
                                              <p:pRg st="4" end="4"/>
                                            </p:txEl>
                                          </p:spTgt>
                                        </p:tgtEl>
                                        <p:attrNameLst>
                                          <p:attrName>style.visibility</p:attrName>
                                        </p:attrNameLst>
                                      </p:cBhvr>
                                      <p:to>
                                        <p:strVal val="visible"/>
                                      </p:to>
                                    </p:set>
                                    <p:anim calcmode="lin" valueType="num">
                                      <p:cBhvr additive="base">
                                        <p:cTn id="23" dur="3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4" dur="300" fill="hold"/>
                                        <p:tgtEl>
                                          <p:spTgt spid="4505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pPr eaLnBrk="1" hangingPunct="1"/>
            <a:r>
              <a:rPr lang="ru-RU" altLang="ru-RU" b="1" smtClean="0">
                <a:solidFill>
                  <a:srgbClr val="C01657"/>
                </a:solidFill>
              </a:rPr>
              <a:t>Основные стратегии планирования:</a:t>
            </a:r>
          </a:p>
        </p:txBody>
      </p:sp>
      <p:sp>
        <p:nvSpPr>
          <p:cNvPr id="24579" name="Rectangle 3"/>
          <p:cNvSpPr>
            <a:spLocks noGrp="1" noChangeArrowheads="1"/>
          </p:cNvSpPr>
          <p:nvPr>
            <p:ph type="body" idx="1"/>
          </p:nvPr>
        </p:nvSpPr>
        <p:spPr>
          <a:xfrm>
            <a:off x="0" y="2133600"/>
            <a:ext cx="9029700" cy="4267200"/>
          </a:xfrm>
        </p:spPr>
        <p:txBody>
          <a:bodyPr/>
          <a:lstStyle/>
          <a:p>
            <a:pPr eaLnBrk="1" hangingPunct="1"/>
            <a:r>
              <a:rPr lang="ru-RU" altLang="ru-RU" b="1" dirty="0" smtClean="0">
                <a:cs typeface="Times New Roman" pitchFamily="18" charset="0"/>
              </a:rPr>
              <a:t> по возможности заканчивать вычисления в том же порядке, в котором они были начаты;</a:t>
            </a:r>
          </a:p>
          <a:p>
            <a:pPr eaLnBrk="1" hangingPunct="1"/>
            <a:r>
              <a:rPr lang="ru-RU" altLang="ru-RU" b="1" dirty="0" smtClean="0"/>
              <a:t> </a:t>
            </a:r>
            <a:r>
              <a:rPr lang="ru-RU" altLang="ru-RU" b="1" dirty="0" smtClean="0">
                <a:cs typeface="Times New Roman" pitchFamily="18" charset="0"/>
              </a:rPr>
              <a:t>отдавать предпочтение более коротким задачам;</a:t>
            </a:r>
          </a:p>
          <a:p>
            <a:pPr eaLnBrk="1" hangingPunct="1"/>
            <a:r>
              <a:rPr lang="ru-RU" altLang="ru-RU" b="1" dirty="0" smtClean="0">
                <a:cs typeface="Times New Roman" pitchFamily="18" charset="0"/>
              </a:rPr>
              <a:t>предоставлять всем пользователям одинаковые услуги, в том числе и одинаковое время ожидания.</a:t>
            </a:r>
            <a:endParaRPr lang="ru-RU" altLang="ru-RU" b="1" dirty="0" smtClean="0"/>
          </a:p>
        </p:txBody>
      </p:sp>
    </p:spTree>
    <p:extLst>
      <p:ext uri="{BB962C8B-B14F-4D97-AF65-F5344CB8AC3E}">
        <p14:creationId xmlns:p14="http://schemas.microsoft.com/office/powerpoint/2010/main" val="3142566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3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245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3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245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3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245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43</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Уровни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3"/>
          <p:cNvSpPr txBox="1">
            <a:spLocks noChangeArrowheads="1"/>
          </p:cNvSpPr>
          <p:nvPr/>
        </p:nvSpPr>
        <p:spPr>
          <a:xfrm>
            <a:off x="179512" y="764704"/>
            <a:ext cx="8784976" cy="58326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60363" algn="just">
              <a:lnSpc>
                <a:spcPct val="80000"/>
              </a:lnSpc>
              <a:buFont typeface="Wingdings" pitchFamily="2" charset="2"/>
              <a:buNone/>
            </a:pPr>
            <a:r>
              <a:rPr lang="ru-RU" altLang="ru-RU" sz="3600" dirty="0" smtClean="0"/>
              <a:t>Основной задачей планирования процессов в ОС является обеспечение высокой производительности ОС.</a:t>
            </a:r>
          </a:p>
          <a:p>
            <a:pPr marL="0" indent="360363" algn="just">
              <a:lnSpc>
                <a:spcPct val="80000"/>
              </a:lnSpc>
              <a:buFont typeface="Wingdings" pitchFamily="2" charset="2"/>
              <a:buNone/>
            </a:pPr>
            <a:r>
              <a:rPr lang="ru-RU" altLang="ru-RU" sz="3600" dirty="0" smtClean="0"/>
              <a:t>Существуют разные метрики, которыми оценивается эта производительность.</a:t>
            </a:r>
          </a:p>
          <a:p>
            <a:pPr marL="0" indent="360363" algn="just">
              <a:lnSpc>
                <a:spcPct val="80000"/>
              </a:lnSpc>
              <a:buFont typeface="Wingdings" pitchFamily="2" charset="2"/>
              <a:buNone/>
            </a:pPr>
            <a:r>
              <a:rPr lang="ru-RU" altLang="ru-RU" sz="3600" dirty="0" smtClean="0"/>
              <a:t>Эти метрики зачастую противоречивы.</a:t>
            </a:r>
          </a:p>
        </p:txBody>
      </p:sp>
    </p:spTree>
    <p:extLst>
      <p:ext uri="{BB962C8B-B14F-4D97-AF65-F5344CB8AC3E}">
        <p14:creationId xmlns:p14="http://schemas.microsoft.com/office/powerpoint/2010/main" val="1393797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44</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Уровни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3"/>
          <p:cNvSpPr txBox="1">
            <a:spLocks noChangeArrowheads="1"/>
          </p:cNvSpPr>
          <p:nvPr/>
        </p:nvSpPr>
        <p:spPr>
          <a:xfrm>
            <a:off x="179512" y="764704"/>
            <a:ext cx="8784976" cy="58326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60363" algn="just">
              <a:lnSpc>
                <a:spcPct val="80000"/>
              </a:lnSpc>
              <a:buFont typeface="Wingdings" pitchFamily="2" charset="2"/>
              <a:buNone/>
            </a:pPr>
            <a:r>
              <a:rPr lang="ru-RU" altLang="ru-RU" sz="3600" dirty="0"/>
              <a:t>Планировщик наряду с выбором «правильного» процесса должен заботиться также об эффективной загрузке центрального процессора, поскольку переключение процессов является весьма дорогостоящим занятием. Сначала должно произойти переключение из пользовательского режима в режим ядра, затем сохранено состояние текущего процесса, включая сохранение его регистров в таблице процессов для их последующей повторной загрузки. На некоторых системах должна быть сохранена также карта памяти (например, признаки обращения к страницам памяти). После этого запускается алгоритм планирования для выбора следующего процесса. Затем в соответствии с картой памяти нового процесса должен быть перезагружен блок управления памятью. И наконец, новый процесс должен быть запущен. Вдобавок ко всему перечисленному переключение процессов обесценивает весь кэш памяти, заставляя его дважды динамически перезагружаться из оперативной памяти (после входа в ядро и после выхода из него). В итоге слишком частое переключение может поглотить существенную долю процессорного времени, что наводит на мысль: этого нужно избегать.</a:t>
            </a:r>
            <a:endParaRPr lang="ru-RU" altLang="ru-RU" sz="3600" dirty="0" smtClean="0"/>
          </a:p>
        </p:txBody>
      </p:sp>
    </p:spTree>
    <p:extLst>
      <p:ext uri="{BB962C8B-B14F-4D97-AF65-F5344CB8AC3E}">
        <p14:creationId xmlns:p14="http://schemas.microsoft.com/office/powerpoint/2010/main" val="317881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45</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Уровни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3"/>
          <p:cNvSpPr txBox="1">
            <a:spLocks noChangeArrowheads="1"/>
          </p:cNvSpPr>
          <p:nvPr/>
        </p:nvSpPr>
        <p:spPr>
          <a:xfrm>
            <a:off x="179512" y="764704"/>
            <a:ext cx="8784976" cy="58326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pPr>
            <a:r>
              <a:rPr lang="ru-RU" altLang="ru-RU" dirty="0" smtClean="0"/>
              <a:t>Цели планировщика процессов:</a:t>
            </a:r>
          </a:p>
          <a:p>
            <a:pPr algn="just">
              <a:lnSpc>
                <a:spcPct val="80000"/>
              </a:lnSpc>
              <a:buFont typeface="Wingdings" pitchFamily="2" charset="2"/>
              <a:buNone/>
            </a:pPr>
            <a:r>
              <a:rPr lang="ru-RU" altLang="ru-RU" dirty="0" smtClean="0"/>
              <a:t>-</a:t>
            </a:r>
            <a:r>
              <a:rPr lang="ru-RU" altLang="ru-RU" i="1" dirty="0" smtClean="0"/>
              <a:t>Максимизировать использование ЦП (чтобы он максимально работал на задачах)</a:t>
            </a:r>
          </a:p>
          <a:p>
            <a:pPr algn="just">
              <a:lnSpc>
                <a:spcPct val="80000"/>
              </a:lnSpc>
              <a:buFont typeface="Wingdings" pitchFamily="2" charset="2"/>
              <a:buNone/>
            </a:pPr>
            <a:r>
              <a:rPr lang="ru-RU" altLang="ru-RU" i="1" dirty="0" smtClean="0"/>
              <a:t>-Максимизировать пропускную способность (число выполненных запросов в единицу времени)</a:t>
            </a:r>
          </a:p>
          <a:p>
            <a:pPr algn="just">
              <a:lnSpc>
                <a:spcPct val="80000"/>
              </a:lnSpc>
              <a:buFont typeface="Wingdings" pitchFamily="2" charset="2"/>
              <a:buNone/>
            </a:pPr>
            <a:r>
              <a:rPr lang="ru-RU" altLang="ru-RU" i="1" dirty="0" smtClean="0"/>
              <a:t>-Минимизировать среднее время отклика (среднее время от подачи запроса до завершения обработки ответа)</a:t>
            </a:r>
          </a:p>
          <a:p>
            <a:pPr algn="just">
              <a:lnSpc>
                <a:spcPct val="80000"/>
              </a:lnSpc>
              <a:buFont typeface="Wingdings" pitchFamily="2" charset="2"/>
              <a:buNone/>
            </a:pPr>
            <a:r>
              <a:rPr lang="ru-RU" altLang="ru-RU" i="1" dirty="0" smtClean="0"/>
              <a:t> -Минимизировать среднее время ожидания (среднее время от подачи запроса до начала его выполнения)</a:t>
            </a:r>
          </a:p>
          <a:p>
            <a:pPr algn="just">
              <a:lnSpc>
                <a:spcPct val="80000"/>
              </a:lnSpc>
              <a:buFont typeface="Wingdings" pitchFamily="2" charset="2"/>
              <a:buNone/>
            </a:pPr>
            <a:r>
              <a:rPr lang="ru-RU" altLang="ru-RU" i="1" dirty="0" smtClean="0"/>
              <a:t> -Минимизировать энергии (джоулей на инструкцию</a:t>
            </a:r>
            <a:r>
              <a:rPr lang="ru-RU" altLang="ru-RU" dirty="0" smtClean="0"/>
              <a:t>)</a:t>
            </a:r>
          </a:p>
        </p:txBody>
      </p:sp>
    </p:spTree>
    <p:extLst>
      <p:ext uri="{BB962C8B-B14F-4D97-AF65-F5344CB8AC3E}">
        <p14:creationId xmlns:p14="http://schemas.microsoft.com/office/powerpoint/2010/main" val="2183295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46</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Метрики планирования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3"/>
          <p:cNvSpPr txBox="1">
            <a:spLocks noChangeArrowheads="1"/>
          </p:cNvSpPr>
          <p:nvPr/>
        </p:nvSpPr>
        <p:spPr>
          <a:xfrm>
            <a:off x="900113" y="980728"/>
            <a:ext cx="7993062" cy="1439863"/>
          </a:xfrm>
          <a:prstGeom prst="rect">
            <a:avLst/>
          </a:prstGeom>
          <a:noFill/>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50000"/>
              </a:spcBef>
              <a:buFontTx/>
              <a:buNone/>
            </a:pPr>
            <a:r>
              <a:rPr lang="en-US" altLang="ru-RU" sz="1500" smtClean="0"/>
              <a:t>t</a:t>
            </a:r>
            <a:r>
              <a:rPr lang="en-US" altLang="ru-RU" sz="1500" baseline="-25000" smtClean="0"/>
              <a:t>a</a:t>
            </a:r>
            <a:r>
              <a:rPr lang="ru-RU" altLang="ru-RU" sz="1500" smtClean="0"/>
              <a:t>- время поступления процесса </a:t>
            </a:r>
            <a:r>
              <a:rPr lang="en-US" altLang="ru-RU" sz="1500" smtClean="0"/>
              <a:t> (</a:t>
            </a:r>
            <a:r>
              <a:rPr lang="ru-RU" altLang="ru-RU" sz="1500" smtClean="0"/>
              <a:t>когда процесс становится готовым к выполнению)</a:t>
            </a:r>
          </a:p>
          <a:p>
            <a:pPr>
              <a:lnSpc>
                <a:spcPct val="80000"/>
              </a:lnSpc>
              <a:spcBef>
                <a:spcPct val="50000"/>
              </a:spcBef>
              <a:buFontTx/>
              <a:buNone/>
            </a:pPr>
            <a:r>
              <a:rPr lang="en-US" altLang="ru-RU" sz="1500" smtClean="0"/>
              <a:t>Tw – </a:t>
            </a:r>
            <a:r>
              <a:rPr lang="ru-RU" altLang="ru-RU" sz="1500" smtClean="0"/>
              <a:t>время ожидания (которое тратит процесс в очереди на выполнение)</a:t>
            </a:r>
            <a:endParaRPr lang="en-US" altLang="ru-RU" sz="1500" smtClean="0"/>
          </a:p>
          <a:p>
            <a:pPr>
              <a:lnSpc>
                <a:spcPct val="80000"/>
              </a:lnSpc>
              <a:spcBef>
                <a:spcPct val="50000"/>
              </a:spcBef>
              <a:buFontTx/>
              <a:buNone/>
            </a:pPr>
            <a:r>
              <a:rPr lang="en-US" altLang="ru-RU" sz="1500" smtClean="0"/>
              <a:t>Ts</a:t>
            </a:r>
            <a:r>
              <a:rPr lang="ru-RU" altLang="ru-RU" sz="1500" smtClean="0"/>
              <a:t> – время выполнения ЦП</a:t>
            </a:r>
            <a:endParaRPr lang="en-US" altLang="ru-RU" sz="1500" smtClean="0"/>
          </a:p>
          <a:p>
            <a:pPr>
              <a:lnSpc>
                <a:spcPct val="80000"/>
              </a:lnSpc>
              <a:spcBef>
                <a:spcPct val="50000"/>
              </a:spcBef>
              <a:buFontTx/>
              <a:buNone/>
            </a:pPr>
            <a:r>
              <a:rPr lang="en-US" altLang="ru-RU" sz="1500" smtClean="0"/>
              <a:t>Tr</a:t>
            </a:r>
            <a:r>
              <a:rPr lang="ru-RU" altLang="ru-RU" sz="1500" smtClean="0"/>
              <a:t> – время оборота (общее время на ожидание и выполнение)</a:t>
            </a:r>
          </a:p>
        </p:txBody>
      </p:sp>
      <p:sp>
        <p:nvSpPr>
          <p:cNvPr id="8" name="Line 4"/>
          <p:cNvSpPr>
            <a:spLocks noChangeShapeType="1"/>
          </p:cNvSpPr>
          <p:nvPr/>
        </p:nvSpPr>
        <p:spPr bwMode="auto">
          <a:xfrm flipV="1">
            <a:off x="1692275" y="2780953"/>
            <a:ext cx="0" cy="2736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9" name="Line 5"/>
          <p:cNvSpPr>
            <a:spLocks noChangeShapeType="1"/>
          </p:cNvSpPr>
          <p:nvPr/>
        </p:nvSpPr>
        <p:spPr bwMode="auto">
          <a:xfrm>
            <a:off x="1692275" y="5517803"/>
            <a:ext cx="2592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0" name="Rectangle 6"/>
          <p:cNvSpPr>
            <a:spLocks noChangeArrowheads="1"/>
          </p:cNvSpPr>
          <p:nvPr/>
        </p:nvSpPr>
        <p:spPr bwMode="auto">
          <a:xfrm>
            <a:off x="1547813" y="3860453"/>
            <a:ext cx="503237" cy="2889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1</a:t>
            </a:r>
          </a:p>
        </p:txBody>
      </p:sp>
      <p:sp>
        <p:nvSpPr>
          <p:cNvPr id="11" name="Rectangle 7"/>
          <p:cNvSpPr>
            <a:spLocks noChangeArrowheads="1"/>
          </p:cNvSpPr>
          <p:nvPr/>
        </p:nvSpPr>
        <p:spPr bwMode="auto">
          <a:xfrm>
            <a:off x="2052638" y="4149378"/>
            <a:ext cx="503237" cy="2159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2</a:t>
            </a:r>
          </a:p>
        </p:txBody>
      </p:sp>
      <p:sp>
        <p:nvSpPr>
          <p:cNvPr id="12" name="Rectangle 8"/>
          <p:cNvSpPr>
            <a:spLocks noChangeArrowheads="1"/>
          </p:cNvSpPr>
          <p:nvPr/>
        </p:nvSpPr>
        <p:spPr bwMode="auto">
          <a:xfrm>
            <a:off x="2555875" y="4365278"/>
            <a:ext cx="503238" cy="2159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3</a:t>
            </a:r>
          </a:p>
        </p:txBody>
      </p:sp>
      <p:sp>
        <p:nvSpPr>
          <p:cNvPr id="13" name="Rectangle 9"/>
          <p:cNvSpPr>
            <a:spLocks noChangeArrowheads="1"/>
          </p:cNvSpPr>
          <p:nvPr/>
        </p:nvSpPr>
        <p:spPr bwMode="auto">
          <a:xfrm>
            <a:off x="3059113" y="4581178"/>
            <a:ext cx="1223962" cy="2889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4</a:t>
            </a:r>
          </a:p>
        </p:txBody>
      </p:sp>
      <p:sp>
        <p:nvSpPr>
          <p:cNvPr id="14" name="Rectangle 10"/>
          <p:cNvSpPr>
            <a:spLocks noChangeArrowheads="1"/>
          </p:cNvSpPr>
          <p:nvPr/>
        </p:nvSpPr>
        <p:spPr bwMode="auto">
          <a:xfrm>
            <a:off x="4284663" y="5012978"/>
            <a:ext cx="1800225" cy="2889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5 выполняется</a:t>
            </a:r>
          </a:p>
        </p:txBody>
      </p:sp>
      <p:sp>
        <p:nvSpPr>
          <p:cNvPr id="15" name="Line 11"/>
          <p:cNvSpPr>
            <a:spLocks noChangeShapeType="1"/>
          </p:cNvSpPr>
          <p:nvPr/>
        </p:nvSpPr>
        <p:spPr bwMode="auto">
          <a:xfrm flipV="1">
            <a:off x="4284663" y="3141316"/>
            <a:ext cx="0" cy="2376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 name="Line 12"/>
          <p:cNvSpPr>
            <a:spLocks noChangeShapeType="1"/>
          </p:cNvSpPr>
          <p:nvPr/>
        </p:nvSpPr>
        <p:spPr bwMode="auto">
          <a:xfrm flipV="1">
            <a:off x="6084888" y="3141316"/>
            <a:ext cx="0" cy="2376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 name="Line 13"/>
          <p:cNvSpPr>
            <a:spLocks noChangeShapeType="1"/>
          </p:cNvSpPr>
          <p:nvPr/>
        </p:nvSpPr>
        <p:spPr bwMode="auto">
          <a:xfrm>
            <a:off x="4284663" y="5517803"/>
            <a:ext cx="172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8" name="Text Box 15"/>
          <p:cNvSpPr txBox="1">
            <a:spLocks noChangeArrowheads="1"/>
          </p:cNvSpPr>
          <p:nvPr/>
        </p:nvSpPr>
        <p:spPr bwMode="auto">
          <a:xfrm>
            <a:off x="2627313" y="5660678"/>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en-US" altLang="ru-RU" sz="1800"/>
              <a:t>Tw</a:t>
            </a:r>
            <a:endParaRPr lang="ru-RU" altLang="ru-RU" sz="1800"/>
          </a:p>
        </p:txBody>
      </p:sp>
      <p:sp>
        <p:nvSpPr>
          <p:cNvPr id="19" name="Text Box 16"/>
          <p:cNvSpPr txBox="1">
            <a:spLocks noChangeArrowheads="1"/>
          </p:cNvSpPr>
          <p:nvPr/>
        </p:nvSpPr>
        <p:spPr bwMode="auto">
          <a:xfrm>
            <a:off x="4859338" y="5660678"/>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en-US" altLang="ru-RU" sz="1800"/>
              <a:t>Ts</a:t>
            </a:r>
            <a:endParaRPr lang="ru-RU" altLang="ru-RU" sz="1800"/>
          </a:p>
        </p:txBody>
      </p:sp>
      <p:sp>
        <p:nvSpPr>
          <p:cNvPr id="20" name="Line 17"/>
          <p:cNvSpPr>
            <a:spLocks noChangeShapeType="1"/>
          </p:cNvSpPr>
          <p:nvPr/>
        </p:nvSpPr>
        <p:spPr bwMode="auto">
          <a:xfrm>
            <a:off x="6011863" y="5517803"/>
            <a:ext cx="21605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1" name="Text Box 18"/>
          <p:cNvSpPr txBox="1">
            <a:spLocks noChangeArrowheads="1"/>
          </p:cNvSpPr>
          <p:nvPr/>
        </p:nvSpPr>
        <p:spPr bwMode="auto">
          <a:xfrm>
            <a:off x="6300788" y="5660678"/>
            <a:ext cx="1655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en-US" altLang="ru-RU" sz="1800"/>
              <a:t>Tr = Tw+Ts</a:t>
            </a:r>
            <a:endParaRPr lang="ru-RU" altLang="ru-RU" sz="1800"/>
          </a:p>
        </p:txBody>
      </p:sp>
      <p:sp>
        <p:nvSpPr>
          <p:cNvPr id="22" name="Text Box 19"/>
          <p:cNvSpPr txBox="1">
            <a:spLocks noChangeArrowheads="1"/>
          </p:cNvSpPr>
          <p:nvPr/>
        </p:nvSpPr>
        <p:spPr bwMode="auto">
          <a:xfrm>
            <a:off x="8027988" y="5517803"/>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800"/>
              <a:t>время</a:t>
            </a:r>
          </a:p>
        </p:txBody>
      </p:sp>
      <p:sp>
        <p:nvSpPr>
          <p:cNvPr id="23" name="Text Box 20"/>
          <p:cNvSpPr txBox="1">
            <a:spLocks noChangeArrowheads="1"/>
          </p:cNvSpPr>
          <p:nvPr/>
        </p:nvSpPr>
        <p:spPr bwMode="auto">
          <a:xfrm>
            <a:off x="1619250" y="2349153"/>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en-US" altLang="ru-RU" sz="1800"/>
              <a:t>t</a:t>
            </a:r>
            <a:r>
              <a:rPr lang="en-US" altLang="ru-RU" sz="1800" baseline="-25000"/>
              <a:t>a</a:t>
            </a:r>
            <a:endParaRPr lang="ru-RU" altLang="ru-RU" sz="1800" baseline="-25000"/>
          </a:p>
        </p:txBody>
      </p:sp>
      <p:sp>
        <p:nvSpPr>
          <p:cNvPr id="24" name="Text Box 21"/>
          <p:cNvSpPr txBox="1">
            <a:spLocks noChangeArrowheads="1"/>
          </p:cNvSpPr>
          <p:nvPr/>
        </p:nvSpPr>
        <p:spPr bwMode="auto">
          <a:xfrm>
            <a:off x="0" y="3068291"/>
            <a:ext cx="14763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400"/>
              <a:t>Поступление</a:t>
            </a:r>
          </a:p>
          <a:p>
            <a:pPr eaLnBrk="1" hangingPunct="1">
              <a:spcBef>
                <a:spcPct val="50000"/>
              </a:spcBef>
              <a:buClrTx/>
              <a:buSzTx/>
              <a:buFontTx/>
              <a:buNone/>
            </a:pPr>
            <a:r>
              <a:rPr lang="ru-RU" altLang="ru-RU" sz="1400"/>
              <a:t>Очередь готовых</a:t>
            </a:r>
            <a:endParaRPr lang="ru-RU" altLang="ru-RU" sz="1400" baseline="-25000"/>
          </a:p>
        </p:txBody>
      </p:sp>
      <p:sp>
        <p:nvSpPr>
          <p:cNvPr id="25" name="Rectangle 22"/>
          <p:cNvSpPr>
            <a:spLocks noChangeArrowheads="1"/>
          </p:cNvSpPr>
          <p:nvPr/>
        </p:nvSpPr>
        <p:spPr bwMode="auto">
          <a:xfrm>
            <a:off x="1692275" y="3355628"/>
            <a:ext cx="1366838" cy="288925"/>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r>
              <a:rPr lang="ru-RU" altLang="ru-RU" sz="1800"/>
              <a:t>6 прибыл</a:t>
            </a:r>
          </a:p>
        </p:txBody>
      </p:sp>
      <p:sp>
        <p:nvSpPr>
          <p:cNvPr id="26" name="Rectangle 23"/>
          <p:cNvSpPr>
            <a:spLocks noChangeArrowheads="1"/>
          </p:cNvSpPr>
          <p:nvPr/>
        </p:nvSpPr>
        <p:spPr bwMode="auto">
          <a:xfrm>
            <a:off x="1692275" y="2923828"/>
            <a:ext cx="1800225" cy="288925"/>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r>
              <a:rPr lang="ru-RU" altLang="ru-RU" sz="1800" dirty="0"/>
              <a:t>5 прибыл</a:t>
            </a:r>
          </a:p>
        </p:txBody>
      </p:sp>
      <p:sp>
        <p:nvSpPr>
          <p:cNvPr id="27" name="Text Box 24"/>
          <p:cNvSpPr txBox="1">
            <a:spLocks noChangeArrowheads="1"/>
          </p:cNvSpPr>
          <p:nvPr/>
        </p:nvSpPr>
        <p:spPr bwMode="auto">
          <a:xfrm>
            <a:off x="179388" y="4868516"/>
            <a:ext cx="14763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400"/>
              <a:t>Выполнение</a:t>
            </a:r>
          </a:p>
          <a:p>
            <a:pPr eaLnBrk="1" hangingPunct="1">
              <a:spcBef>
                <a:spcPct val="50000"/>
              </a:spcBef>
              <a:buClrTx/>
              <a:buSzTx/>
              <a:buFontTx/>
              <a:buNone/>
            </a:pPr>
            <a:r>
              <a:rPr lang="ru-RU" altLang="ru-RU" sz="1400"/>
              <a:t>На ЦП</a:t>
            </a:r>
            <a:endParaRPr lang="ru-RU" altLang="ru-RU" sz="1400" baseline="-25000"/>
          </a:p>
        </p:txBody>
      </p:sp>
      <p:sp>
        <p:nvSpPr>
          <p:cNvPr id="28" name="Text Box 25"/>
          <p:cNvSpPr txBox="1">
            <a:spLocks noChangeArrowheads="1"/>
          </p:cNvSpPr>
          <p:nvPr/>
        </p:nvSpPr>
        <p:spPr bwMode="auto">
          <a:xfrm>
            <a:off x="6300788" y="2780953"/>
            <a:ext cx="26638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400"/>
              <a:t>Процесс 5 задерживается предыдущими процессами, запланированными к выполнению</a:t>
            </a:r>
            <a:endParaRPr lang="ru-RU" altLang="ru-RU" sz="1400" baseline="-25000"/>
          </a:p>
        </p:txBody>
      </p:sp>
      <p:sp>
        <p:nvSpPr>
          <p:cNvPr id="29" name="Line 27"/>
          <p:cNvSpPr>
            <a:spLocks noChangeShapeType="1"/>
          </p:cNvSpPr>
          <p:nvPr/>
        </p:nvSpPr>
        <p:spPr bwMode="auto">
          <a:xfrm flipH="1">
            <a:off x="5076825" y="3285778"/>
            <a:ext cx="1295400" cy="158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35237188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47</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Метрики планирования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5" name="Rectangle 3"/>
          <p:cNvSpPr txBox="1">
            <a:spLocks noChangeArrowheads="1"/>
          </p:cNvSpPr>
          <p:nvPr/>
        </p:nvSpPr>
        <p:spPr>
          <a:xfrm>
            <a:off x="107504" y="908720"/>
            <a:ext cx="8856984" cy="5184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ru-RU" altLang="ru-RU" sz="3600" smtClean="0"/>
              <a:t>На схеме 5 и 6 процессы поступили в очередь готовых процессов. </a:t>
            </a:r>
          </a:p>
          <a:p>
            <a:pPr algn="just"/>
            <a:r>
              <a:rPr lang="ru-RU" altLang="ru-RU" sz="3600" smtClean="0"/>
              <a:t>5 задержался из-за 1-4 процесов. Для пятого процесса </a:t>
            </a:r>
            <a:r>
              <a:rPr lang="en-US" altLang="ru-RU" sz="3600" smtClean="0"/>
              <a:t>Tw – </a:t>
            </a:r>
            <a:r>
              <a:rPr lang="ru-RU" altLang="ru-RU" sz="3600" smtClean="0"/>
              <a:t>время ожидания </a:t>
            </a:r>
            <a:r>
              <a:rPr lang="en-US" altLang="ru-RU" sz="3600" smtClean="0"/>
              <a:t>Ts</a:t>
            </a:r>
            <a:r>
              <a:rPr lang="ru-RU" altLang="ru-RU" sz="3600" smtClean="0"/>
              <a:t> – время выполнения ЦП. Время оборота это время от момента его поступления до момента, когда завершилось его выполнение </a:t>
            </a:r>
            <a:r>
              <a:rPr lang="en-US" altLang="ru-RU" sz="3600" smtClean="0"/>
              <a:t>Tr</a:t>
            </a:r>
            <a:r>
              <a:rPr lang="ru-RU" altLang="ru-RU" sz="3600" smtClean="0"/>
              <a:t>=</a:t>
            </a:r>
            <a:r>
              <a:rPr lang="en-US" altLang="ru-RU" sz="3600" smtClean="0"/>
              <a:t>Tw</a:t>
            </a:r>
            <a:r>
              <a:rPr lang="ru-RU" altLang="ru-RU" sz="3600" smtClean="0"/>
              <a:t>+</a:t>
            </a:r>
            <a:r>
              <a:rPr lang="en-US" altLang="ru-RU" sz="3600" smtClean="0"/>
              <a:t>Ts</a:t>
            </a:r>
            <a:endParaRPr lang="ru-RU" altLang="ru-RU" sz="3600" smtClean="0"/>
          </a:p>
          <a:p>
            <a:pPr algn="just"/>
            <a:endParaRPr lang="ru-RU" altLang="ru-RU" sz="3600" dirty="0" smtClean="0"/>
          </a:p>
        </p:txBody>
      </p:sp>
    </p:spTree>
    <p:extLst>
      <p:ext uri="{BB962C8B-B14F-4D97-AF65-F5344CB8AC3E}">
        <p14:creationId xmlns:p14="http://schemas.microsoft.com/office/powerpoint/2010/main" val="1790149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ru-RU" altLang="ru-RU" sz="3200" i="1" u="sng" dirty="0" smtClean="0"/>
              <a:t>Как выбрать какой процесс будет работать дальше? </a:t>
            </a:r>
          </a:p>
        </p:txBody>
      </p:sp>
      <p:sp>
        <p:nvSpPr>
          <p:cNvPr id="14339" name="Rectangle 3"/>
          <p:cNvSpPr>
            <a:spLocks noGrp="1" noChangeArrowheads="1"/>
          </p:cNvSpPr>
          <p:nvPr>
            <p:ph type="body" idx="1"/>
          </p:nvPr>
        </p:nvSpPr>
        <p:spPr>
          <a:xfrm>
            <a:off x="251520" y="1827213"/>
            <a:ext cx="8784976" cy="4554537"/>
          </a:xfrm>
        </p:spPr>
        <p:txBody>
          <a:bodyPr>
            <a:normAutofit/>
          </a:bodyPr>
          <a:lstStyle/>
          <a:p>
            <a:pPr eaLnBrk="1" hangingPunct="1">
              <a:spcBef>
                <a:spcPts val="0"/>
              </a:spcBef>
              <a:spcAft>
                <a:spcPts val="1200"/>
              </a:spcAft>
              <a:buFont typeface="Wingdings" panose="05000000000000000000" pitchFamily="2" charset="2"/>
              <a:buChar char="Ø"/>
            </a:pPr>
            <a:r>
              <a:rPr lang="en-US" altLang="ru-RU" b="1" dirty="0" smtClean="0"/>
              <a:t>FIFO</a:t>
            </a:r>
            <a:r>
              <a:rPr lang="en-US" altLang="ru-RU" dirty="0" smtClean="0"/>
              <a:t>- </a:t>
            </a:r>
            <a:r>
              <a:rPr lang="ru-RU" altLang="ru-RU" dirty="0" smtClean="0"/>
              <a:t>классика – первым пришел, первым ушел</a:t>
            </a:r>
          </a:p>
          <a:p>
            <a:pPr eaLnBrk="1" hangingPunct="1">
              <a:spcBef>
                <a:spcPts val="0"/>
              </a:spcBef>
              <a:spcAft>
                <a:spcPts val="1200"/>
              </a:spcAft>
              <a:buFont typeface="Wingdings" panose="05000000000000000000" pitchFamily="2" charset="2"/>
              <a:buChar char="Ø"/>
            </a:pPr>
            <a:r>
              <a:rPr lang="ru-RU" altLang="ru-RU" b="1" dirty="0" smtClean="0"/>
              <a:t>Кратчайшая работа следующей </a:t>
            </a:r>
            <a:r>
              <a:rPr lang="ru-RU" altLang="ru-RU" dirty="0" smtClean="0"/>
              <a:t>(КРС), т.е. следующей выбирается работа, которая требует наименьшего времени завершения</a:t>
            </a:r>
          </a:p>
          <a:p>
            <a:pPr>
              <a:spcBef>
                <a:spcPts val="0"/>
              </a:spcBef>
              <a:spcAft>
                <a:spcPts val="1200"/>
              </a:spcAft>
              <a:buFont typeface="Wingdings" panose="05000000000000000000" pitchFamily="2" charset="2"/>
              <a:buChar char="Ø"/>
            </a:pPr>
            <a:r>
              <a:rPr lang="en-US" altLang="ru-RU" b="1" dirty="0" smtClean="0"/>
              <a:t>Round-robin</a:t>
            </a:r>
            <a:r>
              <a:rPr lang="ru-RU" altLang="ru-RU" b="1" dirty="0"/>
              <a:t> </a:t>
            </a:r>
            <a:r>
              <a:rPr lang="ru-RU" altLang="ru-RU" dirty="0"/>
              <a:t>(циклический</a:t>
            </a:r>
            <a:r>
              <a:rPr lang="ru-RU" altLang="ru-RU" dirty="0" smtClean="0"/>
              <a:t>) </a:t>
            </a:r>
            <a:r>
              <a:rPr lang="en-US" altLang="ru-RU" dirty="0" smtClean="0"/>
              <a:t>RR</a:t>
            </a:r>
          </a:p>
          <a:p>
            <a:pPr eaLnBrk="1" hangingPunct="1">
              <a:spcBef>
                <a:spcPts val="0"/>
              </a:spcBef>
              <a:spcAft>
                <a:spcPts val="1200"/>
              </a:spcAft>
              <a:buFont typeface="Wingdings" panose="05000000000000000000" pitchFamily="2" charset="2"/>
              <a:buChar char="Ø"/>
            </a:pPr>
            <a:r>
              <a:rPr lang="ru-RU" altLang="ru-RU" b="1" dirty="0" smtClean="0"/>
              <a:t>Многоуровневая очередь</a:t>
            </a:r>
          </a:p>
          <a:p>
            <a:pPr eaLnBrk="1" hangingPunct="1">
              <a:spcBef>
                <a:spcPts val="0"/>
              </a:spcBef>
              <a:spcAft>
                <a:spcPts val="1200"/>
              </a:spcAft>
              <a:buFont typeface="Wingdings" panose="05000000000000000000" pitchFamily="2" charset="2"/>
              <a:buChar char="Ø"/>
            </a:pPr>
            <a:r>
              <a:rPr lang="ru-RU" altLang="ru-RU" b="1" dirty="0" smtClean="0"/>
              <a:t>Многоуровневая очередь с обратной связью</a:t>
            </a:r>
            <a:endParaRPr lang="ru-RU" altLang="ru-RU" dirty="0" smtClean="0"/>
          </a:p>
        </p:txBody>
      </p:sp>
      <p:sp>
        <p:nvSpPr>
          <p:cNvPr id="14340"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60CC109-0F1F-44D4-9E95-26E92BCF8543}" type="slidenum">
              <a:rPr lang="ru-RU" altLang="ru-RU" smtClean="0"/>
              <a:pPr eaLnBrk="1" hangingPunct="1"/>
              <a:t>48</a:t>
            </a:fld>
            <a:endParaRPr lang="ru-RU" altLang="ru-RU" smtClean="0"/>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Алгоритмы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780066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620688"/>
            <a:ext cx="9029700" cy="6237312"/>
          </a:xfrm>
        </p:spPr>
        <p:txBody>
          <a:bodyPr/>
          <a:lstStyle/>
          <a:p>
            <a:pPr eaLnBrk="1" hangingPunct="1"/>
            <a:r>
              <a:rPr lang="ru-RU" altLang="ru-RU" sz="3600" b="1" dirty="0" smtClean="0">
                <a:cs typeface="Times New Roman" pitchFamily="18" charset="0"/>
              </a:rPr>
              <a:t>Диспетчеризация  без перераспределения процессорного времени, </a:t>
            </a:r>
            <a:r>
              <a:rPr lang="ru-RU" altLang="ru-RU" sz="3600" b="1" dirty="0" smtClean="0">
                <a:solidFill>
                  <a:srgbClr val="C01657"/>
                </a:solidFill>
                <a:cs typeface="Times New Roman" pitchFamily="18" charset="0"/>
              </a:rPr>
              <a:t>не вытесняющая</a:t>
            </a:r>
            <a:r>
              <a:rPr lang="ru-RU" altLang="ru-RU" sz="3600" b="1" dirty="0" smtClean="0">
                <a:cs typeface="Times New Roman" pitchFamily="18" charset="0"/>
              </a:rPr>
              <a:t> </a:t>
            </a:r>
            <a:r>
              <a:rPr lang="ru-RU" altLang="ru-RU" sz="3600" b="1" dirty="0" smtClean="0">
                <a:solidFill>
                  <a:srgbClr val="C01657"/>
                </a:solidFill>
                <a:cs typeface="Times New Roman" pitchFamily="18" charset="0"/>
              </a:rPr>
              <a:t>многозадачность</a:t>
            </a:r>
            <a:r>
              <a:rPr lang="ru-RU" altLang="ru-RU" sz="3600" b="1" dirty="0" smtClean="0"/>
              <a:t>,</a:t>
            </a:r>
            <a:r>
              <a:rPr lang="ru-RU" altLang="ru-RU" sz="3600" b="1" dirty="0" smtClean="0">
                <a:cs typeface="Times New Roman" pitchFamily="18" charset="0"/>
              </a:rPr>
              <a:t> – это такой способ диспетчеризации процессов, при котором активный процесс выполняется до тех пор, пока он сам, по своей инициативе, не отдаст управление диспетчеру задач для выбора из очереди другого, готового к исполнению процесса. </a:t>
            </a:r>
            <a:r>
              <a:rPr lang="ru-RU" altLang="ru-RU" sz="3600" b="1" dirty="0" smtClean="0"/>
              <a:t/>
            </a:r>
            <a:br>
              <a:rPr lang="ru-RU" altLang="ru-RU" sz="3600" b="1" dirty="0" smtClean="0"/>
            </a:br>
            <a:r>
              <a:rPr lang="ru-RU" altLang="ru-RU" sz="3600" b="1" dirty="0" smtClean="0">
                <a:cs typeface="Times New Roman" pitchFamily="18" charset="0"/>
              </a:rPr>
              <a:t>Дисциплины обслуживания </a:t>
            </a:r>
            <a:r>
              <a:rPr lang="en-US" altLang="ru-RU" sz="3600" b="1" dirty="0" smtClean="0">
                <a:solidFill>
                  <a:srgbClr val="C01657"/>
                </a:solidFill>
                <a:cs typeface="Times New Roman" pitchFamily="18" charset="0"/>
              </a:rPr>
              <a:t>FIFO</a:t>
            </a:r>
            <a:r>
              <a:rPr lang="ru-RU" altLang="ru-RU" sz="3600" b="1" dirty="0" smtClean="0">
                <a:solidFill>
                  <a:srgbClr val="C01657"/>
                </a:solidFill>
                <a:cs typeface="Times New Roman" pitchFamily="18" charset="0"/>
              </a:rPr>
              <a:t> и КРС, </a:t>
            </a:r>
            <a:r>
              <a:rPr lang="ru-RU" altLang="ru-RU" sz="3600" b="1" dirty="0" smtClean="0">
                <a:cs typeface="Times New Roman" pitchFamily="18" charset="0"/>
              </a:rPr>
              <a:t>относятся к не вытесняющим.</a:t>
            </a:r>
          </a:p>
        </p:txBody>
      </p:sp>
    </p:spTree>
    <p:extLst>
      <p:ext uri="{BB962C8B-B14F-4D97-AF65-F5344CB8AC3E}">
        <p14:creationId xmlns:p14="http://schemas.microsoft.com/office/powerpoint/2010/main" val="3446611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5081"/>
            <a:ext cx="7810128" cy="720080"/>
          </a:xfrm>
        </p:spPr>
        <p:txBody>
          <a:bodyPr vert="horz" lIns="91440" tIns="45720" rIns="91440" bIns="45720" rtlCol="0" anchor="ctr"/>
          <a:lstStyle/>
          <a:p>
            <a:r>
              <a:rPr lang="ru-RU" alt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Процесс</a:t>
            </a:r>
          </a:p>
        </p:txBody>
      </p:sp>
      <p:sp>
        <p:nvSpPr>
          <p:cNvPr id="4099" name="Rectangle 3"/>
          <p:cNvSpPr>
            <a:spLocks noGrp="1" noChangeArrowheads="1"/>
          </p:cNvSpPr>
          <p:nvPr>
            <p:ph type="body" idx="1"/>
          </p:nvPr>
        </p:nvSpPr>
        <p:spPr>
          <a:xfrm>
            <a:off x="107504" y="836712"/>
            <a:ext cx="9036496" cy="6021287"/>
          </a:xfrm>
        </p:spPr>
        <p:txBody>
          <a:bodyPr>
            <a:noAutofit/>
          </a:bodyPr>
          <a:lstStyle/>
          <a:p>
            <a:pPr eaLnBrk="1" hangingPunct="1">
              <a:lnSpc>
                <a:spcPct val="80000"/>
              </a:lnSpc>
            </a:pPr>
            <a:r>
              <a:rPr lang="ru-RU" altLang="ru-RU" sz="4000" b="1" dirty="0" smtClean="0">
                <a:latin typeface="Times New Roman" panose="02020603050405020304" pitchFamily="18" charset="0"/>
                <a:cs typeface="Times New Roman" panose="02020603050405020304" pitchFamily="18" charset="0"/>
              </a:rPr>
              <a:t>Процессы</a:t>
            </a:r>
            <a:r>
              <a:rPr lang="ru-RU" altLang="ru-RU" sz="3600" dirty="0" smtClean="0">
                <a:latin typeface="Times New Roman" panose="02020603050405020304" pitchFamily="18" charset="0"/>
                <a:cs typeface="Times New Roman" panose="02020603050405020304" pitchFamily="18" charset="0"/>
              </a:rPr>
              <a:t> это минимальный примитив, который позволяет организовать некоторую многозадачность</a:t>
            </a:r>
            <a:r>
              <a:rPr lang="ru-RU" altLang="ru-RU" sz="3600" b="1" dirty="0" smtClean="0">
                <a:latin typeface="Times New Roman" panose="02020603050405020304" pitchFamily="18" charset="0"/>
                <a:cs typeface="Times New Roman" panose="02020603050405020304" pitchFamily="18" charset="0"/>
              </a:rPr>
              <a:t>.</a:t>
            </a:r>
            <a:endParaRPr lang="ru-RU" altLang="ru-RU" sz="3600" dirty="0" smtClean="0">
              <a:latin typeface="Times New Roman" panose="02020603050405020304" pitchFamily="18" charset="0"/>
              <a:cs typeface="Times New Roman" panose="02020603050405020304" pitchFamily="18" charset="0"/>
            </a:endParaRPr>
          </a:p>
          <a:p>
            <a:pPr eaLnBrk="1" hangingPunct="1">
              <a:lnSpc>
                <a:spcPct val="80000"/>
              </a:lnSpc>
            </a:pPr>
            <a:r>
              <a:rPr lang="ru-RU" altLang="ru-RU" sz="3600" dirty="0" smtClean="0">
                <a:latin typeface="Times New Roman" panose="02020603050405020304" pitchFamily="18" charset="0"/>
                <a:cs typeface="Times New Roman" panose="02020603050405020304" pitchFamily="18" charset="0"/>
              </a:rPr>
              <a:t>Как исполняемый объект, </a:t>
            </a:r>
            <a:r>
              <a:rPr lang="ru-RU" altLang="ru-RU" sz="3600" b="1" dirty="0" smtClean="0">
                <a:latin typeface="Times New Roman" panose="02020603050405020304" pitchFamily="18" charset="0"/>
                <a:cs typeface="Times New Roman" panose="02020603050405020304" pitchFamily="18" charset="0"/>
              </a:rPr>
              <a:t>процесс</a:t>
            </a:r>
            <a:r>
              <a:rPr lang="ru-RU" altLang="ru-RU" sz="3600" dirty="0" smtClean="0">
                <a:latin typeface="Times New Roman" panose="02020603050405020304" pitchFamily="18" charset="0"/>
                <a:cs typeface="Times New Roman" panose="02020603050405020304" pitchFamily="18" charset="0"/>
              </a:rPr>
              <a:t> позволяет организовать параллельное выполнение нескольких программ в системе (ЦП переключается между программами)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5</a:t>
            </a:fld>
            <a:endParaRPr lang="ru-RU" altLang="ru-RU"/>
          </a:p>
        </p:txBody>
      </p:sp>
      <p:pic>
        <p:nvPicPr>
          <p:cNvPr id="1026" name="Picture 2" descr="https://cdn-images-1.medium.com/max/1600/1*E4paNKlXJhv2g02GM7aWX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3933056"/>
            <a:ext cx="288032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94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0"/>
            <a:ext cx="9029700" cy="6858000"/>
          </a:xfrm>
        </p:spPr>
        <p:txBody>
          <a:bodyPr/>
          <a:lstStyle/>
          <a:p>
            <a:pPr eaLnBrk="1" hangingPunct="1"/>
            <a:r>
              <a:rPr lang="ru-RU" altLang="ru-RU" b="1" smtClean="0">
                <a:cs typeface="Times New Roman" pitchFamily="18" charset="0"/>
              </a:rPr>
              <a:t>При </a:t>
            </a:r>
            <a:r>
              <a:rPr lang="ru-RU" altLang="ru-RU" b="1" smtClean="0">
                <a:solidFill>
                  <a:srgbClr val="C01657"/>
                </a:solidFill>
                <a:cs typeface="Times New Roman" pitchFamily="18" charset="0"/>
              </a:rPr>
              <a:t>не вытесняющей многозадачности</a:t>
            </a:r>
            <a:r>
              <a:rPr lang="ru-RU" altLang="ru-RU" b="1" smtClean="0">
                <a:cs typeface="Times New Roman" pitchFamily="18" charset="0"/>
              </a:rPr>
              <a:t> механизм </a:t>
            </a:r>
            <a:r>
              <a:rPr lang="ru-RU" altLang="ru-RU" b="1" smtClean="0"/>
              <a:t>разделения </a:t>
            </a:r>
            <a:r>
              <a:rPr lang="ru-RU" altLang="ru-RU" b="1" smtClean="0">
                <a:cs typeface="Times New Roman" pitchFamily="18" charset="0"/>
              </a:rPr>
              <a:t>процессорного времени распределен между ОС и прикладной программой. </a:t>
            </a:r>
            <a:r>
              <a:rPr lang="ru-RU" altLang="ru-RU" b="1" smtClean="0"/>
              <a:t/>
            </a:r>
            <a:br>
              <a:rPr lang="ru-RU" altLang="ru-RU" b="1" smtClean="0"/>
            </a:br>
            <a:r>
              <a:rPr lang="ru-RU" altLang="ru-RU" b="1" smtClean="0">
                <a:cs typeface="Times New Roman" pitchFamily="18" charset="0"/>
              </a:rPr>
              <a:t>Диспетчер задач формирует очереди и выбирает задачу на исполнение.</a:t>
            </a:r>
          </a:p>
        </p:txBody>
      </p:sp>
    </p:spTree>
    <p:extLst>
      <p:ext uri="{BB962C8B-B14F-4D97-AF65-F5344CB8AC3E}">
        <p14:creationId xmlns:p14="http://schemas.microsoft.com/office/powerpoint/2010/main" val="525099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476672"/>
            <a:ext cx="9144000" cy="6152728"/>
          </a:xfrm>
        </p:spPr>
        <p:txBody>
          <a:bodyPr/>
          <a:lstStyle/>
          <a:p>
            <a:pPr eaLnBrk="1" hangingPunct="1"/>
            <a:r>
              <a:rPr lang="ru-RU" altLang="ru-RU" sz="3600" b="1" dirty="0" smtClean="0">
                <a:cs typeface="Times New Roman" pitchFamily="18" charset="0"/>
              </a:rPr>
              <a:t>Диспетчеризация с перераспределением процессорного времени между задачами, </a:t>
            </a:r>
            <a:r>
              <a:rPr lang="ru-RU" altLang="ru-RU" sz="3600" b="1" dirty="0" smtClean="0">
                <a:solidFill>
                  <a:srgbClr val="C01657"/>
                </a:solidFill>
                <a:cs typeface="Times New Roman" pitchFamily="18" charset="0"/>
              </a:rPr>
              <a:t>вытесняющая многозадачность</a:t>
            </a:r>
            <a:r>
              <a:rPr lang="ru-RU" altLang="ru-RU" sz="3600" b="1" dirty="0" smtClean="0"/>
              <a:t>,</a:t>
            </a:r>
            <a:r>
              <a:rPr lang="ru-RU" altLang="ru-RU" sz="3600" b="1" dirty="0" smtClean="0">
                <a:cs typeface="Times New Roman" pitchFamily="18" charset="0"/>
              </a:rPr>
              <a:t> – это такой способ, при котором решение о переключении процессора с выполнения одного процесса на выполнение другого процесса принимается диспетчером задач, а не самой активной задачей.</a:t>
            </a:r>
            <a:r>
              <a:rPr lang="ru-RU" altLang="ru-RU" sz="3600" b="1" dirty="0" smtClean="0"/>
              <a:t/>
            </a:r>
            <a:br>
              <a:rPr lang="ru-RU" altLang="ru-RU" sz="3600" b="1" dirty="0" smtClean="0"/>
            </a:br>
            <a:r>
              <a:rPr lang="ru-RU" altLang="ru-RU" sz="3600" b="1" dirty="0" smtClean="0">
                <a:cs typeface="Times New Roman" pitchFamily="18" charset="0"/>
              </a:rPr>
              <a:t> Дисциплина </a:t>
            </a:r>
            <a:r>
              <a:rPr lang="en-US" altLang="ru-RU" sz="3600" b="1" dirty="0" smtClean="0">
                <a:solidFill>
                  <a:srgbClr val="C01657"/>
                </a:solidFill>
                <a:cs typeface="Times New Roman" pitchFamily="18" charset="0"/>
              </a:rPr>
              <a:t>RR</a:t>
            </a:r>
            <a:r>
              <a:rPr lang="ru-RU" altLang="ru-RU" sz="3600" b="1" dirty="0" smtClean="0">
                <a:cs typeface="Times New Roman" pitchFamily="18" charset="0"/>
              </a:rPr>
              <a:t> и аналогичные ей относятся к вытесняющим.</a:t>
            </a:r>
          </a:p>
        </p:txBody>
      </p:sp>
    </p:spTree>
    <p:extLst>
      <p:ext uri="{BB962C8B-B14F-4D97-AF65-F5344CB8AC3E}">
        <p14:creationId xmlns:p14="http://schemas.microsoft.com/office/powerpoint/2010/main" val="26354349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692696"/>
            <a:ext cx="9144000" cy="2736304"/>
          </a:xfrm>
        </p:spPr>
        <p:txBody>
          <a:bodyPr>
            <a:normAutofit fontScale="90000"/>
          </a:bodyPr>
          <a:lstStyle/>
          <a:p>
            <a:pPr eaLnBrk="1" hangingPunct="1"/>
            <a:r>
              <a:rPr lang="ru-RU" altLang="ru-RU" b="1" dirty="0" smtClean="0">
                <a:solidFill>
                  <a:srgbClr val="000000"/>
                </a:solidFill>
                <a:cs typeface="Times New Roman" pitchFamily="18" charset="0"/>
              </a:rPr>
              <a:t>В соответствии с алгоритмами, основанными на квантовании, смена активного процесса происходит, если:</a:t>
            </a:r>
            <a:r>
              <a:rPr lang="ru-RU" altLang="ru-RU" dirty="0" smtClean="0">
                <a:solidFill>
                  <a:srgbClr val="000000"/>
                </a:solidFill>
                <a:cs typeface="Times New Roman" pitchFamily="18" charset="0"/>
              </a:rPr>
              <a:t> </a:t>
            </a:r>
          </a:p>
        </p:txBody>
      </p:sp>
      <p:sp>
        <p:nvSpPr>
          <p:cNvPr id="159747" name="Rectangle 3"/>
          <p:cNvSpPr>
            <a:spLocks noGrp="1" noChangeArrowheads="1"/>
          </p:cNvSpPr>
          <p:nvPr>
            <p:ph type="body" idx="1"/>
          </p:nvPr>
        </p:nvSpPr>
        <p:spPr>
          <a:xfrm>
            <a:off x="179512" y="3212976"/>
            <a:ext cx="8784976" cy="3124200"/>
          </a:xfrm>
        </p:spPr>
        <p:txBody>
          <a:bodyPr/>
          <a:lstStyle/>
          <a:p>
            <a:pPr eaLnBrk="1" hangingPunct="1"/>
            <a:r>
              <a:rPr lang="ru-RU" altLang="ru-RU" b="1" dirty="0" smtClean="0"/>
              <a:t>процесс завершился и покинул систему, </a:t>
            </a:r>
          </a:p>
          <a:p>
            <a:pPr eaLnBrk="1" hangingPunct="1"/>
            <a:r>
              <a:rPr lang="ru-RU" altLang="ru-RU" b="1" dirty="0" smtClean="0"/>
              <a:t>произошла ошибка, </a:t>
            </a:r>
          </a:p>
          <a:p>
            <a:pPr eaLnBrk="1" hangingPunct="1"/>
            <a:r>
              <a:rPr lang="ru-RU" altLang="ru-RU" b="1" dirty="0" smtClean="0"/>
              <a:t>процесс перешел в состояние </a:t>
            </a:r>
            <a:r>
              <a:rPr lang="ru-RU" altLang="ru-RU" b="1" i="1" dirty="0" smtClean="0">
                <a:solidFill>
                  <a:srgbClr val="CC0000"/>
                </a:solidFill>
              </a:rPr>
              <a:t>ожидание</a:t>
            </a:r>
            <a:r>
              <a:rPr lang="ru-RU" altLang="ru-RU" b="1" dirty="0" smtClean="0"/>
              <a:t>, </a:t>
            </a:r>
          </a:p>
          <a:p>
            <a:pPr eaLnBrk="1" hangingPunct="1"/>
            <a:r>
              <a:rPr lang="ru-RU" altLang="ru-RU" b="1" dirty="0" smtClean="0"/>
              <a:t>исчерпан квант процессорного времени, отведенный данному процессу. </a:t>
            </a:r>
          </a:p>
        </p:txBody>
      </p:sp>
    </p:spTree>
    <p:extLst>
      <p:ext uri="{BB962C8B-B14F-4D97-AF65-F5344CB8AC3E}">
        <p14:creationId xmlns:p14="http://schemas.microsoft.com/office/powerpoint/2010/main" val="41692519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56C6E462-606E-4EF9-A3D8-AAB446B9493A}" type="slidenum">
              <a:rPr lang="ru-RU" altLang="ru-RU" smtClean="0"/>
              <a:pPr/>
              <a:t>53</a:t>
            </a:fld>
            <a:endParaRPr lang="ru-RU" altLang="ru-RU"/>
          </a:p>
        </p:txBody>
      </p:sp>
      <p:sp>
        <p:nvSpPr>
          <p:cNvPr id="6"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Уровни </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планирования процессов</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3"/>
          <p:cNvSpPr txBox="1">
            <a:spLocks noChangeArrowheads="1"/>
          </p:cNvSpPr>
          <p:nvPr/>
        </p:nvSpPr>
        <p:spPr>
          <a:xfrm>
            <a:off x="179512" y="764704"/>
            <a:ext cx="8784976" cy="58326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60363" algn="just">
              <a:lnSpc>
                <a:spcPct val="80000"/>
              </a:lnSpc>
              <a:buFont typeface="Wingdings" pitchFamily="2" charset="2"/>
              <a:buNone/>
            </a:pPr>
            <a:r>
              <a:rPr lang="ru-RU" altLang="ru-RU" sz="3600" dirty="0"/>
              <a:t>приоритетный алгоритм планирования предусматривает выбор процесса и предоставление ему возможности работать до истечения некоторого строго определенного периода времени. Если до окончания этого периода он все еще будет работать, планировщик приостанавливает его работу и выбирает для запуска другой процесс (если есть доступный для этого процесс).</a:t>
            </a:r>
            <a:endParaRPr lang="ru-RU" altLang="ru-RU" sz="3600" dirty="0" smtClean="0"/>
          </a:p>
        </p:txBody>
      </p:sp>
    </p:spTree>
    <p:extLst>
      <p:ext uri="{BB962C8B-B14F-4D97-AF65-F5344CB8AC3E}">
        <p14:creationId xmlns:p14="http://schemas.microsoft.com/office/powerpoint/2010/main" val="9218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ru-RU" b="1" smtClean="0"/>
              <a:t>FIFO</a:t>
            </a:r>
            <a:endParaRPr lang="ru-RU" altLang="ru-RU" b="1" smtClean="0"/>
          </a:p>
        </p:txBody>
      </p:sp>
      <p:sp>
        <p:nvSpPr>
          <p:cNvPr id="15363" name="Rectangle 3"/>
          <p:cNvSpPr>
            <a:spLocks noGrp="1" noChangeArrowheads="1"/>
          </p:cNvSpPr>
          <p:nvPr>
            <p:ph type="body" idx="1"/>
          </p:nvPr>
        </p:nvSpPr>
        <p:spPr>
          <a:xfrm>
            <a:off x="1370013" y="1827213"/>
            <a:ext cx="7313612" cy="4410075"/>
          </a:xfrm>
        </p:spPr>
        <p:txBody>
          <a:bodyPr/>
          <a:lstStyle/>
          <a:p>
            <a:pPr eaLnBrk="1" hangingPunct="1">
              <a:lnSpc>
                <a:spcPct val="80000"/>
              </a:lnSpc>
              <a:buFont typeface="Wingdings" pitchFamily="2" charset="2"/>
              <a:buNone/>
            </a:pPr>
            <a:r>
              <a:rPr lang="ru-RU" altLang="ru-RU" sz="2500" smtClean="0"/>
              <a:t>В данном случае мы будем его понимать как невытесняющую многозадачность</a:t>
            </a:r>
          </a:p>
          <a:p>
            <a:pPr eaLnBrk="1" hangingPunct="1">
              <a:lnSpc>
                <a:spcPct val="80000"/>
              </a:lnSpc>
            </a:pPr>
            <a:r>
              <a:rPr lang="ru-RU" altLang="ru-RU" sz="2500" smtClean="0"/>
              <a:t>Процессы планируются по мере их поступления</a:t>
            </a:r>
          </a:p>
          <a:p>
            <a:pPr eaLnBrk="1" hangingPunct="1">
              <a:lnSpc>
                <a:spcPct val="80000"/>
              </a:lnSpc>
            </a:pPr>
            <a:r>
              <a:rPr lang="ru-RU" altLang="ru-RU" sz="2500" smtClean="0"/>
              <a:t>Время выполнения не учитывается (никак совсем)</a:t>
            </a:r>
          </a:p>
          <a:p>
            <a:pPr eaLnBrk="1" hangingPunct="1">
              <a:lnSpc>
                <a:spcPct val="80000"/>
              </a:lnSpc>
            </a:pPr>
            <a:r>
              <a:rPr lang="ru-RU" altLang="ru-RU" sz="2500" smtClean="0"/>
              <a:t>Другие процесс с меньшим временем </a:t>
            </a:r>
            <a:r>
              <a:rPr lang="en-US" altLang="ru-RU" sz="2500" smtClean="0"/>
              <a:t>Tr</a:t>
            </a:r>
            <a:r>
              <a:rPr lang="ru-RU" altLang="ru-RU" sz="2500" smtClean="0"/>
              <a:t> вынуждены ждать (снижается отзывчивость системы)</a:t>
            </a:r>
          </a:p>
          <a:p>
            <a:pPr eaLnBrk="1" hangingPunct="1">
              <a:lnSpc>
                <a:spcPct val="80000"/>
              </a:lnSpc>
            </a:pPr>
            <a:r>
              <a:rPr lang="ru-RU" altLang="ru-RU" sz="2500" smtClean="0"/>
              <a:t>Когда процесс переходит в состояние готовности он перемещается в конец очереди</a:t>
            </a:r>
          </a:p>
        </p:txBody>
      </p:sp>
      <p:sp>
        <p:nvSpPr>
          <p:cNvPr id="15364"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25A5FDD-7DD1-49C1-B153-958328575F4A}" type="slidenum">
              <a:rPr lang="ru-RU" altLang="ru-RU" smtClean="0"/>
              <a:pPr eaLnBrk="1" hangingPunct="1"/>
              <a:t>54</a:t>
            </a:fld>
            <a:endParaRPr lang="ru-RU" altLang="ru-RU" smtClean="0"/>
          </a:p>
        </p:txBody>
      </p:sp>
    </p:spTree>
    <p:extLst>
      <p:ext uri="{BB962C8B-B14F-4D97-AF65-F5344CB8AC3E}">
        <p14:creationId xmlns:p14="http://schemas.microsoft.com/office/powerpoint/2010/main" val="581097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altLang="ru-RU" b="1" smtClean="0"/>
              <a:t>Пример </a:t>
            </a:r>
            <a:r>
              <a:rPr lang="en-US" altLang="ru-RU" b="1" smtClean="0"/>
              <a:t>FIFO</a:t>
            </a:r>
            <a:endParaRPr lang="ru-RU" altLang="ru-RU" b="1" smtClean="0"/>
          </a:p>
        </p:txBody>
      </p:sp>
      <p:sp>
        <p:nvSpPr>
          <p:cNvPr id="16387" name="Rectangle 3"/>
          <p:cNvSpPr>
            <a:spLocks noGrp="1" noChangeArrowheads="1"/>
          </p:cNvSpPr>
          <p:nvPr>
            <p:ph type="body" idx="1"/>
          </p:nvPr>
        </p:nvSpPr>
        <p:spPr>
          <a:xfrm>
            <a:off x="1116013" y="1700213"/>
            <a:ext cx="7559675" cy="4824412"/>
          </a:xfrm>
        </p:spPr>
        <p:txBody>
          <a:bodyPr/>
          <a:lstStyle/>
          <a:p>
            <a:pPr eaLnBrk="1" hangingPunct="1">
              <a:lnSpc>
                <a:spcPct val="80000"/>
              </a:lnSpc>
              <a:buFont typeface="Wingdings" pitchFamily="2" charset="2"/>
              <a:buNone/>
            </a:pPr>
            <a:r>
              <a:rPr lang="ru-RU" altLang="ru-RU" sz="2100" smtClean="0"/>
              <a:t>Допустим есть 3 процесса, которые пребывают в одно и тоже время </a:t>
            </a:r>
            <a:r>
              <a:rPr lang="en-US" altLang="ru-RU" sz="2100" smtClean="0"/>
              <a:t>t=0 </a:t>
            </a:r>
            <a:r>
              <a:rPr lang="ru-RU" altLang="ru-RU" sz="2100" smtClean="0"/>
              <a:t>в порядке </a:t>
            </a:r>
            <a:r>
              <a:rPr lang="en-US" altLang="ru-RU" sz="2100" smtClean="0"/>
              <a:t>P1,P2,P3.</a:t>
            </a:r>
          </a:p>
          <a:p>
            <a:pPr eaLnBrk="1" hangingPunct="1">
              <a:lnSpc>
                <a:spcPct val="80000"/>
              </a:lnSpc>
              <a:buFont typeface="Wingdings" pitchFamily="2" charset="2"/>
              <a:buNone/>
            </a:pPr>
            <a:r>
              <a:rPr lang="ru-RU" altLang="ru-RU" sz="2100" smtClean="0"/>
              <a:t>У каждого из процессов существует время, которое ему нужно для выполнения части задачи. Эту часть задачи, которую ему необходимо выполнить назовем английским словом </a:t>
            </a:r>
            <a:r>
              <a:rPr lang="en-US" altLang="ru-RU" sz="2100" smtClean="0"/>
              <a:t>Burst</a:t>
            </a:r>
            <a:r>
              <a:rPr lang="ru-RU" altLang="ru-RU" sz="2100" smtClean="0"/>
              <a:t>. У трех процессов она разная.</a:t>
            </a:r>
          </a:p>
          <a:p>
            <a:pPr eaLnBrk="1" hangingPunct="1">
              <a:lnSpc>
                <a:spcPct val="80000"/>
              </a:lnSpc>
              <a:buFont typeface="Wingdings" pitchFamily="2" charset="2"/>
              <a:buNone/>
            </a:pPr>
            <a:r>
              <a:rPr lang="en-US" altLang="ru-RU" sz="2100" smtClean="0"/>
              <a:t>Burst</a:t>
            </a:r>
            <a:r>
              <a:rPr lang="ru-RU" altLang="ru-RU" sz="2100" smtClean="0"/>
              <a:t>(Р1)=24 (усл.ед.времени)</a:t>
            </a:r>
          </a:p>
          <a:p>
            <a:pPr eaLnBrk="1" hangingPunct="1">
              <a:lnSpc>
                <a:spcPct val="80000"/>
              </a:lnSpc>
              <a:buFont typeface="Wingdings" pitchFamily="2" charset="2"/>
              <a:buNone/>
            </a:pPr>
            <a:r>
              <a:rPr lang="en-US" altLang="ru-RU" sz="2100" smtClean="0"/>
              <a:t>Burst</a:t>
            </a:r>
            <a:r>
              <a:rPr lang="ru-RU" altLang="ru-RU" sz="2100" smtClean="0"/>
              <a:t>(Р2)=3</a:t>
            </a:r>
          </a:p>
          <a:p>
            <a:pPr eaLnBrk="1" hangingPunct="1">
              <a:lnSpc>
                <a:spcPct val="80000"/>
              </a:lnSpc>
              <a:buFont typeface="Wingdings" pitchFamily="2" charset="2"/>
              <a:buNone/>
            </a:pPr>
            <a:r>
              <a:rPr lang="en-US" altLang="ru-RU" sz="2100" smtClean="0"/>
              <a:t>Burst</a:t>
            </a:r>
            <a:r>
              <a:rPr lang="ru-RU" altLang="ru-RU" sz="2100" smtClean="0"/>
              <a:t>(Р3)=3</a:t>
            </a:r>
          </a:p>
          <a:p>
            <a:pPr eaLnBrk="1" hangingPunct="1">
              <a:lnSpc>
                <a:spcPct val="80000"/>
              </a:lnSpc>
              <a:buFont typeface="Wingdings" pitchFamily="2" charset="2"/>
              <a:buNone/>
            </a:pPr>
            <a:r>
              <a:rPr lang="ru-RU" altLang="ru-RU" sz="2100" smtClean="0"/>
              <a:t>Тогда Время ожидания</a:t>
            </a:r>
          </a:p>
          <a:p>
            <a:pPr eaLnBrk="1" hangingPunct="1">
              <a:lnSpc>
                <a:spcPct val="80000"/>
              </a:lnSpc>
              <a:buFont typeface="Wingdings" pitchFamily="2" charset="2"/>
              <a:buNone/>
            </a:pPr>
            <a:r>
              <a:rPr lang="en-US" altLang="ru-RU" sz="2100" smtClean="0"/>
              <a:t>Wait(P1)=0</a:t>
            </a:r>
            <a:endParaRPr lang="ru-RU" altLang="ru-RU" sz="2100" smtClean="0"/>
          </a:p>
          <a:p>
            <a:pPr eaLnBrk="1" hangingPunct="1">
              <a:lnSpc>
                <a:spcPct val="80000"/>
              </a:lnSpc>
              <a:buFont typeface="Wingdings" pitchFamily="2" charset="2"/>
              <a:buNone/>
            </a:pPr>
            <a:r>
              <a:rPr lang="en-US" altLang="ru-RU" sz="2100" smtClean="0"/>
              <a:t>Wait(P2)=24</a:t>
            </a:r>
            <a:endParaRPr lang="ru-RU" altLang="ru-RU" sz="2100" smtClean="0"/>
          </a:p>
          <a:p>
            <a:pPr eaLnBrk="1" hangingPunct="1">
              <a:lnSpc>
                <a:spcPct val="80000"/>
              </a:lnSpc>
              <a:buFont typeface="Wingdings" pitchFamily="2" charset="2"/>
              <a:buNone/>
            </a:pPr>
            <a:r>
              <a:rPr lang="en-US" altLang="ru-RU" sz="2100" smtClean="0"/>
              <a:t>Wait(P</a:t>
            </a:r>
            <a:r>
              <a:rPr lang="ru-RU" altLang="ru-RU" sz="2100" smtClean="0"/>
              <a:t>3</a:t>
            </a:r>
            <a:r>
              <a:rPr lang="en-US" altLang="ru-RU" sz="2100" smtClean="0"/>
              <a:t>)=27</a:t>
            </a:r>
          </a:p>
          <a:p>
            <a:pPr eaLnBrk="1" hangingPunct="1">
              <a:lnSpc>
                <a:spcPct val="80000"/>
              </a:lnSpc>
              <a:buFont typeface="Wingdings" pitchFamily="2" charset="2"/>
              <a:buNone/>
            </a:pPr>
            <a:r>
              <a:rPr lang="ru-RU" altLang="ru-RU" sz="2100" smtClean="0"/>
              <a:t>Среднее время ожидания = </a:t>
            </a:r>
            <a:r>
              <a:rPr lang="ru-RU" altLang="ru-RU" sz="2100" b="1" smtClean="0"/>
              <a:t>17</a:t>
            </a:r>
          </a:p>
          <a:p>
            <a:pPr eaLnBrk="1" hangingPunct="1">
              <a:lnSpc>
                <a:spcPct val="80000"/>
              </a:lnSpc>
              <a:buFont typeface="Wingdings" pitchFamily="2" charset="2"/>
              <a:buNone/>
            </a:pPr>
            <a:endParaRPr lang="ru-RU" altLang="ru-RU" sz="2100" smtClean="0"/>
          </a:p>
          <a:p>
            <a:pPr eaLnBrk="1" hangingPunct="1">
              <a:lnSpc>
                <a:spcPct val="80000"/>
              </a:lnSpc>
              <a:buFont typeface="Wingdings" pitchFamily="2" charset="2"/>
              <a:buNone/>
            </a:pPr>
            <a:endParaRPr lang="ru-RU" altLang="ru-RU" sz="2100" smtClean="0"/>
          </a:p>
        </p:txBody>
      </p:sp>
      <p:sp>
        <p:nvSpPr>
          <p:cNvPr id="16388"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F0511A5-45E0-44E2-9796-5549F6A4895B}" type="slidenum">
              <a:rPr lang="ru-RU" altLang="ru-RU" smtClean="0"/>
              <a:pPr eaLnBrk="1" hangingPunct="1"/>
              <a:t>55</a:t>
            </a:fld>
            <a:endParaRPr lang="ru-RU" altLang="ru-RU" smtClean="0"/>
          </a:p>
        </p:txBody>
      </p:sp>
    </p:spTree>
    <p:extLst>
      <p:ext uri="{BB962C8B-B14F-4D97-AF65-F5344CB8AC3E}">
        <p14:creationId xmlns:p14="http://schemas.microsoft.com/office/powerpoint/2010/main" val="499308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ltLang="ru-RU" b="1" smtClean="0"/>
              <a:t>Пример </a:t>
            </a:r>
            <a:r>
              <a:rPr lang="en-US" altLang="ru-RU" b="1" smtClean="0"/>
              <a:t>FIFO</a:t>
            </a:r>
            <a:endParaRPr lang="ru-RU" altLang="ru-RU" b="1" smtClean="0"/>
          </a:p>
        </p:txBody>
      </p:sp>
      <p:sp>
        <p:nvSpPr>
          <p:cNvPr id="17411" name="Rectangle 3"/>
          <p:cNvSpPr>
            <a:spLocks noGrp="1" noChangeArrowheads="1"/>
          </p:cNvSpPr>
          <p:nvPr>
            <p:ph type="body" idx="1"/>
          </p:nvPr>
        </p:nvSpPr>
        <p:spPr>
          <a:xfrm>
            <a:off x="900113" y="1628775"/>
            <a:ext cx="8135937" cy="5113338"/>
          </a:xfrm>
        </p:spPr>
        <p:txBody>
          <a:bodyPr/>
          <a:lstStyle/>
          <a:p>
            <a:pPr eaLnBrk="1" hangingPunct="1">
              <a:lnSpc>
                <a:spcPct val="90000"/>
              </a:lnSpc>
              <a:buFont typeface="Wingdings" pitchFamily="2" charset="2"/>
              <a:buNone/>
            </a:pPr>
            <a:r>
              <a:rPr lang="ru-RU" altLang="ru-RU" sz="2100" smtClean="0"/>
              <a:t>Если эти 3 поступившие процесса запланировать по другому, можно сильно снизить время отклика системы.</a:t>
            </a:r>
          </a:p>
          <a:p>
            <a:pPr eaLnBrk="1" hangingPunct="1">
              <a:lnSpc>
                <a:spcPct val="90000"/>
              </a:lnSpc>
              <a:buFont typeface="Wingdings" pitchFamily="2" charset="2"/>
              <a:buNone/>
            </a:pPr>
            <a:r>
              <a:rPr lang="ru-RU" altLang="ru-RU" sz="2100" smtClean="0"/>
              <a:t>Допустим процессы поступают в порядке Р2,Р3,Р1</a:t>
            </a:r>
          </a:p>
          <a:p>
            <a:pPr eaLnBrk="1" hangingPunct="1">
              <a:lnSpc>
                <a:spcPct val="90000"/>
              </a:lnSpc>
              <a:buFont typeface="Wingdings" pitchFamily="2" charset="2"/>
              <a:buNone/>
            </a:pPr>
            <a:r>
              <a:rPr lang="ru-RU" altLang="ru-RU" sz="2100" smtClean="0"/>
              <a:t>Тогда время ожидания</a:t>
            </a:r>
          </a:p>
          <a:p>
            <a:pPr eaLnBrk="1" hangingPunct="1">
              <a:lnSpc>
                <a:spcPct val="90000"/>
              </a:lnSpc>
              <a:buFont typeface="Wingdings" pitchFamily="2" charset="2"/>
              <a:buNone/>
            </a:pPr>
            <a:r>
              <a:rPr lang="ru-RU" altLang="ru-RU" sz="2100" smtClean="0"/>
              <a:t>Р2=0,</a:t>
            </a:r>
          </a:p>
          <a:p>
            <a:pPr eaLnBrk="1" hangingPunct="1">
              <a:lnSpc>
                <a:spcPct val="90000"/>
              </a:lnSpc>
              <a:buFont typeface="Wingdings" pitchFamily="2" charset="2"/>
              <a:buNone/>
            </a:pPr>
            <a:r>
              <a:rPr lang="ru-RU" altLang="ru-RU" sz="2100" smtClean="0"/>
              <a:t>Р3=3,</a:t>
            </a:r>
          </a:p>
          <a:p>
            <a:pPr eaLnBrk="1" hangingPunct="1">
              <a:lnSpc>
                <a:spcPct val="90000"/>
              </a:lnSpc>
              <a:buFont typeface="Wingdings" pitchFamily="2" charset="2"/>
              <a:buNone/>
            </a:pPr>
            <a:r>
              <a:rPr lang="ru-RU" altLang="ru-RU" sz="2100" smtClean="0"/>
              <a:t>Р1=6</a:t>
            </a:r>
          </a:p>
          <a:p>
            <a:pPr eaLnBrk="1" hangingPunct="1">
              <a:lnSpc>
                <a:spcPct val="90000"/>
              </a:lnSpc>
              <a:buFont typeface="Wingdings" pitchFamily="2" charset="2"/>
              <a:buNone/>
            </a:pPr>
            <a:r>
              <a:rPr lang="ru-RU" altLang="ru-RU" sz="2100" smtClean="0"/>
              <a:t>Среднее время ожидания =3 - Оно резко снизилось за счет того, что мы изменили порядок работы процессов, поступивших в одно и тоже время.</a:t>
            </a:r>
          </a:p>
          <a:p>
            <a:pPr eaLnBrk="1" hangingPunct="1">
              <a:lnSpc>
                <a:spcPct val="90000"/>
              </a:lnSpc>
              <a:buFont typeface="Wingdings" pitchFamily="2" charset="2"/>
              <a:buNone/>
            </a:pPr>
            <a:r>
              <a:rPr lang="ru-RU" altLang="ru-RU" sz="2100" smtClean="0"/>
              <a:t>За данным простым примером  скрыта вся мощь и важность алгоритмов планирования в ОС.</a:t>
            </a:r>
          </a:p>
        </p:txBody>
      </p:sp>
      <p:sp>
        <p:nvSpPr>
          <p:cNvPr id="17412"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1817C4D-3705-45E4-9472-DA34FAFC72DA}" type="slidenum">
              <a:rPr lang="ru-RU" altLang="ru-RU" smtClean="0"/>
              <a:pPr eaLnBrk="1" hangingPunct="1"/>
              <a:t>56</a:t>
            </a:fld>
            <a:endParaRPr lang="ru-RU" altLang="ru-RU" smtClean="0"/>
          </a:p>
        </p:txBody>
      </p:sp>
    </p:spTree>
    <p:extLst>
      <p:ext uri="{BB962C8B-B14F-4D97-AF65-F5344CB8AC3E}">
        <p14:creationId xmlns:p14="http://schemas.microsoft.com/office/powerpoint/2010/main" val="3456070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ru-RU" altLang="ru-RU" b="1" smtClean="0"/>
              <a:t>Обобщения по  </a:t>
            </a:r>
            <a:r>
              <a:rPr lang="en-US" altLang="ru-RU" b="1" smtClean="0"/>
              <a:t>FIFO</a:t>
            </a:r>
            <a:endParaRPr lang="ru-RU" altLang="ru-RU" b="1" smtClean="0"/>
          </a:p>
        </p:txBody>
      </p:sp>
      <p:sp>
        <p:nvSpPr>
          <p:cNvPr id="18435" name="Rectangle 3"/>
          <p:cNvSpPr>
            <a:spLocks noGrp="1" noChangeArrowheads="1"/>
          </p:cNvSpPr>
          <p:nvPr>
            <p:ph type="body" idx="1"/>
          </p:nvPr>
        </p:nvSpPr>
        <p:spPr>
          <a:xfrm>
            <a:off x="900113" y="1628775"/>
            <a:ext cx="8135937" cy="5113338"/>
          </a:xfrm>
        </p:spPr>
        <p:txBody>
          <a:bodyPr/>
          <a:lstStyle/>
          <a:p>
            <a:pPr eaLnBrk="1" hangingPunct="1">
              <a:buFont typeface="Wingdings" pitchFamily="2" charset="2"/>
              <a:buNone/>
            </a:pPr>
            <a:r>
              <a:rPr lang="ru-RU" altLang="ru-RU" smtClean="0"/>
              <a:t>Он больше других подходит для длительных, требовательных к времени ЦП процессов</a:t>
            </a:r>
            <a:r>
              <a:rPr lang="en-US" altLang="ru-RU" smtClean="0"/>
              <a:t>;</a:t>
            </a:r>
          </a:p>
          <a:p>
            <a:pPr eaLnBrk="1" hangingPunct="1">
              <a:buFont typeface="Wingdings" pitchFamily="2" charset="2"/>
              <a:buNone/>
            </a:pPr>
            <a:r>
              <a:rPr lang="ru-RU" altLang="ru-RU" smtClean="0"/>
              <a:t>Плохое использование ЦП и устройств вв/выв</a:t>
            </a:r>
          </a:p>
          <a:p>
            <a:pPr eaLnBrk="1" hangingPunct="1">
              <a:buFont typeface="Wingdings" pitchFamily="2" charset="2"/>
              <a:buNone/>
            </a:pPr>
            <a:r>
              <a:rPr lang="ru-RU" altLang="ru-RU" smtClean="0"/>
              <a:t>Среднее время ожидание сильно варьируется</a:t>
            </a:r>
          </a:p>
        </p:txBody>
      </p:sp>
      <p:sp>
        <p:nvSpPr>
          <p:cNvPr id="18436"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E91193A-AA72-4EBB-B0AC-08D410F48F6C}" type="slidenum">
              <a:rPr lang="ru-RU" altLang="ru-RU" smtClean="0"/>
              <a:pPr eaLnBrk="1" hangingPunct="1"/>
              <a:t>57</a:t>
            </a:fld>
            <a:endParaRPr lang="ru-RU" altLang="ru-RU" smtClean="0"/>
          </a:p>
        </p:txBody>
      </p:sp>
    </p:spTree>
    <p:extLst>
      <p:ext uri="{BB962C8B-B14F-4D97-AF65-F5344CB8AC3E}">
        <p14:creationId xmlns:p14="http://schemas.microsoft.com/office/powerpoint/2010/main" val="3496609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u-RU" altLang="ru-RU" sz="3200" b="1" smtClean="0"/>
              <a:t>Кратчайшая работа следующей</a:t>
            </a:r>
          </a:p>
        </p:txBody>
      </p:sp>
      <p:sp>
        <p:nvSpPr>
          <p:cNvPr id="19459" name="Rectangle 3"/>
          <p:cNvSpPr>
            <a:spLocks noGrp="1" noChangeArrowheads="1"/>
          </p:cNvSpPr>
          <p:nvPr>
            <p:ph type="body" idx="1"/>
          </p:nvPr>
        </p:nvSpPr>
        <p:spPr>
          <a:xfrm>
            <a:off x="900113" y="1628775"/>
            <a:ext cx="8135937" cy="5113338"/>
          </a:xfrm>
        </p:spPr>
        <p:txBody>
          <a:bodyPr/>
          <a:lstStyle/>
          <a:p>
            <a:pPr eaLnBrk="1" hangingPunct="1">
              <a:spcBef>
                <a:spcPct val="0"/>
              </a:spcBef>
              <a:buClrTx/>
              <a:buSzTx/>
              <a:buFontTx/>
              <a:buNone/>
            </a:pPr>
            <a:r>
              <a:rPr lang="ru-RU" altLang="ru-RU" smtClean="0"/>
              <a:t>Условимся,  имеется в виду невытесняющая политика планирования – сколько квантов времени запрашивает процесс, столько ему и выделяется.</a:t>
            </a:r>
          </a:p>
          <a:p>
            <a:pPr eaLnBrk="1" hangingPunct="1">
              <a:spcBef>
                <a:spcPct val="0"/>
              </a:spcBef>
              <a:buClrTx/>
              <a:buSzTx/>
              <a:buFontTx/>
              <a:buNone/>
            </a:pPr>
            <a:r>
              <a:rPr lang="ru-RU" altLang="ru-RU" b="1" smtClean="0"/>
              <a:t>Суть</a:t>
            </a:r>
            <a:r>
              <a:rPr lang="ru-RU" altLang="ru-RU" smtClean="0"/>
              <a:t> процесса  - следующим запланировать тот процесс, который требует </a:t>
            </a:r>
            <a:r>
              <a:rPr lang="ru-RU" altLang="ru-RU" b="1" smtClean="0"/>
              <a:t>наименьшего времени</a:t>
            </a:r>
            <a:r>
              <a:rPr lang="ru-RU" altLang="ru-RU" smtClean="0"/>
              <a:t> </a:t>
            </a:r>
            <a:r>
              <a:rPr lang="ru-RU" altLang="ru-RU" b="1" smtClean="0"/>
              <a:t>для </a:t>
            </a:r>
            <a:r>
              <a:rPr lang="ru-RU" altLang="ru-RU" smtClean="0"/>
              <a:t>своего </a:t>
            </a:r>
            <a:r>
              <a:rPr lang="ru-RU" altLang="ru-RU" b="1" smtClean="0"/>
              <a:t>выполнения, </a:t>
            </a:r>
            <a:r>
              <a:rPr lang="ru-RU" altLang="ru-RU" smtClean="0"/>
              <a:t>т.е. процесс имеющий самое короткое время обработки</a:t>
            </a:r>
          </a:p>
        </p:txBody>
      </p:sp>
      <p:sp>
        <p:nvSpPr>
          <p:cNvPr id="19460"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1E6E560-8B45-49B1-9C3B-DB2A8BF11F69}" type="slidenum">
              <a:rPr lang="ru-RU" altLang="ru-RU" smtClean="0"/>
              <a:pPr eaLnBrk="1" hangingPunct="1"/>
              <a:t>58</a:t>
            </a:fld>
            <a:endParaRPr lang="ru-RU" altLang="ru-RU" smtClean="0"/>
          </a:p>
        </p:txBody>
      </p:sp>
    </p:spTree>
    <p:extLst>
      <p:ext uri="{BB962C8B-B14F-4D97-AF65-F5344CB8AC3E}">
        <p14:creationId xmlns:p14="http://schemas.microsoft.com/office/powerpoint/2010/main" val="5562940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ltLang="ru-RU" sz="3200" b="1" smtClean="0"/>
              <a:t>Кратчайшая работа следующей</a:t>
            </a:r>
            <a:br>
              <a:rPr lang="ru-RU" altLang="ru-RU" sz="3200" b="1" smtClean="0"/>
            </a:br>
            <a:r>
              <a:rPr lang="ru-RU" altLang="ru-RU" sz="3200" b="1" smtClean="0"/>
              <a:t>Сложности</a:t>
            </a:r>
          </a:p>
        </p:txBody>
      </p:sp>
      <p:sp>
        <p:nvSpPr>
          <p:cNvPr id="20483" name="Rectangle 3"/>
          <p:cNvSpPr>
            <a:spLocks noGrp="1" noChangeArrowheads="1"/>
          </p:cNvSpPr>
          <p:nvPr>
            <p:ph type="body" idx="1"/>
          </p:nvPr>
        </p:nvSpPr>
        <p:spPr>
          <a:xfrm>
            <a:off x="900113" y="1628775"/>
            <a:ext cx="8135937" cy="5113338"/>
          </a:xfrm>
        </p:spPr>
        <p:txBody>
          <a:bodyPr/>
          <a:lstStyle/>
          <a:p>
            <a:pPr eaLnBrk="1" hangingPunct="1">
              <a:spcBef>
                <a:spcPct val="0"/>
              </a:spcBef>
              <a:buClrTx/>
              <a:buSzTx/>
              <a:buFontTx/>
              <a:buNone/>
            </a:pPr>
            <a:r>
              <a:rPr lang="ru-RU" altLang="ru-RU" smtClean="0"/>
              <a:t>Сложность – нужно оценивать требуемое время обработки для каждого процесса.</a:t>
            </a:r>
          </a:p>
          <a:p>
            <a:pPr eaLnBrk="1" hangingPunct="1">
              <a:spcBef>
                <a:spcPct val="0"/>
              </a:spcBef>
              <a:buClrTx/>
              <a:buSzTx/>
              <a:buFontTx/>
              <a:buChar char="-"/>
            </a:pPr>
            <a:r>
              <a:rPr lang="ru-RU" altLang="ru-RU" smtClean="0"/>
              <a:t>Для пакетных заданий на основе предыдущего опыта или вручную (нет гарантии, что повторится)</a:t>
            </a:r>
          </a:p>
          <a:p>
            <a:pPr eaLnBrk="1" hangingPunct="1">
              <a:spcBef>
                <a:spcPct val="0"/>
              </a:spcBef>
              <a:buClrTx/>
              <a:buSzTx/>
              <a:buFontTx/>
              <a:buChar char="-"/>
            </a:pPr>
            <a:r>
              <a:rPr lang="ru-RU" altLang="ru-RU" smtClean="0"/>
              <a:t>Для интерактивных заданий на основе затраченного времени</a:t>
            </a:r>
          </a:p>
          <a:p>
            <a:pPr eaLnBrk="1" hangingPunct="1">
              <a:spcBef>
                <a:spcPct val="0"/>
              </a:spcBef>
              <a:buClrTx/>
              <a:buSzTx/>
              <a:buFontTx/>
              <a:buNone/>
            </a:pPr>
            <a:r>
              <a:rPr lang="ru-RU" altLang="ru-RU" smtClean="0"/>
              <a:t>Как только мы получаем метрику процессов, то короткий процесс помещается в начало очереди.</a:t>
            </a:r>
          </a:p>
        </p:txBody>
      </p:sp>
      <p:sp>
        <p:nvSpPr>
          <p:cNvPr id="20484"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DB79D5C-2FC9-44E8-9F8D-340049CC60DF}" type="slidenum">
              <a:rPr lang="ru-RU" altLang="ru-RU" smtClean="0"/>
              <a:pPr eaLnBrk="1" hangingPunct="1"/>
              <a:t>59</a:t>
            </a:fld>
            <a:endParaRPr lang="ru-RU" altLang="ru-RU" smtClean="0"/>
          </a:p>
        </p:txBody>
      </p:sp>
    </p:spTree>
    <p:extLst>
      <p:ext uri="{BB962C8B-B14F-4D97-AF65-F5344CB8AC3E}">
        <p14:creationId xmlns:p14="http://schemas.microsoft.com/office/powerpoint/2010/main" val="1622784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ru-RU" dirty="0" smtClean="0">
                <a:latin typeface="Times New Roman" panose="02020603050405020304" pitchFamily="18" charset="0"/>
                <a:cs typeface="Times New Roman" panose="02020603050405020304" pitchFamily="18" charset="0"/>
              </a:rPr>
              <a:t>Мультизадачность</a:t>
            </a:r>
          </a:p>
        </p:txBody>
      </p:sp>
      <p:sp>
        <p:nvSpPr>
          <p:cNvPr id="3075" name="Rectangle 3"/>
          <p:cNvSpPr>
            <a:spLocks noGrp="1" noChangeArrowheads="1"/>
          </p:cNvSpPr>
          <p:nvPr>
            <p:ph type="body" idx="1"/>
          </p:nvPr>
        </p:nvSpPr>
        <p:spPr>
          <a:xfrm>
            <a:off x="467544" y="1700808"/>
            <a:ext cx="8229600" cy="4886003"/>
          </a:xfrm>
        </p:spPr>
        <p:txBody>
          <a:bodyPr>
            <a:noAutofit/>
          </a:bodyPr>
          <a:lstStyle/>
          <a:p>
            <a:pPr eaLnBrk="1" hangingPunct="1"/>
            <a:r>
              <a:rPr lang="ru-RU" sz="3600" dirty="0" smtClean="0">
                <a:latin typeface="Times New Roman" panose="02020603050405020304" pitchFamily="18" charset="0"/>
                <a:cs typeface="Times New Roman" panose="02020603050405020304" pitchFamily="18" charset="0"/>
              </a:rPr>
              <a:t>Способ организации вычислительного процесса, при котором на одном процессоре попеременно выполняется сразу несколько программ.</a:t>
            </a:r>
          </a:p>
          <a:p>
            <a:pPr eaLnBrk="1" hangingPunct="1"/>
            <a:r>
              <a:rPr lang="ru-RU" sz="3600" dirty="0" smtClean="0">
                <a:latin typeface="Times New Roman" panose="02020603050405020304" pitchFamily="18" charset="0"/>
                <a:cs typeface="Times New Roman" panose="02020603050405020304" pitchFamily="18" charset="0"/>
              </a:rPr>
              <a:t>Общее время выполнения сокращается, хотя время выполнения самих процессов обычно увеличивается.</a:t>
            </a: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6</a:t>
            </a:fld>
            <a:endParaRPr lang="ru-RU" altLang="ru-RU"/>
          </a:p>
        </p:txBody>
      </p:sp>
    </p:spTree>
    <p:extLst>
      <p:ext uri="{BB962C8B-B14F-4D97-AF65-F5344CB8AC3E}">
        <p14:creationId xmlns:p14="http://schemas.microsoft.com/office/powerpoint/2010/main" val="1797371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692696"/>
            <a:ext cx="8208912" cy="1143000"/>
          </a:xfrm>
        </p:spPr>
        <p:txBody>
          <a:bodyPr/>
          <a:lstStyle/>
          <a:p>
            <a:pPr eaLnBrk="1" hangingPunct="1"/>
            <a:r>
              <a:rPr lang="ru-RU" altLang="ru-RU" sz="3200" b="1" dirty="0" smtClean="0"/>
              <a:t>Кратчайшая работа следующей </a:t>
            </a:r>
            <a:r>
              <a:rPr lang="ru-RU" altLang="ru-RU" sz="3200" dirty="0" smtClean="0"/>
              <a:t>вытесняющий вариант </a:t>
            </a:r>
          </a:p>
        </p:txBody>
      </p:sp>
      <p:sp>
        <p:nvSpPr>
          <p:cNvPr id="21507" name="Rectangle 3"/>
          <p:cNvSpPr>
            <a:spLocks noGrp="1" noChangeArrowheads="1"/>
          </p:cNvSpPr>
          <p:nvPr>
            <p:ph type="body" idx="1"/>
          </p:nvPr>
        </p:nvSpPr>
        <p:spPr>
          <a:xfrm>
            <a:off x="179734" y="1608137"/>
            <a:ext cx="8784753" cy="5113338"/>
          </a:xfrm>
        </p:spPr>
        <p:txBody>
          <a:bodyPr>
            <a:noAutofit/>
          </a:bodyPr>
          <a:lstStyle/>
          <a:p>
            <a:pPr marL="0" indent="363538" algn="just" eaLnBrk="1" hangingPunct="1">
              <a:spcBef>
                <a:spcPct val="0"/>
              </a:spcBef>
              <a:buClrTx/>
              <a:buSzTx/>
              <a:buFontTx/>
              <a:buNone/>
            </a:pPr>
            <a:r>
              <a:rPr lang="ru-RU" altLang="ru-RU" sz="2400" dirty="0" smtClean="0">
                <a:latin typeface="Times New Roman" panose="02020603050405020304" pitchFamily="18" charset="0"/>
                <a:cs typeface="Times New Roman" panose="02020603050405020304" pitchFamily="18" charset="0"/>
              </a:rPr>
              <a:t>Существует вытесняющий вариант метода «Кратчайшая работа следующей». </a:t>
            </a:r>
          </a:p>
          <a:p>
            <a:pPr marL="0" indent="363538" algn="just" eaLnBrk="1" hangingPunct="1">
              <a:spcBef>
                <a:spcPct val="0"/>
              </a:spcBef>
              <a:buClrTx/>
              <a:buSzTx/>
              <a:buFontTx/>
              <a:buNone/>
            </a:pPr>
            <a:r>
              <a:rPr lang="ru-RU" altLang="ru-RU" sz="2400" dirty="0" smtClean="0">
                <a:latin typeface="Times New Roman" panose="02020603050405020304" pitchFamily="18" charset="0"/>
                <a:cs typeface="Times New Roman" panose="02020603050405020304" pitchFamily="18" charset="0"/>
              </a:rPr>
              <a:t>Сортировка осуществляется по времени, которое нужно процессу для завершения своей части задачи. Если он вытесняется в процессе выполнения, то время, которое у него осталось называется </a:t>
            </a:r>
            <a:r>
              <a:rPr lang="ru-RU" altLang="ru-RU" sz="2400" b="1" dirty="0" smtClean="0">
                <a:latin typeface="Times New Roman" panose="02020603050405020304" pitchFamily="18" charset="0"/>
                <a:cs typeface="Times New Roman" panose="02020603050405020304" pitchFamily="18" charset="0"/>
              </a:rPr>
              <a:t>остаточным</a:t>
            </a:r>
            <a:r>
              <a:rPr lang="ru-RU" altLang="ru-RU" sz="2400" dirty="0" smtClean="0">
                <a:latin typeface="Times New Roman" panose="02020603050405020304" pitchFamily="18" charset="0"/>
                <a:cs typeface="Times New Roman" panose="02020603050405020304" pitchFamily="18" charset="0"/>
              </a:rPr>
              <a:t>. </a:t>
            </a:r>
          </a:p>
          <a:p>
            <a:pPr marL="0" indent="363538" algn="just" eaLnBrk="1" hangingPunct="1">
              <a:spcBef>
                <a:spcPct val="0"/>
              </a:spcBef>
              <a:buClrTx/>
              <a:buSzTx/>
              <a:buFontTx/>
              <a:buNone/>
            </a:pPr>
            <a:r>
              <a:rPr lang="ru-RU" altLang="ru-RU" sz="2400" dirty="0" smtClean="0">
                <a:latin typeface="Times New Roman" panose="02020603050405020304" pitchFamily="18" charset="0"/>
                <a:cs typeface="Times New Roman" panose="02020603050405020304" pitchFamily="18" charset="0"/>
              </a:rPr>
              <a:t>По остаточному времени осуществляется сортировка и принимается решение, какой процесс будет выполняться следующим.</a:t>
            </a:r>
          </a:p>
          <a:p>
            <a:pPr marL="0" indent="363538" algn="just" eaLnBrk="1" hangingPunct="1">
              <a:spcBef>
                <a:spcPct val="0"/>
              </a:spcBef>
              <a:buClrTx/>
              <a:buSzTx/>
              <a:buFontTx/>
              <a:buNone/>
            </a:pPr>
            <a:r>
              <a:rPr lang="ru-RU" altLang="ru-RU" sz="2400" dirty="0" smtClean="0">
                <a:latin typeface="Times New Roman" panose="02020603050405020304" pitchFamily="18" charset="0"/>
                <a:cs typeface="Times New Roman" panose="02020603050405020304" pitchFamily="18" charset="0"/>
              </a:rPr>
              <a:t>Соответственно те процессы, которые выполняются на ЦП вытесняются тем процессом, который близкий к завершению, чтобы отработать его и распрощаться с ним. </a:t>
            </a:r>
          </a:p>
          <a:p>
            <a:pPr marL="0" indent="363538" algn="just" eaLnBrk="1" hangingPunct="1">
              <a:spcBef>
                <a:spcPct val="0"/>
              </a:spcBef>
              <a:buClrTx/>
              <a:buSzTx/>
              <a:buFontTx/>
              <a:buNone/>
            </a:pPr>
            <a:r>
              <a:rPr lang="ru-RU" altLang="ru-RU" sz="2400" dirty="0" smtClean="0">
                <a:latin typeface="Times New Roman" panose="02020603050405020304" pitchFamily="18" charset="0"/>
                <a:cs typeface="Times New Roman" panose="02020603050405020304" pitchFamily="18" charset="0"/>
              </a:rPr>
              <a:t>А те процессы, которым еще долго работать, оставить на потом и заняться ими </a:t>
            </a:r>
            <a:r>
              <a:rPr lang="en-US" altLang="ru-RU" sz="2400" dirty="0" smtClean="0">
                <a:latin typeface="Times New Roman" panose="02020603050405020304" pitchFamily="18" charset="0"/>
                <a:cs typeface="Times New Roman" panose="02020603050405020304" pitchFamily="18" charset="0"/>
              </a:rPr>
              <a:t>“</a:t>
            </a:r>
            <a:r>
              <a:rPr lang="ru-RU" altLang="ru-RU" sz="2400" dirty="0" smtClean="0">
                <a:latin typeface="Times New Roman" panose="02020603050405020304" pitchFamily="18" charset="0"/>
                <a:cs typeface="Times New Roman" panose="02020603050405020304" pitchFamily="18" charset="0"/>
              </a:rPr>
              <a:t>в плотную</a:t>
            </a:r>
            <a:r>
              <a:rPr lang="en-US" altLang="ru-RU" sz="2400" dirty="0" smtClean="0">
                <a:latin typeface="Times New Roman" panose="02020603050405020304" pitchFamily="18" charset="0"/>
                <a:cs typeface="Times New Roman" panose="02020603050405020304" pitchFamily="18" charset="0"/>
              </a:rPr>
              <a:t>”</a:t>
            </a:r>
            <a:r>
              <a:rPr lang="ru-RU" altLang="ru-RU" sz="2400" dirty="0" smtClean="0">
                <a:latin typeface="Times New Roman" panose="02020603050405020304" pitchFamily="18" charset="0"/>
                <a:cs typeface="Times New Roman" panose="02020603050405020304" pitchFamily="18" charset="0"/>
              </a:rPr>
              <a:t>. </a:t>
            </a:r>
          </a:p>
        </p:txBody>
      </p:sp>
      <p:sp>
        <p:nvSpPr>
          <p:cNvPr id="21508"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FD9FC24-04E6-4F87-8FB1-63A4EB5A3F39}" type="slidenum">
              <a:rPr lang="ru-RU" altLang="ru-RU" smtClean="0"/>
              <a:pPr eaLnBrk="1" hangingPunct="1"/>
              <a:t>60</a:t>
            </a:fld>
            <a:endParaRPr lang="ru-RU" altLang="ru-RU" smtClean="0"/>
          </a:p>
        </p:txBody>
      </p:sp>
    </p:spTree>
    <p:extLst>
      <p:ext uri="{BB962C8B-B14F-4D97-AF65-F5344CB8AC3E}">
        <p14:creationId xmlns:p14="http://schemas.microsoft.com/office/powerpoint/2010/main" val="36002742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ltLang="ru-RU" sz="3200" b="1" smtClean="0"/>
              <a:t>Кратчайшая работа следующей</a:t>
            </a:r>
            <a:br>
              <a:rPr lang="ru-RU" altLang="ru-RU" sz="3200" b="1" smtClean="0"/>
            </a:br>
            <a:r>
              <a:rPr lang="ru-RU" altLang="ru-RU" sz="3200" b="1" smtClean="0"/>
              <a:t>обощение</a:t>
            </a:r>
          </a:p>
        </p:txBody>
      </p:sp>
      <p:sp>
        <p:nvSpPr>
          <p:cNvPr id="22531" name="Rectangle 3"/>
          <p:cNvSpPr>
            <a:spLocks noGrp="1" noChangeArrowheads="1"/>
          </p:cNvSpPr>
          <p:nvPr>
            <p:ph type="body" idx="1"/>
          </p:nvPr>
        </p:nvSpPr>
        <p:spPr/>
        <p:txBody>
          <a:bodyPr/>
          <a:lstStyle/>
          <a:p>
            <a:pPr eaLnBrk="1" hangingPunct="1"/>
            <a:r>
              <a:rPr lang="ru-RU" altLang="ru-RU" smtClean="0"/>
              <a:t>Процессы, уже выполняющиеся на ЦП вытесняются самым близким к завершению заданием</a:t>
            </a:r>
          </a:p>
          <a:p>
            <a:pPr eaLnBrk="1" hangingPunct="1"/>
            <a:r>
              <a:rPr lang="ru-RU" altLang="ru-RU" smtClean="0"/>
              <a:t>Меньше общее время оборота процесса</a:t>
            </a:r>
          </a:p>
          <a:p>
            <a:pPr eaLnBrk="1" hangingPunct="1"/>
            <a:r>
              <a:rPr lang="ru-RU" altLang="ru-RU" smtClean="0"/>
              <a:t>Меньше время ожидания ЦП</a:t>
            </a:r>
          </a:p>
        </p:txBody>
      </p:sp>
      <p:sp>
        <p:nvSpPr>
          <p:cNvPr id="22532"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3A7D8FA-4319-47CD-891A-02DD9DA2693E}" type="slidenum">
              <a:rPr lang="ru-RU" altLang="ru-RU" smtClean="0"/>
              <a:pPr eaLnBrk="1" hangingPunct="1"/>
              <a:t>61</a:t>
            </a:fld>
            <a:endParaRPr lang="ru-RU" altLang="ru-RU" smtClean="0"/>
          </a:p>
        </p:txBody>
      </p:sp>
    </p:spTree>
    <p:extLst>
      <p:ext uri="{BB962C8B-B14F-4D97-AF65-F5344CB8AC3E}">
        <p14:creationId xmlns:p14="http://schemas.microsoft.com/office/powerpoint/2010/main" val="29183623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536" y="692696"/>
            <a:ext cx="8229600" cy="792088"/>
          </a:xfrm>
        </p:spPr>
        <p:txBody>
          <a:bodyPr/>
          <a:lstStyle/>
          <a:p>
            <a:pPr eaLnBrk="1" hangingPunct="1"/>
            <a:r>
              <a:rPr lang="ru-RU" altLang="ru-RU" dirty="0" smtClean="0"/>
              <a:t>Планирование с приоритетами</a:t>
            </a:r>
          </a:p>
        </p:txBody>
      </p:sp>
      <p:sp>
        <p:nvSpPr>
          <p:cNvPr id="23555" name="Rectangle 3"/>
          <p:cNvSpPr>
            <a:spLocks noGrp="1" noChangeArrowheads="1"/>
          </p:cNvSpPr>
          <p:nvPr>
            <p:ph type="body" idx="1"/>
          </p:nvPr>
        </p:nvSpPr>
        <p:spPr>
          <a:xfrm>
            <a:off x="179512" y="1628800"/>
            <a:ext cx="8785101" cy="4895825"/>
          </a:xfrm>
        </p:spPr>
        <p:txBody>
          <a:bodyPr>
            <a:noAutofit/>
          </a:bodyPr>
          <a:lstStyle/>
          <a:p>
            <a:pPr algn="just" eaLnBrk="1" hangingPunct="1">
              <a:lnSpc>
                <a:spcPct val="80000"/>
              </a:lnSpc>
            </a:pPr>
            <a:r>
              <a:rPr lang="ru-RU" altLang="ru-RU" dirty="0" smtClean="0">
                <a:latin typeface="Times New Roman" panose="02020603050405020304" pitchFamily="18" charset="0"/>
                <a:cs typeface="Times New Roman" panose="02020603050405020304" pitchFamily="18" charset="0"/>
              </a:rPr>
              <a:t>Тот же алгоритм «Кратчайшая работа следующей» можно представить, как планирование с приоритетом, где приоритет – наименьшее время работы.</a:t>
            </a:r>
          </a:p>
          <a:p>
            <a:pPr algn="just" eaLnBrk="1" hangingPunct="1">
              <a:lnSpc>
                <a:spcPct val="80000"/>
              </a:lnSpc>
            </a:pPr>
            <a:r>
              <a:rPr lang="ru-RU" altLang="ru-RU" dirty="0" smtClean="0">
                <a:latin typeface="Times New Roman" panose="02020603050405020304" pitchFamily="18" charset="0"/>
                <a:cs typeface="Times New Roman" panose="02020603050405020304" pitchFamily="18" charset="0"/>
              </a:rPr>
              <a:t>Суть – каждому процессу сопоставляется некоторое число, которое определяет приоритет этого процесса. </a:t>
            </a:r>
          </a:p>
          <a:p>
            <a:pPr algn="just" eaLnBrk="1" hangingPunct="1">
              <a:lnSpc>
                <a:spcPct val="80000"/>
              </a:lnSpc>
            </a:pPr>
            <a:r>
              <a:rPr lang="ru-RU" altLang="ru-RU" dirty="0" smtClean="0">
                <a:latin typeface="Times New Roman" panose="02020603050405020304" pitchFamily="18" charset="0"/>
                <a:cs typeface="Times New Roman" panose="02020603050405020304" pitchFamily="18" charset="0"/>
              </a:rPr>
              <a:t>Проблема </a:t>
            </a:r>
            <a:r>
              <a:rPr lang="ru-RU" altLang="ru-RU" dirty="0" err="1" smtClean="0">
                <a:latin typeface="Times New Roman" panose="02020603050405020304" pitchFamily="18" charset="0"/>
                <a:cs typeface="Times New Roman" panose="02020603050405020304" pitchFamily="18" charset="0"/>
              </a:rPr>
              <a:t>старвации</a:t>
            </a:r>
            <a:r>
              <a:rPr lang="ru-RU" altLang="ru-RU" dirty="0" smtClean="0">
                <a:latin typeface="Times New Roman" panose="02020603050405020304" pitchFamily="18" charset="0"/>
                <a:cs typeface="Times New Roman" panose="02020603050405020304" pitchFamily="18" charset="0"/>
              </a:rPr>
              <a:t> – это проблема </a:t>
            </a:r>
            <a:r>
              <a:rPr lang="en-US" altLang="ru-RU" dirty="0" smtClean="0">
                <a:latin typeface="Times New Roman" panose="02020603050405020304" pitchFamily="18" charset="0"/>
                <a:cs typeface="Times New Roman" panose="02020603050405020304" pitchFamily="18" charset="0"/>
              </a:rPr>
              <a:t>“</a:t>
            </a:r>
            <a:r>
              <a:rPr lang="ru-RU" altLang="ru-RU" dirty="0" smtClean="0">
                <a:latin typeface="Times New Roman" panose="02020603050405020304" pitchFamily="18" charset="0"/>
                <a:cs typeface="Times New Roman" panose="02020603050405020304" pitchFamily="18" charset="0"/>
              </a:rPr>
              <a:t>зависания</a:t>
            </a:r>
            <a:r>
              <a:rPr lang="en-US" altLang="ru-RU" dirty="0" smtClean="0">
                <a:latin typeface="Times New Roman" panose="02020603050405020304" pitchFamily="18" charset="0"/>
                <a:cs typeface="Times New Roman" panose="02020603050405020304" pitchFamily="18" charset="0"/>
              </a:rPr>
              <a:t>”</a:t>
            </a:r>
            <a:r>
              <a:rPr lang="ru-RU" altLang="ru-RU" dirty="0" smtClean="0">
                <a:latin typeface="Times New Roman" panose="02020603050405020304" pitchFamily="18" charset="0"/>
                <a:cs typeface="Times New Roman" panose="02020603050405020304" pitchFamily="18" charset="0"/>
              </a:rPr>
              <a:t>,</a:t>
            </a:r>
            <a:r>
              <a:rPr lang="en-US" altLang="ru-RU" dirty="0" smtClean="0">
                <a:latin typeface="Times New Roman" panose="02020603050405020304" pitchFamily="18" charset="0"/>
                <a:cs typeface="Times New Roman" panose="02020603050405020304" pitchFamily="18" charset="0"/>
              </a:rPr>
              <a:t> “</a:t>
            </a:r>
            <a:r>
              <a:rPr lang="ru-RU" altLang="ru-RU" dirty="0" smtClean="0">
                <a:latin typeface="Times New Roman" panose="02020603050405020304" pitchFamily="18" charset="0"/>
                <a:cs typeface="Times New Roman" panose="02020603050405020304" pitchFamily="18" charset="0"/>
              </a:rPr>
              <a:t>голодания</a:t>
            </a:r>
            <a:r>
              <a:rPr lang="en-US" altLang="ru-RU" dirty="0" smtClean="0">
                <a:latin typeface="Times New Roman" panose="02020603050405020304" pitchFamily="18" charset="0"/>
                <a:cs typeface="Times New Roman" panose="02020603050405020304" pitchFamily="18" charset="0"/>
              </a:rPr>
              <a:t>”</a:t>
            </a:r>
            <a:r>
              <a:rPr lang="ru-RU" altLang="ru-RU" dirty="0" smtClean="0">
                <a:latin typeface="Times New Roman" panose="02020603050405020304" pitchFamily="18" charset="0"/>
                <a:cs typeface="Times New Roman" panose="02020603050405020304" pitchFamily="18" charset="0"/>
              </a:rPr>
              <a:t> – если процессу с высоким приоритетом приспичит выполнить очень длительную работу, то все остальные процессы будут </a:t>
            </a:r>
            <a:r>
              <a:rPr lang="en-US" altLang="ru-RU" dirty="0" smtClean="0">
                <a:latin typeface="Times New Roman" panose="02020603050405020304" pitchFamily="18" charset="0"/>
                <a:cs typeface="Times New Roman" panose="02020603050405020304" pitchFamily="18" charset="0"/>
              </a:rPr>
              <a:t>“</a:t>
            </a:r>
            <a:r>
              <a:rPr lang="ru-RU" altLang="ru-RU" dirty="0" smtClean="0">
                <a:latin typeface="Times New Roman" panose="02020603050405020304" pitchFamily="18" charset="0"/>
                <a:cs typeface="Times New Roman" panose="02020603050405020304" pitchFamily="18" charset="0"/>
              </a:rPr>
              <a:t>висеть</a:t>
            </a:r>
            <a:r>
              <a:rPr lang="en-US" altLang="ru-RU" dirty="0" smtClean="0">
                <a:latin typeface="Times New Roman" panose="02020603050405020304" pitchFamily="18" charset="0"/>
                <a:cs typeface="Times New Roman" panose="02020603050405020304" pitchFamily="18" charset="0"/>
              </a:rPr>
              <a:t>”</a:t>
            </a:r>
            <a:r>
              <a:rPr lang="ru-RU" altLang="ru-RU" dirty="0" smtClean="0">
                <a:latin typeface="Times New Roman" panose="02020603050405020304" pitchFamily="18" charset="0"/>
                <a:cs typeface="Times New Roman" panose="02020603050405020304" pitchFamily="18" charset="0"/>
              </a:rPr>
              <a:t> и ждать</a:t>
            </a:r>
          </a:p>
        </p:txBody>
      </p:sp>
      <p:sp>
        <p:nvSpPr>
          <p:cNvPr id="23556"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67B4B60-AB3C-47C2-9372-C676A4537610}" type="slidenum">
              <a:rPr lang="ru-RU" altLang="ru-RU" smtClean="0"/>
              <a:pPr eaLnBrk="1" hangingPunct="1"/>
              <a:t>62</a:t>
            </a:fld>
            <a:endParaRPr lang="ru-RU" altLang="ru-RU" smtClean="0"/>
          </a:p>
        </p:txBody>
      </p:sp>
    </p:spTree>
    <p:extLst>
      <p:ext uri="{BB962C8B-B14F-4D97-AF65-F5344CB8AC3E}">
        <p14:creationId xmlns:p14="http://schemas.microsoft.com/office/powerpoint/2010/main" val="2228531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ru-RU" altLang="ru-RU" smtClean="0"/>
              <a:t>Планирование с приоритетами</a:t>
            </a:r>
          </a:p>
        </p:txBody>
      </p:sp>
      <p:sp>
        <p:nvSpPr>
          <p:cNvPr id="24579" name="Rectangle 3"/>
          <p:cNvSpPr>
            <a:spLocks noGrp="1" noChangeArrowheads="1"/>
          </p:cNvSpPr>
          <p:nvPr>
            <p:ph type="body" idx="1"/>
          </p:nvPr>
        </p:nvSpPr>
        <p:spPr>
          <a:xfrm>
            <a:off x="323528" y="1827213"/>
            <a:ext cx="8641085" cy="4697412"/>
          </a:xfrm>
        </p:spPr>
        <p:txBody>
          <a:bodyPr vert="horz" lIns="91440" tIns="45720" rIns="91440" bIns="45720" rtlCol="0">
            <a:noAutofit/>
          </a:bodyPr>
          <a:lstStyle/>
          <a:p>
            <a:pPr algn="just">
              <a:lnSpc>
                <a:spcPct val="80000"/>
              </a:lnSpc>
            </a:pPr>
            <a:r>
              <a:rPr lang="ru-RU" altLang="ru-RU" dirty="0">
                <a:latin typeface="Times New Roman" panose="02020603050405020304" pitchFamily="18" charset="0"/>
                <a:cs typeface="Times New Roman" panose="02020603050405020304" pitchFamily="18" charset="0"/>
              </a:rPr>
              <a:t>Время ЦП выделяется процессу с наивысшим приоритетом (вытесняющим или </a:t>
            </a:r>
            <a:r>
              <a:rPr lang="ru-RU" altLang="ru-RU" dirty="0" err="1">
                <a:latin typeface="Times New Roman" panose="02020603050405020304" pitchFamily="18" charset="0"/>
                <a:cs typeface="Times New Roman" panose="02020603050405020304" pitchFamily="18" charset="0"/>
              </a:rPr>
              <a:t>невытесняющим</a:t>
            </a:r>
            <a:r>
              <a:rPr lang="ru-RU" altLang="ru-RU" dirty="0">
                <a:latin typeface="Times New Roman" panose="02020603050405020304" pitchFamily="18" charset="0"/>
                <a:cs typeface="Times New Roman" panose="02020603050405020304" pitchFamily="18" charset="0"/>
              </a:rPr>
              <a:t>) Процесс с низким приоритетом может вообще никогда не выполниться, до него не дойдет очередь.</a:t>
            </a:r>
          </a:p>
          <a:p>
            <a:pPr algn="just">
              <a:lnSpc>
                <a:spcPct val="80000"/>
              </a:lnSpc>
            </a:pPr>
            <a:r>
              <a:rPr lang="ru-RU" altLang="ru-RU" dirty="0">
                <a:latin typeface="Times New Roman" panose="02020603050405020304" pitchFamily="18" charset="0"/>
                <a:cs typeface="Times New Roman" panose="02020603050405020304" pitchFamily="18" charset="0"/>
              </a:rPr>
              <a:t>Проявляется в алгоритме «Кратчайшая работа следующей»</a:t>
            </a:r>
          </a:p>
          <a:p>
            <a:pPr algn="just">
              <a:lnSpc>
                <a:spcPct val="80000"/>
              </a:lnSpc>
            </a:pPr>
            <a:r>
              <a:rPr lang="ru-RU" altLang="ru-RU" dirty="0">
                <a:latin typeface="Times New Roman" panose="02020603050405020304" pitchFamily="18" charset="0"/>
                <a:cs typeface="Times New Roman" panose="02020603050405020304" pitchFamily="18" charset="0"/>
              </a:rPr>
              <a:t>Низкоприоритетные запросы могут никогда не выполниться.</a:t>
            </a:r>
          </a:p>
        </p:txBody>
      </p:sp>
      <p:sp>
        <p:nvSpPr>
          <p:cNvPr id="24580"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18A8E6EE-424C-4771-8502-ED2C106BF963}" type="slidenum">
              <a:rPr lang="ru-RU" altLang="ru-RU" smtClean="0"/>
              <a:pPr eaLnBrk="1" hangingPunct="1"/>
              <a:t>63</a:t>
            </a:fld>
            <a:endParaRPr lang="ru-RU" altLang="ru-RU" smtClean="0"/>
          </a:p>
        </p:txBody>
      </p:sp>
    </p:spTree>
    <p:extLst>
      <p:ext uri="{BB962C8B-B14F-4D97-AF65-F5344CB8AC3E}">
        <p14:creationId xmlns:p14="http://schemas.microsoft.com/office/powerpoint/2010/main" val="287802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ru-RU" altLang="ru-RU" smtClean="0"/>
              <a:t>Планирование с приоритетами</a:t>
            </a:r>
          </a:p>
        </p:txBody>
      </p:sp>
      <p:sp>
        <p:nvSpPr>
          <p:cNvPr id="25603" name="Rectangle 3"/>
          <p:cNvSpPr>
            <a:spLocks noGrp="1" noChangeArrowheads="1"/>
          </p:cNvSpPr>
          <p:nvPr>
            <p:ph type="body" idx="1"/>
          </p:nvPr>
        </p:nvSpPr>
        <p:spPr>
          <a:xfrm>
            <a:off x="179512" y="1827213"/>
            <a:ext cx="8785101" cy="4697412"/>
          </a:xfrm>
        </p:spPr>
        <p:txBody>
          <a:bodyPr vert="horz" lIns="91440" tIns="45720" rIns="91440" bIns="45720" rtlCol="0">
            <a:noAutofit/>
          </a:bodyPr>
          <a:lstStyle/>
          <a:p>
            <a:pPr algn="just">
              <a:lnSpc>
                <a:spcPct val="80000"/>
              </a:lnSpc>
            </a:pPr>
            <a:r>
              <a:rPr lang="ru-RU" altLang="ru-RU" dirty="0">
                <a:latin typeface="Times New Roman" panose="02020603050405020304" pitchFamily="18" charset="0"/>
                <a:cs typeface="Times New Roman" panose="02020603050405020304" pitchFamily="18" charset="0"/>
              </a:rPr>
              <a:t>Решение проблемы</a:t>
            </a:r>
          </a:p>
          <a:p>
            <a:pPr algn="just">
              <a:lnSpc>
                <a:spcPct val="80000"/>
              </a:lnSpc>
            </a:pPr>
            <a:r>
              <a:rPr lang="ru-RU" altLang="ru-RU" dirty="0">
                <a:latin typeface="Times New Roman" panose="02020603050405020304" pitchFamily="18" charset="0"/>
                <a:cs typeface="Times New Roman" panose="02020603050405020304" pitchFamily="18" charset="0"/>
              </a:rPr>
              <a:t>Ввести понятие «старения»: по мере течения времени увеличивать приоритет процесса</a:t>
            </a:r>
          </a:p>
          <a:p>
            <a:pPr algn="just">
              <a:lnSpc>
                <a:spcPct val="80000"/>
              </a:lnSpc>
            </a:pPr>
            <a:r>
              <a:rPr lang="ru-RU" altLang="ru-RU" dirty="0">
                <a:latin typeface="Times New Roman" panose="02020603050405020304" pitchFamily="18" charset="0"/>
                <a:cs typeface="Times New Roman" panose="02020603050405020304" pitchFamily="18" charset="0"/>
              </a:rPr>
              <a:t>Приоритет = Оценочное время выполнение на ЦП + время ожидания</a:t>
            </a:r>
          </a:p>
          <a:p>
            <a:pPr algn="just">
              <a:lnSpc>
                <a:spcPct val="80000"/>
              </a:lnSpc>
            </a:pPr>
            <a:r>
              <a:rPr lang="ru-RU" altLang="ru-RU" dirty="0">
                <a:latin typeface="Times New Roman" panose="02020603050405020304" pitchFamily="18" charset="0"/>
                <a:cs typeface="Times New Roman" panose="02020603050405020304" pitchFamily="18" charset="0"/>
              </a:rPr>
              <a:t>Приоритеты – это инструмент с помощью которого необходимо сделать общий процесс планирования эффективным</a:t>
            </a:r>
          </a:p>
        </p:txBody>
      </p:sp>
      <p:sp>
        <p:nvSpPr>
          <p:cNvPr id="25604"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C8295CE2-873B-425C-A2F3-3EEFDC3E927B}" type="slidenum">
              <a:rPr lang="ru-RU" altLang="ru-RU" smtClean="0"/>
              <a:pPr eaLnBrk="1" hangingPunct="1"/>
              <a:t>64</a:t>
            </a:fld>
            <a:endParaRPr lang="ru-RU" altLang="ru-RU" smtClean="0"/>
          </a:p>
        </p:txBody>
      </p:sp>
    </p:spTree>
    <p:extLst>
      <p:ext uri="{BB962C8B-B14F-4D97-AF65-F5344CB8AC3E}">
        <p14:creationId xmlns:p14="http://schemas.microsoft.com/office/powerpoint/2010/main" val="37174348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0" y="0"/>
            <a:ext cx="9029700" cy="6858000"/>
          </a:xfrm>
        </p:spPr>
        <p:txBody>
          <a:bodyPr/>
          <a:lstStyle/>
          <a:p>
            <a:pPr eaLnBrk="1" hangingPunct="1"/>
            <a:r>
              <a:rPr lang="ru-RU" altLang="ru-RU" b="1" smtClean="0">
                <a:cs typeface="Times New Roman" pitchFamily="18" charset="0"/>
              </a:rPr>
              <a:t>Величина </a:t>
            </a:r>
            <a:r>
              <a:rPr lang="ru-RU" altLang="ru-RU" b="1" smtClean="0">
                <a:solidFill>
                  <a:srgbClr val="C01657"/>
                </a:solidFill>
                <a:cs typeface="Times New Roman" pitchFamily="18" charset="0"/>
              </a:rPr>
              <a:t>кванта</a:t>
            </a:r>
            <a:r>
              <a:rPr lang="ru-RU" altLang="ru-RU" b="1" smtClean="0">
                <a:cs typeface="Times New Roman" pitchFamily="18" charset="0"/>
              </a:rPr>
              <a:t> времени выбирается как компромисс между приемлемым временем реакции системы на запросы пользователей и накладными расходами на частоту смены контекста задач.</a:t>
            </a:r>
          </a:p>
        </p:txBody>
      </p:sp>
    </p:spTree>
    <p:extLst>
      <p:ext uri="{BB962C8B-B14F-4D97-AF65-F5344CB8AC3E}">
        <p14:creationId xmlns:p14="http://schemas.microsoft.com/office/powerpoint/2010/main" val="894680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692696"/>
            <a:ext cx="8229600" cy="648072"/>
          </a:xfrm>
        </p:spPr>
        <p:txBody>
          <a:bodyPr>
            <a:normAutofit fontScale="90000"/>
          </a:bodyPr>
          <a:lstStyle/>
          <a:p>
            <a:pPr eaLnBrk="1" hangingPunct="1"/>
            <a:r>
              <a:rPr lang="en-US" altLang="ru-RU" dirty="0" smtClean="0"/>
              <a:t>Round-robin</a:t>
            </a:r>
            <a:endParaRPr lang="ru-RU" altLang="ru-RU" dirty="0" smtClean="0"/>
          </a:p>
        </p:txBody>
      </p:sp>
      <p:sp>
        <p:nvSpPr>
          <p:cNvPr id="26627" name="Rectangle 3"/>
          <p:cNvSpPr>
            <a:spLocks noGrp="1" noChangeArrowheads="1"/>
          </p:cNvSpPr>
          <p:nvPr>
            <p:ph type="body" idx="1"/>
          </p:nvPr>
        </p:nvSpPr>
        <p:spPr>
          <a:xfrm>
            <a:off x="251521" y="1340769"/>
            <a:ext cx="8784530" cy="5517232"/>
          </a:xfrm>
        </p:spPr>
        <p:txBody>
          <a:bodyPr>
            <a:normAutofit/>
          </a:bodyPr>
          <a:lstStyle/>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Данный алгоритм планирования обозначает циклический алгоритм с вытесняющим планированием.</a:t>
            </a:r>
          </a:p>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Каждый процесс получает фиксированный квант процессорного времени (фиксированную единицу процессорного времени)</a:t>
            </a:r>
          </a:p>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После истечения кванта времени процесс принудительно вытесняется и помещается в очередь готовых к выполнению.</a:t>
            </a:r>
          </a:p>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Процессы всегда планируются в том же порядке и каждый процесс получает одинаковый квант времени</a:t>
            </a:r>
          </a:p>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Не сложно подсчитать: если квант времени равен </a:t>
            </a:r>
            <a:r>
              <a:rPr lang="en-US" altLang="ru-RU" sz="2400" b="1" i="1" dirty="0">
                <a:latin typeface="Times New Roman" panose="02020603050405020304" pitchFamily="18" charset="0"/>
                <a:cs typeface="Times New Roman" panose="02020603050405020304" pitchFamily="18" charset="0"/>
              </a:rPr>
              <a:t>q</a:t>
            </a:r>
            <a:r>
              <a:rPr lang="en-US" altLang="ru-RU" sz="2400" b="1"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и </a:t>
            </a:r>
            <a:r>
              <a:rPr lang="en-US" altLang="ru-RU" sz="2400" b="1" i="1" dirty="0">
                <a:latin typeface="Times New Roman" panose="02020603050405020304" pitchFamily="18" charset="0"/>
                <a:cs typeface="Times New Roman" panose="02020603050405020304" pitchFamily="18" charset="0"/>
              </a:rPr>
              <a:t>n</a:t>
            </a:r>
            <a:r>
              <a:rPr lang="ru-RU" altLang="ru-RU" sz="2400" dirty="0" smtClean="0">
                <a:latin typeface="Times New Roman" panose="02020603050405020304" pitchFamily="18" charset="0"/>
                <a:cs typeface="Times New Roman" panose="02020603050405020304" pitchFamily="18" charset="0"/>
              </a:rPr>
              <a:t>-процессов в очереди, то каждый получит </a:t>
            </a:r>
            <a:r>
              <a:rPr lang="ru-RU" altLang="ru-RU" sz="2400" b="1" i="1" dirty="0" smtClean="0">
                <a:latin typeface="Times New Roman" panose="02020603050405020304" pitchFamily="18" charset="0"/>
                <a:cs typeface="Times New Roman" panose="02020603050405020304" pitchFamily="18" charset="0"/>
              </a:rPr>
              <a:t>1/</a:t>
            </a:r>
            <a:r>
              <a:rPr lang="en-US" altLang="ru-RU" sz="2400" b="1" i="1" dirty="0" smtClean="0">
                <a:latin typeface="Times New Roman" panose="02020603050405020304" pitchFamily="18" charset="0"/>
                <a:cs typeface="Times New Roman" panose="02020603050405020304" pitchFamily="18" charset="0"/>
              </a:rPr>
              <a:t>n</a:t>
            </a:r>
            <a:r>
              <a:rPr lang="ru-RU" altLang="ru-RU" sz="2400" dirty="0" smtClean="0">
                <a:latin typeface="Times New Roman" panose="02020603050405020304" pitchFamily="18" charset="0"/>
                <a:cs typeface="Times New Roman" panose="02020603050405020304" pitchFamily="18" charset="0"/>
              </a:rPr>
              <a:t> времени ЦП, кусками максимум по </a:t>
            </a:r>
            <a:r>
              <a:rPr lang="en-US" altLang="ru-RU" sz="2400" b="1" i="1" dirty="0">
                <a:latin typeface="Times New Roman" panose="02020603050405020304" pitchFamily="18" charset="0"/>
                <a:cs typeface="Times New Roman" panose="02020603050405020304" pitchFamily="18" charset="0"/>
              </a:rPr>
              <a:t>q</a:t>
            </a:r>
            <a:endParaRPr lang="ru-RU" altLang="ru-RU" sz="2400" b="1" i="1" dirty="0">
              <a:latin typeface="Times New Roman" panose="02020603050405020304" pitchFamily="18" charset="0"/>
              <a:cs typeface="Times New Roman" panose="02020603050405020304" pitchFamily="18" charset="0"/>
            </a:endParaRPr>
          </a:p>
          <a:p>
            <a:pPr algn="just" eaLnBrk="1" hangingPunct="1">
              <a:lnSpc>
                <a:spcPct val="80000"/>
              </a:lnSpc>
            </a:pPr>
            <a:r>
              <a:rPr lang="ru-RU" altLang="ru-RU" sz="2400" dirty="0" smtClean="0">
                <a:latin typeface="Times New Roman" panose="02020603050405020304" pitchFamily="18" charset="0"/>
                <a:cs typeface="Times New Roman" panose="02020603050405020304" pitchFamily="18" charset="0"/>
              </a:rPr>
              <a:t>Никакой из процессов не ожидает больше, чем </a:t>
            </a:r>
            <a:r>
              <a:rPr lang="ru-RU" altLang="ru-RU" sz="2400" b="1" i="1" dirty="0" smtClean="0">
                <a:latin typeface="Times New Roman" panose="02020603050405020304" pitchFamily="18" charset="0"/>
                <a:cs typeface="Times New Roman" panose="02020603050405020304" pitchFamily="18" charset="0"/>
              </a:rPr>
              <a:t>(</a:t>
            </a:r>
            <a:r>
              <a:rPr lang="en-US" altLang="ru-RU" sz="2400" b="1" i="1" dirty="0" smtClean="0">
                <a:latin typeface="Times New Roman" panose="02020603050405020304" pitchFamily="18" charset="0"/>
                <a:cs typeface="Times New Roman" panose="02020603050405020304" pitchFamily="18" charset="0"/>
              </a:rPr>
              <a:t>n-1)*q </a:t>
            </a:r>
            <a:r>
              <a:rPr lang="ru-RU" altLang="ru-RU" sz="2400" dirty="0" smtClean="0">
                <a:latin typeface="Times New Roman" panose="02020603050405020304" pitchFamily="18" charset="0"/>
                <a:cs typeface="Times New Roman" panose="02020603050405020304" pitchFamily="18" charset="0"/>
              </a:rPr>
              <a:t>единиц времени</a:t>
            </a:r>
          </a:p>
        </p:txBody>
      </p:sp>
      <p:sp>
        <p:nvSpPr>
          <p:cNvPr id="26628"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016A62B-214B-43C1-B38A-BEAAE1D940D6}" type="slidenum">
              <a:rPr lang="ru-RU" altLang="ru-RU" smtClean="0"/>
              <a:pPr eaLnBrk="1" hangingPunct="1"/>
              <a:t>66</a:t>
            </a:fld>
            <a:endParaRPr lang="ru-RU" altLang="ru-RU" smtClean="0"/>
          </a:p>
        </p:txBody>
      </p:sp>
    </p:spTree>
    <p:extLst>
      <p:ext uri="{BB962C8B-B14F-4D97-AF65-F5344CB8AC3E}">
        <p14:creationId xmlns:p14="http://schemas.microsoft.com/office/powerpoint/2010/main" val="4266149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ru-RU" altLang="ru-RU" smtClean="0"/>
              <a:t>Производительность </a:t>
            </a:r>
            <a:r>
              <a:rPr lang="en-US" altLang="ru-RU" smtClean="0"/>
              <a:t>Round-robin</a:t>
            </a:r>
            <a:endParaRPr lang="ru-RU" altLang="ru-RU" smtClean="0"/>
          </a:p>
        </p:txBody>
      </p:sp>
      <p:sp>
        <p:nvSpPr>
          <p:cNvPr id="27651" name="Rectangle 3"/>
          <p:cNvSpPr>
            <a:spLocks noGrp="1" noChangeArrowheads="1"/>
          </p:cNvSpPr>
          <p:nvPr>
            <p:ph type="body" idx="1"/>
          </p:nvPr>
        </p:nvSpPr>
        <p:spPr>
          <a:xfrm>
            <a:off x="323528" y="1827213"/>
            <a:ext cx="8360097" cy="4770437"/>
          </a:xfrm>
        </p:spPr>
        <p:txBody>
          <a:bodyPr>
            <a:normAutofit/>
          </a:bodyPr>
          <a:lstStyle/>
          <a:p>
            <a:pPr eaLnBrk="1" hangingPunct="1">
              <a:lnSpc>
                <a:spcPct val="80000"/>
              </a:lnSpc>
              <a:buFont typeface="Wingdings" pitchFamily="2" charset="2"/>
              <a:buNone/>
            </a:pPr>
            <a:r>
              <a:rPr lang="ru-RU" altLang="ru-RU" sz="2800" dirty="0" smtClean="0">
                <a:latin typeface="Times New Roman" panose="02020603050405020304" pitchFamily="18" charset="0"/>
                <a:cs typeface="Times New Roman" panose="02020603050405020304" pitchFamily="18" charset="0"/>
              </a:rPr>
              <a:t>Если </a:t>
            </a:r>
            <a:r>
              <a:rPr lang="en-US" altLang="ru-RU" sz="2800" b="1" i="1" dirty="0" smtClean="0">
                <a:latin typeface="Times New Roman" panose="02020603050405020304" pitchFamily="18" charset="0"/>
                <a:cs typeface="Times New Roman" panose="02020603050405020304" pitchFamily="18" charset="0"/>
              </a:rPr>
              <a:t>q</a:t>
            </a:r>
            <a:r>
              <a:rPr lang="en-US" altLang="ru-RU" sz="2800" dirty="0" smtClean="0">
                <a:latin typeface="Times New Roman" panose="02020603050405020304" pitchFamily="18" charset="0"/>
                <a:cs typeface="Times New Roman" panose="02020603050405020304" pitchFamily="18" charset="0"/>
              </a:rPr>
              <a:t> </a:t>
            </a:r>
            <a:r>
              <a:rPr lang="ru-RU" altLang="ru-RU" sz="2800" dirty="0" smtClean="0">
                <a:latin typeface="Times New Roman" panose="02020603050405020304" pitchFamily="18" charset="0"/>
                <a:cs typeface="Times New Roman" panose="02020603050405020304" pitchFamily="18" charset="0"/>
              </a:rPr>
              <a:t>большое </a:t>
            </a:r>
            <a:r>
              <a:rPr lang="en-US" altLang="ru-RU" sz="2800" dirty="0" smtClean="0">
                <a:latin typeface="Times New Roman" panose="02020603050405020304" pitchFamily="18" charset="0"/>
                <a:cs typeface="Times New Roman" panose="02020603050405020304" pitchFamily="18" charset="0"/>
              </a:rPr>
              <a:t>(</a:t>
            </a:r>
            <a:r>
              <a:rPr lang="ru-RU" altLang="ru-RU" sz="2800" dirty="0" smtClean="0">
                <a:latin typeface="Times New Roman" panose="02020603050405020304" pitchFamily="18" charset="0"/>
                <a:cs typeface="Times New Roman" panose="02020603050405020304" pitchFamily="18" charset="0"/>
              </a:rPr>
              <a:t>стремиться к </a:t>
            </a:r>
            <a:r>
              <a:rPr lang="ru-RU" altLang="ru-RU" sz="2800" b="1" i="1" dirty="0">
                <a:latin typeface="Times New Roman" panose="02020603050405020304" pitchFamily="18" charset="0"/>
                <a:cs typeface="Times New Roman" panose="02020603050405020304" pitchFamily="18" charset="0"/>
              </a:rPr>
              <a:t>∞</a:t>
            </a:r>
            <a:r>
              <a:rPr lang="ru-RU" altLang="ru-RU" sz="2800" dirty="0" smtClean="0">
                <a:latin typeface="Times New Roman" panose="02020603050405020304" pitchFamily="18" charset="0"/>
                <a:cs typeface="Times New Roman" panose="02020603050405020304" pitchFamily="18" charset="0"/>
              </a:rPr>
              <a:t>), то </a:t>
            </a:r>
            <a:r>
              <a:rPr lang="en-US" altLang="ru-RU" sz="2800" b="1" i="1" dirty="0">
                <a:latin typeface="Times New Roman" panose="02020603050405020304" pitchFamily="18" charset="0"/>
                <a:cs typeface="Times New Roman" panose="02020603050405020304" pitchFamily="18" charset="0"/>
              </a:rPr>
              <a:t>RR</a:t>
            </a:r>
            <a:r>
              <a:rPr lang="en-US" altLang="ru-RU" sz="2800" dirty="0" smtClean="0">
                <a:latin typeface="Times New Roman" panose="02020603050405020304" pitchFamily="18" charset="0"/>
                <a:cs typeface="Times New Roman" panose="02020603050405020304" pitchFamily="18" charset="0"/>
              </a:rPr>
              <a:t> </a:t>
            </a:r>
            <a:r>
              <a:rPr lang="ru-RU" altLang="ru-RU" sz="2800" dirty="0" smtClean="0">
                <a:latin typeface="Times New Roman" panose="02020603050405020304" pitchFamily="18" charset="0"/>
                <a:cs typeface="Times New Roman" panose="02020603050405020304" pitchFamily="18" charset="0"/>
              </a:rPr>
              <a:t>перерождается в алгоритм </a:t>
            </a:r>
            <a:r>
              <a:rPr lang="en-US" altLang="ru-RU" sz="2800" b="1" i="1" dirty="0">
                <a:latin typeface="Times New Roman" panose="02020603050405020304" pitchFamily="18" charset="0"/>
                <a:cs typeface="Times New Roman" panose="02020603050405020304" pitchFamily="18" charset="0"/>
              </a:rPr>
              <a:t>FIFO</a:t>
            </a:r>
            <a:endParaRPr lang="ru-RU" altLang="ru-RU" sz="2800" b="1" i="1" dirty="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None/>
            </a:pPr>
            <a:r>
              <a:rPr lang="ru-RU" altLang="ru-RU" sz="2800" dirty="0" smtClean="0">
                <a:latin typeface="Times New Roman" panose="02020603050405020304" pitchFamily="18" charset="0"/>
                <a:cs typeface="Times New Roman" panose="02020603050405020304" pitchFamily="18" charset="0"/>
              </a:rPr>
              <a:t>Если </a:t>
            </a:r>
            <a:r>
              <a:rPr lang="en-US" altLang="ru-RU" sz="2800" b="1" i="1" dirty="0">
                <a:latin typeface="Times New Roman" panose="02020603050405020304" pitchFamily="18" charset="0"/>
                <a:cs typeface="Times New Roman" panose="02020603050405020304" pitchFamily="18" charset="0"/>
              </a:rPr>
              <a:t>q</a:t>
            </a:r>
            <a:r>
              <a:rPr lang="en-US" altLang="ru-RU" sz="2800" dirty="0" smtClean="0">
                <a:latin typeface="Times New Roman" panose="02020603050405020304" pitchFamily="18" charset="0"/>
                <a:cs typeface="Times New Roman" panose="02020603050405020304" pitchFamily="18" charset="0"/>
              </a:rPr>
              <a:t> </a:t>
            </a:r>
            <a:r>
              <a:rPr lang="ru-RU" altLang="ru-RU" sz="2800" dirty="0" smtClean="0">
                <a:latin typeface="Times New Roman" panose="02020603050405020304" pitchFamily="18" charset="0"/>
                <a:cs typeface="Times New Roman" panose="02020603050405020304" pitchFamily="18" charset="0"/>
              </a:rPr>
              <a:t>малое</a:t>
            </a:r>
            <a:r>
              <a:rPr lang="en-US" altLang="ru-RU" sz="2800" dirty="0" smtClean="0">
                <a:latin typeface="Times New Roman" panose="02020603050405020304" pitchFamily="18" charset="0"/>
                <a:cs typeface="Times New Roman" panose="02020603050405020304" pitchFamily="18" charset="0"/>
              </a:rPr>
              <a:t> (</a:t>
            </a:r>
            <a:r>
              <a:rPr lang="ru-RU" altLang="ru-RU" sz="2800" dirty="0" smtClean="0">
                <a:latin typeface="Times New Roman" panose="02020603050405020304" pitchFamily="18" charset="0"/>
                <a:cs typeface="Times New Roman" panose="02020603050405020304" pitchFamily="18" charset="0"/>
              </a:rPr>
              <a:t>но не стремится к 0, иначе ПК будет только переключать процессы и больше не выполнять вообще ничего), то все хорошо</a:t>
            </a:r>
          </a:p>
          <a:p>
            <a:pPr eaLnBrk="1" hangingPunct="1">
              <a:lnSpc>
                <a:spcPct val="80000"/>
              </a:lnSpc>
            </a:pPr>
            <a:r>
              <a:rPr lang="ru-RU" altLang="ru-RU" sz="2800" dirty="0" smtClean="0">
                <a:latin typeface="Times New Roman" panose="02020603050405020304" pitchFamily="18" charset="0"/>
                <a:cs typeface="Times New Roman" panose="02020603050405020304" pitchFamily="18" charset="0"/>
              </a:rPr>
              <a:t>Нет </a:t>
            </a:r>
            <a:r>
              <a:rPr lang="ru-RU" altLang="ru-RU" sz="2800" dirty="0" err="1" smtClean="0">
                <a:latin typeface="Times New Roman" panose="02020603050405020304" pitchFamily="18" charset="0"/>
                <a:cs typeface="Times New Roman" panose="02020603050405020304" pitchFamily="18" charset="0"/>
              </a:rPr>
              <a:t>старвации</a:t>
            </a:r>
            <a:r>
              <a:rPr lang="ru-RU" altLang="ru-RU" sz="2800" dirty="0" smtClean="0">
                <a:latin typeface="Times New Roman" panose="02020603050405020304" pitchFamily="18" charset="0"/>
                <a:cs typeface="Times New Roman" panose="02020603050405020304" pitchFamily="18" charset="0"/>
              </a:rPr>
              <a:t> (не учитываются приоритеты)</a:t>
            </a:r>
          </a:p>
          <a:p>
            <a:pPr eaLnBrk="1" hangingPunct="1">
              <a:lnSpc>
                <a:spcPct val="80000"/>
              </a:lnSpc>
            </a:pPr>
            <a:r>
              <a:rPr lang="ru-RU" altLang="ru-RU" sz="2800" dirty="0" smtClean="0">
                <a:latin typeface="Times New Roman" panose="02020603050405020304" pitchFamily="18" charset="0"/>
                <a:cs typeface="Times New Roman" panose="02020603050405020304" pitchFamily="18" charset="0"/>
              </a:rPr>
              <a:t>Появляется высокая отзывчивость системы</a:t>
            </a:r>
          </a:p>
          <a:p>
            <a:pPr eaLnBrk="1" hangingPunct="1">
              <a:lnSpc>
                <a:spcPct val="80000"/>
              </a:lnSpc>
            </a:pPr>
            <a:r>
              <a:rPr lang="ru-RU" altLang="ru-RU" sz="2800" dirty="0" smtClean="0">
                <a:latin typeface="Times New Roman" panose="02020603050405020304" pitchFamily="18" charset="0"/>
                <a:cs typeface="Times New Roman" panose="02020603050405020304" pitchFamily="18" charset="0"/>
              </a:rPr>
              <a:t>Равное распределение времени</a:t>
            </a:r>
          </a:p>
          <a:p>
            <a:pPr eaLnBrk="1" hangingPunct="1">
              <a:lnSpc>
                <a:spcPct val="80000"/>
              </a:lnSpc>
            </a:pPr>
            <a:r>
              <a:rPr lang="ru-RU" altLang="ru-RU" sz="2800" dirty="0" smtClean="0">
                <a:latin typeface="Times New Roman" panose="02020603050405020304" pitchFamily="18" charset="0"/>
                <a:cs typeface="Times New Roman" panose="02020603050405020304" pitchFamily="18" charset="0"/>
              </a:rPr>
              <a:t>Если </a:t>
            </a:r>
            <a:r>
              <a:rPr lang="en-US" altLang="ru-RU" sz="2800" b="1" i="1" dirty="0">
                <a:latin typeface="Times New Roman" panose="02020603050405020304" pitchFamily="18" charset="0"/>
                <a:cs typeface="Times New Roman" panose="02020603050405020304" pitchFamily="18" charset="0"/>
              </a:rPr>
              <a:t>q</a:t>
            </a:r>
            <a:r>
              <a:rPr lang="ru-RU" altLang="ru-RU" sz="2800" dirty="0" smtClean="0">
                <a:latin typeface="Times New Roman" panose="02020603050405020304" pitchFamily="18" charset="0"/>
                <a:cs typeface="Times New Roman" panose="02020603050405020304" pitchFamily="18" charset="0"/>
              </a:rPr>
              <a:t> меньше, чем время, затрачиваемое на переключение контекста, тогда диспетчер будет неэффективным.</a:t>
            </a:r>
          </a:p>
        </p:txBody>
      </p:sp>
      <p:sp>
        <p:nvSpPr>
          <p:cNvPr id="27652"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C188525E-0C11-435E-9BB1-C50B79D55913}" type="slidenum">
              <a:rPr lang="ru-RU" altLang="ru-RU" smtClean="0"/>
              <a:pPr eaLnBrk="1" hangingPunct="1"/>
              <a:t>67</a:t>
            </a:fld>
            <a:endParaRPr lang="ru-RU" altLang="ru-RU" smtClean="0"/>
          </a:p>
        </p:txBody>
      </p:sp>
    </p:spTree>
    <p:extLst>
      <p:ext uri="{BB962C8B-B14F-4D97-AF65-F5344CB8AC3E}">
        <p14:creationId xmlns:p14="http://schemas.microsoft.com/office/powerpoint/2010/main" val="10518421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ltLang="ru-RU" smtClean="0"/>
              <a:t>Недостаток </a:t>
            </a:r>
            <a:r>
              <a:rPr lang="en-US" altLang="ru-RU" smtClean="0"/>
              <a:t>Round-robin</a:t>
            </a:r>
            <a:endParaRPr lang="ru-RU" altLang="ru-RU" smtClean="0"/>
          </a:p>
        </p:txBody>
      </p:sp>
      <p:sp>
        <p:nvSpPr>
          <p:cNvPr id="28675" name="Rectangle 3"/>
          <p:cNvSpPr>
            <a:spLocks noGrp="1" noChangeArrowheads="1"/>
          </p:cNvSpPr>
          <p:nvPr>
            <p:ph type="body" idx="1"/>
          </p:nvPr>
        </p:nvSpPr>
        <p:spPr>
          <a:xfrm>
            <a:off x="900113" y="1827213"/>
            <a:ext cx="7993062" cy="1530350"/>
          </a:xfrm>
        </p:spPr>
        <p:txBody>
          <a:bodyPr/>
          <a:lstStyle/>
          <a:p>
            <a:pPr marL="0" indent="273050" algn="just" eaLnBrk="1" hangingPunct="1">
              <a:lnSpc>
                <a:spcPct val="80000"/>
              </a:lnSpc>
              <a:buFont typeface="Wingdings" pitchFamily="2" charset="2"/>
              <a:buNone/>
            </a:pPr>
            <a:r>
              <a:rPr lang="ru-RU" altLang="ru-RU" sz="2100" smtClean="0"/>
              <a:t>Процессы с интенсивным вв/выв (т.е. заблокированные в ожидании вв/выв) полностью не используют свой квант времени, поэтому процессы с интенсивным использованием ЦП получают преимущество.</a:t>
            </a:r>
          </a:p>
        </p:txBody>
      </p:sp>
      <p:sp>
        <p:nvSpPr>
          <p:cNvPr id="28676" name="Rectangle 4"/>
          <p:cNvSpPr>
            <a:spLocks noChangeArrowheads="1"/>
          </p:cNvSpPr>
          <p:nvPr/>
        </p:nvSpPr>
        <p:spPr bwMode="auto">
          <a:xfrm>
            <a:off x="1116013" y="3933825"/>
            <a:ext cx="2160587"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r>
              <a:rPr lang="ru-RU" altLang="ru-RU" sz="1800" dirty="0"/>
              <a:t>      ●∕∕∕∕∕∕∕∕∕∕∕∕∕∕∕∕∕</a:t>
            </a:r>
          </a:p>
        </p:txBody>
      </p:sp>
      <p:sp>
        <p:nvSpPr>
          <p:cNvPr id="28677" name="Rectangle 5"/>
          <p:cNvSpPr>
            <a:spLocks noChangeArrowheads="1"/>
          </p:cNvSpPr>
          <p:nvPr/>
        </p:nvSpPr>
        <p:spPr bwMode="auto">
          <a:xfrm>
            <a:off x="1116013" y="5157788"/>
            <a:ext cx="2160587"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en-US" altLang="ru-RU" sz="1800" dirty="0"/>
              <a:t>CPU</a:t>
            </a:r>
            <a:endParaRPr lang="ru-RU" altLang="ru-RU" sz="1800" dirty="0"/>
          </a:p>
        </p:txBody>
      </p:sp>
      <p:sp>
        <p:nvSpPr>
          <p:cNvPr id="28678" name="Text Box 6"/>
          <p:cNvSpPr txBox="1">
            <a:spLocks noChangeArrowheads="1"/>
          </p:cNvSpPr>
          <p:nvPr/>
        </p:nvSpPr>
        <p:spPr bwMode="auto">
          <a:xfrm>
            <a:off x="539750" y="3933825"/>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800"/>
              <a:t>Р1</a:t>
            </a:r>
          </a:p>
        </p:txBody>
      </p:sp>
      <p:sp>
        <p:nvSpPr>
          <p:cNvPr id="28679" name="Text Box 7"/>
          <p:cNvSpPr txBox="1">
            <a:spLocks noChangeArrowheads="1"/>
          </p:cNvSpPr>
          <p:nvPr/>
        </p:nvSpPr>
        <p:spPr bwMode="auto">
          <a:xfrm>
            <a:off x="611188" y="5149850"/>
            <a:ext cx="503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800"/>
              <a:t>Р2</a:t>
            </a:r>
          </a:p>
        </p:txBody>
      </p:sp>
      <p:sp>
        <p:nvSpPr>
          <p:cNvPr id="28680" name="Text Box 8"/>
          <p:cNvSpPr txBox="1">
            <a:spLocks noChangeArrowheads="1"/>
          </p:cNvSpPr>
          <p:nvPr/>
        </p:nvSpPr>
        <p:spPr bwMode="auto">
          <a:xfrm>
            <a:off x="3491880" y="2863850"/>
            <a:ext cx="5580683"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r" eaLnBrk="1" hangingPunct="1">
              <a:spcBef>
                <a:spcPct val="50000"/>
              </a:spcBef>
              <a:buClrTx/>
              <a:buSzTx/>
              <a:buFontTx/>
              <a:buNone/>
            </a:pPr>
            <a:r>
              <a:rPr lang="ru-RU" altLang="ru-RU" sz="1800" dirty="0"/>
              <a:t>Есть 2 процесса Р1 и Р2</a:t>
            </a:r>
          </a:p>
          <a:p>
            <a:pPr algn="r" eaLnBrk="1" hangingPunct="1">
              <a:spcBef>
                <a:spcPct val="50000"/>
              </a:spcBef>
              <a:buClrTx/>
              <a:buSzTx/>
              <a:buFontTx/>
              <a:buNone/>
            </a:pPr>
            <a:r>
              <a:rPr lang="ru-RU" altLang="ru-RU" sz="1800" dirty="0"/>
              <a:t>Процесс Р1 ожидает </a:t>
            </a:r>
            <a:r>
              <a:rPr lang="ru-RU" altLang="ru-RU" sz="1800" dirty="0" err="1"/>
              <a:t>вв</a:t>
            </a:r>
            <a:r>
              <a:rPr lang="ru-RU" altLang="ru-RU" sz="1800" dirty="0"/>
              <a:t>/вывод в точке (●), пока этот </a:t>
            </a:r>
            <a:r>
              <a:rPr lang="ru-RU" altLang="ru-RU" sz="1800" dirty="0" err="1"/>
              <a:t>вв</a:t>
            </a:r>
            <a:r>
              <a:rPr lang="ru-RU" altLang="ru-RU" sz="1800" dirty="0"/>
              <a:t>/выв не завершится часть отмеченного штриховкой времени процесс Р1 потратит «впустую», он </a:t>
            </a:r>
            <a:r>
              <a:rPr lang="ru-RU" altLang="ru-RU" sz="1800" dirty="0" err="1" smtClean="0"/>
              <a:t>вытеснится</a:t>
            </a:r>
            <a:r>
              <a:rPr lang="ru-RU" altLang="ru-RU" sz="1800" dirty="0" smtClean="0"/>
              <a:t> </a:t>
            </a:r>
            <a:r>
              <a:rPr lang="ru-RU" altLang="ru-RU" sz="1800" dirty="0"/>
              <a:t>только в точке      по истечении кванта времени. Р2 в это время активно использует ЦП, например, считает</a:t>
            </a:r>
            <a:r>
              <a:rPr lang="ru-RU" altLang="ru-RU" sz="1800" dirty="0" smtClean="0"/>
              <a:t>.</a:t>
            </a:r>
          </a:p>
          <a:p>
            <a:pPr algn="r" eaLnBrk="1" hangingPunct="1">
              <a:spcBef>
                <a:spcPct val="50000"/>
              </a:spcBef>
              <a:buClrTx/>
              <a:buSzTx/>
              <a:buFontTx/>
              <a:buNone/>
            </a:pPr>
            <a:endParaRPr lang="ru-RU" altLang="ru-RU" sz="1800" dirty="0"/>
          </a:p>
          <a:p>
            <a:pPr algn="r" eaLnBrk="1" hangingPunct="1">
              <a:spcBef>
                <a:spcPct val="50000"/>
              </a:spcBef>
              <a:buClrTx/>
              <a:buSzTx/>
              <a:buFontTx/>
              <a:buNone/>
            </a:pPr>
            <a:r>
              <a:rPr lang="ru-RU" altLang="ru-RU" sz="1800" dirty="0"/>
              <a:t>Проблема </a:t>
            </a:r>
            <a:r>
              <a:rPr lang="en-US" altLang="ru-RU" sz="1800" dirty="0"/>
              <a:t>RR </a:t>
            </a:r>
            <a:r>
              <a:rPr lang="ru-RU" altLang="ru-RU" sz="1800" dirty="0"/>
              <a:t>в том, что не учитываются задержки, и полезное время работы Р1 составляет только 10</a:t>
            </a:r>
            <a:r>
              <a:rPr lang="ru-RU" altLang="ru-RU" sz="1800" dirty="0" smtClean="0"/>
              <a:t>%.</a:t>
            </a:r>
            <a:endParaRPr lang="ru-RU" altLang="ru-RU" sz="1800" dirty="0"/>
          </a:p>
        </p:txBody>
      </p:sp>
      <p:sp>
        <p:nvSpPr>
          <p:cNvPr id="28681" name="AutoShape 9"/>
          <p:cNvSpPr>
            <a:spLocks/>
          </p:cNvSpPr>
          <p:nvPr/>
        </p:nvSpPr>
        <p:spPr bwMode="auto">
          <a:xfrm rot="-5400000">
            <a:off x="1331913" y="4221163"/>
            <a:ext cx="144462" cy="576262"/>
          </a:xfrm>
          <a:prstGeom prst="leftBrace">
            <a:avLst>
              <a:gd name="adj1" fmla="val 33242"/>
              <a:gd name="adj2" fmla="val 5158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endParaRPr lang="ru-RU" altLang="ru-RU" sz="1800"/>
          </a:p>
        </p:txBody>
      </p:sp>
      <p:sp>
        <p:nvSpPr>
          <p:cNvPr id="28682" name="Oval 10"/>
          <p:cNvSpPr>
            <a:spLocks noChangeArrowheads="1"/>
          </p:cNvSpPr>
          <p:nvPr/>
        </p:nvSpPr>
        <p:spPr bwMode="auto">
          <a:xfrm>
            <a:off x="3203575" y="4292600"/>
            <a:ext cx="142875" cy="1428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endParaRPr lang="ru-RU" altLang="ru-RU" sz="1800"/>
          </a:p>
        </p:txBody>
      </p:sp>
      <p:sp>
        <p:nvSpPr>
          <p:cNvPr id="28683" name="Oval 11"/>
          <p:cNvSpPr>
            <a:spLocks noChangeArrowheads="1"/>
          </p:cNvSpPr>
          <p:nvPr/>
        </p:nvSpPr>
        <p:spPr bwMode="auto">
          <a:xfrm>
            <a:off x="5724525" y="5014913"/>
            <a:ext cx="142875" cy="1428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None/>
            </a:pPr>
            <a:endParaRPr lang="ru-RU" altLang="ru-RU" sz="1800"/>
          </a:p>
        </p:txBody>
      </p:sp>
      <p:sp>
        <p:nvSpPr>
          <p:cNvPr id="28684" name="Text Box 12"/>
          <p:cNvSpPr txBox="1">
            <a:spLocks noChangeArrowheads="1"/>
          </p:cNvSpPr>
          <p:nvPr/>
        </p:nvSpPr>
        <p:spPr bwMode="auto">
          <a:xfrm>
            <a:off x="1042988" y="4581525"/>
            <a:ext cx="865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50000"/>
              </a:spcBef>
              <a:buClrTx/>
              <a:buSzTx/>
              <a:buFontTx/>
              <a:buNone/>
            </a:pPr>
            <a:r>
              <a:rPr lang="ru-RU" altLang="ru-RU" sz="1800" dirty="0"/>
              <a:t>10%</a:t>
            </a:r>
          </a:p>
        </p:txBody>
      </p:sp>
      <p:sp>
        <p:nvSpPr>
          <p:cNvPr id="28685"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2CED8C1-06A6-4241-875B-A52EE2D7348F}" type="slidenum">
              <a:rPr lang="ru-RU" altLang="ru-RU" smtClean="0"/>
              <a:pPr eaLnBrk="1" hangingPunct="1"/>
              <a:t>68</a:t>
            </a:fld>
            <a:endParaRPr lang="ru-RU" altLang="ru-RU" smtClean="0"/>
          </a:p>
        </p:txBody>
      </p:sp>
    </p:spTree>
    <p:extLst>
      <p:ext uri="{BB962C8B-B14F-4D97-AF65-F5344CB8AC3E}">
        <p14:creationId xmlns:p14="http://schemas.microsoft.com/office/powerpoint/2010/main" val="17087536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ru-RU" altLang="ru-RU" smtClean="0"/>
              <a:t>Многоуровневые очереди</a:t>
            </a:r>
          </a:p>
        </p:txBody>
      </p:sp>
      <p:sp>
        <p:nvSpPr>
          <p:cNvPr id="29699" name="Rectangle 3"/>
          <p:cNvSpPr>
            <a:spLocks noGrp="1" noChangeArrowheads="1"/>
          </p:cNvSpPr>
          <p:nvPr>
            <p:ph type="body" idx="1"/>
          </p:nvPr>
        </p:nvSpPr>
        <p:spPr>
          <a:xfrm>
            <a:off x="251520" y="1827213"/>
            <a:ext cx="8432105" cy="4697412"/>
          </a:xfrm>
        </p:spPr>
        <p:txBody>
          <a:bodyPr/>
          <a:lstStyle/>
          <a:p>
            <a:pPr eaLnBrk="1" hangingPunct="1">
              <a:lnSpc>
                <a:spcPct val="90000"/>
              </a:lnSpc>
            </a:pPr>
            <a:r>
              <a:rPr lang="ru-RU" altLang="ru-RU" sz="2500" dirty="0" smtClean="0"/>
              <a:t>Выделяется несколько разных очередей, например</a:t>
            </a:r>
          </a:p>
          <a:p>
            <a:pPr lvl="1" eaLnBrk="1" hangingPunct="1">
              <a:lnSpc>
                <a:spcPct val="90000"/>
              </a:lnSpc>
            </a:pPr>
            <a:r>
              <a:rPr lang="ru-RU" altLang="ru-RU" sz="2100" dirty="0" smtClean="0"/>
              <a:t>Очередь интерактивных процессов, т.е. тех, которые требуют малого времени отклика</a:t>
            </a:r>
          </a:p>
          <a:p>
            <a:pPr lvl="1" eaLnBrk="1" hangingPunct="1">
              <a:lnSpc>
                <a:spcPct val="90000"/>
              </a:lnSpc>
            </a:pPr>
            <a:r>
              <a:rPr lang="ru-RU" altLang="ru-RU" sz="2100" dirty="0" smtClean="0"/>
              <a:t>Очередь фоновых процессов, требующих много </a:t>
            </a:r>
            <a:r>
              <a:rPr lang="ru-RU" altLang="ru-RU" sz="2100" dirty="0" err="1" smtClean="0"/>
              <a:t>выч.ресурсов</a:t>
            </a:r>
            <a:r>
              <a:rPr lang="ru-RU" altLang="ru-RU" sz="2100" dirty="0" smtClean="0"/>
              <a:t>, но для которых не важно быстрое время отклика(пакетная обработка), нужно много вычислять.</a:t>
            </a:r>
          </a:p>
          <a:p>
            <a:pPr eaLnBrk="1" hangingPunct="1">
              <a:lnSpc>
                <a:spcPct val="90000"/>
              </a:lnSpc>
            </a:pPr>
            <a:r>
              <a:rPr lang="ru-RU" altLang="ru-RU" sz="2500" dirty="0" smtClean="0"/>
              <a:t>Каждой очереди сопоставляется свой алгоритм планирования, </a:t>
            </a:r>
            <a:r>
              <a:rPr lang="ru-RU" altLang="ru-RU" sz="2500" dirty="0" err="1" smtClean="0"/>
              <a:t>т.о</a:t>
            </a:r>
            <a:r>
              <a:rPr lang="ru-RU" altLang="ru-RU" sz="2500" dirty="0" smtClean="0"/>
              <a:t>. имеем некий «баланс сил»</a:t>
            </a:r>
          </a:p>
          <a:p>
            <a:pPr lvl="1" eaLnBrk="1" hangingPunct="1">
              <a:lnSpc>
                <a:spcPct val="90000"/>
              </a:lnSpc>
            </a:pPr>
            <a:r>
              <a:rPr lang="ru-RU" altLang="ru-RU" sz="2100" dirty="0" smtClean="0"/>
              <a:t>у интерактивных процессов </a:t>
            </a:r>
            <a:r>
              <a:rPr lang="en-US" altLang="ru-RU" sz="2100" dirty="0" smtClean="0"/>
              <a:t>RR</a:t>
            </a:r>
          </a:p>
          <a:p>
            <a:pPr lvl="1" eaLnBrk="1" hangingPunct="1">
              <a:lnSpc>
                <a:spcPct val="90000"/>
              </a:lnSpc>
            </a:pPr>
            <a:r>
              <a:rPr lang="ru-RU" altLang="ru-RU" sz="2100" dirty="0" smtClean="0"/>
              <a:t>у фоновых - </a:t>
            </a:r>
            <a:r>
              <a:rPr lang="en-US" altLang="ru-RU" sz="2100" dirty="0" smtClean="0"/>
              <a:t>FIFO</a:t>
            </a:r>
            <a:endParaRPr lang="ru-RU" altLang="ru-RU" sz="2100" dirty="0" smtClean="0"/>
          </a:p>
        </p:txBody>
      </p:sp>
      <p:sp>
        <p:nvSpPr>
          <p:cNvPr id="29700"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7DA81B7-0AAB-4B50-9669-124AB8AF9C2A}" type="slidenum">
              <a:rPr lang="ru-RU" altLang="ru-RU" smtClean="0"/>
              <a:pPr eaLnBrk="1" hangingPunct="1"/>
              <a:t>69</a:t>
            </a:fld>
            <a:endParaRPr lang="ru-RU" altLang="ru-RU" smtClean="0"/>
          </a:p>
        </p:txBody>
      </p:sp>
    </p:spTree>
    <p:extLst>
      <p:ext uri="{BB962C8B-B14F-4D97-AF65-F5344CB8AC3E}">
        <p14:creationId xmlns:p14="http://schemas.microsoft.com/office/powerpoint/2010/main" val="3145861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336924" y="1340769"/>
            <a:ext cx="5555555" cy="4608512"/>
          </a:xfrm>
        </p:spPr>
        <p:txBody>
          <a:bodyPr>
            <a:noAutofit/>
          </a:bodyPr>
          <a:lstStyle/>
          <a:p>
            <a:pPr marL="0" indent="360363" algn="just">
              <a:buNone/>
            </a:pPr>
            <a:r>
              <a:rPr lang="ru-RU" sz="3600" dirty="0"/>
              <a:t>При </a:t>
            </a:r>
            <a:r>
              <a:rPr lang="ru-RU" sz="3600" dirty="0" smtClean="0"/>
              <a:t>работе системы </a:t>
            </a:r>
            <a:r>
              <a:rPr lang="ru-RU" sz="3600" dirty="0"/>
              <a:t>запускается множество процессов, о которых пользователь зачастую </a:t>
            </a:r>
            <a:r>
              <a:rPr lang="ru-RU" sz="3600" dirty="0" smtClean="0"/>
              <a:t>не </a:t>
            </a:r>
            <a:r>
              <a:rPr lang="ru-RU" sz="3600" dirty="0"/>
              <a:t>подозревает. </a:t>
            </a:r>
            <a:endParaRPr lang="ru-RU" sz="3600" dirty="0" smtClean="0"/>
          </a:p>
          <a:p>
            <a:pPr marL="0" indent="360363" algn="just">
              <a:buNone/>
            </a:pPr>
            <a:r>
              <a:rPr lang="ru-RU" sz="3600" dirty="0" smtClean="0"/>
              <a:t>Например:</a:t>
            </a:r>
            <a:endParaRPr lang="ru-RU" sz="3600" dirty="0" smtClean="0">
              <a:latin typeface="Times New Roman" panose="02020603050405020304" pitchFamily="18" charset="0"/>
              <a:cs typeface="Times New Roman" panose="02020603050405020304" pitchFamily="18" charset="0"/>
            </a:endParaRPr>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pic>
        <p:nvPicPr>
          <p:cNvPr id="3" name="Picture 2" descr="http://www.syl.ru/misc/i/ai/170976/6388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78" y="1340768"/>
            <a:ext cx="3181350" cy="4829176"/>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56C6E462-606E-4EF9-A3D8-AAB446B9493A}" type="slidenum">
              <a:rPr lang="ru-RU" altLang="ru-RU" smtClean="0"/>
              <a:pPr/>
              <a:t>7</a:t>
            </a:fld>
            <a:endParaRPr lang="ru-RU" altLang="ru-RU"/>
          </a:p>
        </p:txBody>
      </p:sp>
    </p:spTree>
    <p:extLst>
      <p:ext uri="{BB962C8B-B14F-4D97-AF65-F5344CB8AC3E}">
        <p14:creationId xmlns:p14="http://schemas.microsoft.com/office/powerpoint/2010/main" val="2006410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ltLang="ru-RU" smtClean="0"/>
              <a:t>Многоуровневые очереди</a:t>
            </a:r>
          </a:p>
        </p:txBody>
      </p:sp>
      <p:sp>
        <p:nvSpPr>
          <p:cNvPr id="30723" name="Rectangle 3"/>
          <p:cNvSpPr>
            <a:spLocks noGrp="1" noChangeArrowheads="1"/>
          </p:cNvSpPr>
          <p:nvPr>
            <p:ph type="body" idx="1"/>
          </p:nvPr>
        </p:nvSpPr>
        <p:spPr>
          <a:xfrm>
            <a:off x="323528" y="1628775"/>
            <a:ext cx="8569647" cy="4968875"/>
          </a:xfrm>
        </p:spPr>
        <p:txBody>
          <a:bodyPr>
            <a:normAutofit/>
          </a:bodyPr>
          <a:lstStyle/>
          <a:p>
            <a:pPr marL="0" indent="360363" eaLnBrk="1" hangingPunct="1">
              <a:lnSpc>
                <a:spcPct val="90000"/>
              </a:lnSpc>
              <a:buFont typeface="Wingdings" pitchFamily="2" charset="2"/>
              <a:buNone/>
            </a:pPr>
            <a:r>
              <a:rPr lang="ru-RU" altLang="ru-RU" sz="2400" dirty="0" smtClean="0">
                <a:latin typeface="Times New Roman" panose="02020603050405020304" pitchFamily="18" charset="0"/>
                <a:cs typeface="Times New Roman" panose="02020603050405020304" pitchFamily="18" charset="0"/>
              </a:rPr>
              <a:t>Но в случае многоуровневых очередей нужно планирование не просто внутри каждой очереди, но и планирование между очередями. Получается «накрученный» планировщик, можно предложить много вариантов:</a:t>
            </a:r>
          </a:p>
          <a:p>
            <a:pPr eaLnBrk="1" hangingPunct="1">
              <a:lnSpc>
                <a:spcPct val="90000"/>
              </a:lnSpc>
            </a:pPr>
            <a:r>
              <a:rPr lang="ru-RU" altLang="ru-RU" sz="2400" b="1" dirty="0" smtClean="0">
                <a:latin typeface="Times New Roman" panose="02020603050405020304" pitchFamily="18" charset="0"/>
                <a:cs typeface="Times New Roman" panose="02020603050405020304" pitchFamily="18" charset="0"/>
              </a:rPr>
              <a:t>Планирование с фиксированным приоритетом</a:t>
            </a:r>
          </a:p>
          <a:p>
            <a:pPr lvl="1" eaLnBrk="1" hangingPunct="1">
              <a:lnSpc>
                <a:spcPct val="90000"/>
              </a:lnSpc>
            </a:pPr>
            <a:r>
              <a:rPr lang="ru-RU" altLang="ru-RU" sz="2400" dirty="0" smtClean="0">
                <a:latin typeface="Times New Roman" panose="02020603050405020304" pitchFamily="18" charset="0"/>
                <a:cs typeface="Times New Roman" panose="02020603050405020304" pitchFamily="18" charset="0"/>
              </a:rPr>
              <a:t>Вначале обслужить все интерактивные процессы, потом все фоновые</a:t>
            </a:r>
          </a:p>
          <a:p>
            <a:pPr eaLnBrk="1" hangingPunct="1">
              <a:lnSpc>
                <a:spcPct val="90000"/>
              </a:lnSpc>
            </a:pPr>
            <a:r>
              <a:rPr lang="ru-RU" altLang="ru-RU" sz="2400" b="1" dirty="0" smtClean="0">
                <a:latin typeface="Times New Roman" panose="02020603050405020304" pitchFamily="18" charset="0"/>
                <a:cs typeface="Times New Roman" panose="02020603050405020304" pitchFamily="18" charset="0"/>
              </a:rPr>
              <a:t>Разделение времени</a:t>
            </a:r>
            <a:r>
              <a:rPr lang="ru-RU" altLang="ru-RU" sz="2400" dirty="0" smtClean="0">
                <a:latin typeface="Times New Roman" panose="02020603050405020304" pitchFamily="18" charset="0"/>
                <a:cs typeface="Times New Roman" panose="02020603050405020304" pitchFamily="18" charset="0"/>
              </a:rPr>
              <a:t> </a:t>
            </a:r>
          </a:p>
          <a:p>
            <a:pPr lvl="1" eaLnBrk="1" hangingPunct="1">
              <a:lnSpc>
                <a:spcPct val="90000"/>
              </a:lnSpc>
            </a:pPr>
            <a:r>
              <a:rPr lang="ru-RU" altLang="ru-RU" sz="2400" dirty="0" smtClean="0">
                <a:latin typeface="Times New Roman" panose="02020603050405020304" pitchFamily="18" charset="0"/>
                <a:cs typeface="Times New Roman" panose="02020603050405020304" pitchFamily="18" charset="0"/>
              </a:rPr>
              <a:t>Каждой очереди выделяется часть времени ЦП, которую она может распланировать между своими процессами</a:t>
            </a:r>
          </a:p>
          <a:p>
            <a:pPr lvl="1" eaLnBrk="1" hangingPunct="1">
              <a:lnSpc>
                <a:spcPct val="90000"/>
              </a:lnSpc>
            </a:pPr>
            <a:r>
              <a:rPr lang="ru-RU" altLang="ru-RU" sz="2400" dirty="0" smtClean="0">
                <a:latin typeface="Times New Roman" panose="02020603050405020304" pitchFamily="18" charset="0"/>
                <a:cs typeface="Times New Roman" panose="02020603050405020304" pitchFamily="18" charset="0"/>
              </a:rPr>
              <a:t>Например 80% времени ЦП на интерактивные процессы через </a:t>
            </a:r>
            <a:r>
              <a:rPr lang="en-US" altLang="ru-RU" sz="2400" dirty="0" smtClean="0">
                <a:latin typeface="Times New Roman" panose="02020603050405020304" pitchFamily="18" charset="0"/>
                <a:cs typeface="Times New Roman" panose="02020603050405020304" pitchFamily="18" charset="0"/>
              </a:rPr>
              <a:t>RR</a:t>
            </a:r>
            <a:r>
              <a:rPr lang="ru-RU" altLang="ru-RU" sz="2400" dirty="0" smtClean="0">
                <a:latin typeface="Times New Roman" panose="02020603050405020304" pitchFamily="18" charset="0"/>
                <a:cs typeface="Times New Roman" panose="02020603050405020304" pitchFamily="18" charset="0"/>
              </a:rPr>
              <a:t>,</a:t>
            </a:r>
            <a:r>
              <a:rPr lang="en-US" altLang="ru-RU" sz="2400" dirty="0" smtClean="0">
                <a:latin typeface="Times New Roman" panose="02020603050405020304" pitchFamily="18" charset="0"/>
                <a:cs typeface="Times New Roman" panose="02020603050405020304" pitchFamily="18" charset="0"/>
              </a:rPr>
              <a:t> 20% </a:t>
            </a:r>
            <a:r>
              <a:rPr lang="ru-RU" altLang="ru-RU" sz="2400" dirty="0" smtClean="0">
                <a:latin typeface="Times New Roman" panose="02020603050405020304" pitchFamily="18" charset="0"/>
                <a:cs typeface="Times New Roman" panose="02020603050405020304" pitchFamily="18" charset="0"/>
              </a:rPr>
              <a:t>на фоновые через </a:t>
            </a:r>
            <a:r>
              <a:rPr lang="en-US" altLang="ru-RU" sz="2400" dirty="0" smtClean="0">
                <a:latin typeface="Times New Roman" panose="02020603050405020304" pitchFamily="18" charset="0"/>
                <a:cs typeface="Times New Roman" panose="02020603050405020304" pitchFamily="18" charset="0"/>
              </a:rPr>
              <a:t>FIFO.</a:t>
            </a:r>
            <a:endParaRPr lang="ru-RU" altLang="ru-RU" sz="2400" dirty="0" smtClean="0">
              <a:latin typeface="Times New Roman" panose="02020603050405020304" pitchFamily="18" charset="0"/>
              <a:cs typeface="Times New Roman" panose="02020603050405020304" pitchFamily="18" charset="0"/>
            </a:endParaRPr>
          </a:p>
          <a:p>
            <a:pPr eaLnBrk="1" hangingPunct="1">
              <a:lnSpc>
                <a:spcPct val="90000"/>
              </a:lnSpc>
            </a:pPr>
            <a:r>
              <a:rPr lang="ru-RU" altLang="ru-RU" sz="2400" b="1" dirty="0" smtClean="0">
                <a:latin typeface="Times New Roman" panose="02020603050405020304" pitchFamily="18" charset="0"/>
                <a:cs typeface="Times New Roman" panose="02020603050405020304" pitchFamily="18" charset="0"/>
              </a:rPr>
              <a:t>Многоуровневая очередь с обратной связью</a:t>
            </a:r>
          </a:p>
        </p:txBody>
      </p:sp>
      <p:sp>
        <p:nvSpPr>
          <p:cNvPr id="30724"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A4EFF26-0F7C-4326-A9DD-F51FA6DF4969}" type="slidenum">
              <a:rPr lang="ru-RU" altLang="ru-RU" smtClean="0"/>
              <a:pPr eaLnBrk="1" hangingPunct="1"/>
              <a:t>70</a:t>
            </a:fld>
            <a:endParaRPr lang="ru-RU" altLang="ru-RU" smtClean="0"/>
          </a:p>
        </p:txBody>
      </p:sp>
    </p:spTree>
    <p:extLst>
      <p:ext uri="{BB962C8B-B14F-4D97-AF65-F5344CB8AC3E}">
        <p14:creationId xmlns:p14="http://schemas.microsoft.com/office/powerpoint/2010/main" val="385215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altLang="ru-RU" sz="3200" smtClean="0"/>
              <a:t>Многоуровневая очередь с обратной связью</a:t>
            </a:r>
          </a:p>
        </p:txBody>
      </p:sp>
      <p:sp>
        <p:nvSpPr>
          <p:cNvPr id="31747" name="Rectangle 3"/>
          <p:cNvSpPr>
            <a:spLocks noGrp="1" noChangeArrowheads="1"/>
          </p:cNvSpPr>
          <p:nvPr>
            <p:ph type="body" idx="1"/>
          </p:nvPr>
        </p:nvSpPr>
        <p:spPr>
          <a:xfrm>
            <a:off x="755650" y="1827213"/>
            <a:ext cx="8280400" cy="1025525"/>
          </a:xfrm>
        </p:spPr>
        <p:txBody>
          <a:bodyPr/>
          <a:lstStyle/>
          <a:p>
            <a:pPr eaLnBrk="1" hangingPunct="1">
              <a:lnSpc>
                <a:spcPct val="80000"/>
              </a:lnSpc>
              <a:buFont typeface="Wingdings" pitchFamily="2" charset="2"/>
              <a:buNone/>
            </a:pPr>
            <a:r>
              <a:rPr lang="ru-RU" altLang="ru-RU" sz="1900" smtClean="0"/>
              <a:t>Планирование на основе затраченного времени, если процесс затратил определенный квант времени, то он помещается в определенную очередь – динамически перепланируются очереди</a:t>
            </a:r>
          </a:p>
          <a:p>
            <a:pPr eaLnBrk="1" hangingPunct="1">
              <a:lnSpc>
                <a:spcPct val="80000"/>
              </a:lnSpc>
            </a:pPr>
            <a:endParaRPr lang="ru-RU" altLang="ru-RU" sz="1900" smtClean="0"/>
          </a:p>
          <a:p>
            <a:pPr eaLnBrk="1" hangingPunct="1">
              <a:lnSpc>
                <a:spcPct val="80000"/>
              </a:lnSpc>
            </a:pPr>
            <a:endParaRPr lang="ru-RU" altLang="ru-RU" sz="1900" smtClean="0"/>
          </a:p>
          <a:p>
            <a:pPr eaLnBrk="1" hangingPunct="1">
              <a:lnSpc>
                <a:spcPct val="80000"/>
              </a:lnSpc>
            </a:pPr>
            <a:endParaRPr lang="ru-RU" altLang="ru-RU" sz="1900" smtClean="0"/>
          </a:p>
          <a:p>
            <a:pPr eaLnBrk="1" hangingPunct="1">
              <a:lnSpc>
                <a:spcPct val="80000"/>
              </a:lnSpc>
            </a:pPr>
            <a:endParaRPr lang="ru-RU" altLang="ru-RU" sz="1900" smtClean="0"/>
          </a:p>
        </p:txBody>
      </p:sp>
      <p:sp>
        <p:nvSpPr>
          <p:cNvPr id="31748" name="Rectangle 4"/>
          <p:cNvSpPr>
            <a:spLocks noChangeArrowheads="1"/>
          </p:cNvSpPr>
          <p:nvPr/>
        </p:nvSpPr>
        <p:spPr bwMode="auto">
          <a:xfrm>
            <a:off x="1187450" y="3500438"/>
            <a:ext cx="1727200" cy="4333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Квант 32мс</a:t>
            </a:r>
          </a:p>
        </p:txBody>
      </p:sp>
      <p:sp>
        <p:nvSpPr>
          <p:cNvPr id="31749" name="Text Box 5"/>
          <p:cNvSpPr txBox="1">
            <a:spLocks noChangeArrowheads="1"/>
          </p:cNvSpPr>
          <p:nvPr/>
        </p:nvSpPr>
        <p:spPr bwMode="auto">
          <a:xfrm>
            <a:off x="3995738" y="2782888"/>
            <a:ext cx="5148262"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eaLnBrk="1" hangingPunct="1">
              <a:spcBef>
                <a:spcPct val="0"/>
              </a:spcBef>
              <a:buClrTx/>
              <a:buSzTx/>
              <a:buFontTx/>
              <a:buChar char="•"/>
            </a:pPr>
            <a:r>
              <a:rPr lang="ru-RU" altLang="ru-RU" sz="1800"/>
              <a:t>Если он выполнился достаточно быстро, то он попадает в первую очередь «быстрых» процессов.</a:t>
            </a:r>
          </a:p>
          <a:p>
            <a:pPr eaLnBrk="1" hangingPunct="1">
              <a:spcBef>
                <a:spcPct val="0"/>
              </a:spcBef>
              <a:buClrTx/>
              <a:buSzTx/>
              <a:buFontTx/>
              <a:buChar char="•"/>
            </a:pPr>
            <a:r>
              <a:rPr lang="ru-RU" altLang="ru-RU" sz="1800"/>
              <a:t>Если он средний по времени выполнения, то в среднюю.</a:t>
            </a:r>
          </a:p>
          <a:p>
            <a:pPr eaLnBrk="1" hangingPunct="1">
              <a:spcBef>
                <a:spcPct val="0"/>
              </a:spcBef>
              <a:buClrTx/>
              <a:buSzTx/>
              <a:buFontTx/>
              <a:buChar char="•"/>
            </a:pPr>
            <a:r>
              <a:rPr lang="ru-RU" altLang="ru-RU" sz="1800"/>
              <a:t>Если он требует много времени выч.ресурсов, то он помещается в последнюю очередь </a:t>
            </a:r>
            <a:r>
              <a:rPr lang="en-US" altLang="ru-RU" sz="1800"/>
              <a:t>FIFO</a:t>
            </a:r>
            <a:r>
              <a:rPr lang="ru-RU" altLang="ru-RU" sz="1800"/>
              <a:t>.</a:t>
            </a:r>
            <a:endParaRPr lang="en-US" altLang="ru-RU" sz="1800"/>
          </a:p>
          <a:p>
            <a:pPr eaLnBrk="1" hangingPunct="1">
              <a:spcBef>
                <a:spcPct val="0"/>
              </a:spcBef>
              <a:buClrTx/>
              <a:buSzTx/>
              <a:buFontTx/>
              <a:buNone/>
            </a:pPr>
            <a:r>
              <a:rPr lang="ru-RU" altLang="ru-RU" sz="1800"/>
              <a:t>За счет этого процессы постоянно перемещаются между очередями, т.о. заранее не нужно смотреть, куда помещать процесс и сопоставлять ему какое-то свойство</a:t>
            </a:r>
          </a:p>
          <a:p>
            <a:pPr eaLnBrk="1" hangingPunct="1">
              <a:spcBef>
                <a:spcPct val="50000"/>
              </a:spcBef>
              <a:buClrTx/>
              <a:buSzTx/>
              <a:buFontTx/>
              <a:buNone/>
            </a:pPr>
            <a:endParaRPr lang="ru-RU" altLang="ru-RU" sz="1800"/>
          </a:p>
        </p:txBody>
      </p:sp>
      <p:sp>
        <p:nvSpPr>
          <p:cNvPr id="31750" name="Line 6"/>
          <p:cNvSpPr>
            <a:spLocks noChangeShapeType="1"/>
          </p:cNvSpPr>
          <p:nvPr/>
        </p:nvSpPr>
        <p:spPr bwMode="auto">
          <a:xfrm>
            <a:off x="468313" y="3573463"/>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51" name="Line 7"/>
          <p:cNvSpPr>
            <a:spLocks noChangeShapeType="1"/>
          </p:cNvSpPr>
          <p:nvPr/>
        </p:nvSpPr>
        <p:spPr bwMode="auto">
          <a:xfrm>
            <a:off x="3059113" y="3573463"/>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52" name="Rectangle 8"/>
          <p:cNvSpPr>
            <a:spLocks noChangeArrowheads="1"/>
          </p:cNvSpPr>
          <p:nvPr/>
        </p:nvSpPr>
        <p:spPr bwMode="auto">
          <a:xfrm>
            <a:off x="1116013" y="4581525"/>
            <a:ext cx="1727200" cy="43338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ru-RU" altLang="ru-RU" sz="1800"/>
              <a:t>Квант 64мс</a:t>
            </a:r>
          </a:p>
        </p:txBody>
      </p:sp>
      <p:sp>
        <p:nvSpPr>
          <p:cNvPr id="31753" name="Rectangle 9"/>
          <p:cNvSpPr>
            <a:spLocks noChangeArrowheads="1"/>
          </p:cNvSpPr>
          <p:nvPr/>
        </p:nvSpPr>
        <p:spPr bwMode="auto">
          <a:xfrm>
            <a:off x="1116013" y="5732463"/>
            <a:ext cx="1727200" cy="4333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eaLnBrk="0" hangingPunct="0">
              <a:spcBef>
                <a:spcPct val="20000"/>
              </a:spcBef>
              <a:buClr>
                <a:schemeClr val="tx2"/>
              </a:buClr>
              <a:buSzPct val="70000"/>
              <a:buFont typeface="Wingdings" pitchFamily="2" charset="2"/>
              <a:buChar char="¡"/>
              <a:defRPr sz="29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l"/>
              <a:defRPr sz="2500">
                <a:solidFill>
                  <a:schemeClr val="tx1"/>
                </a:solidFill>
                <a:latin typeface="Verdana" pitchFamily="34" charset="0"/>
              </a:defRPr>
            </a:lvl2pPr>
            <a:lvl3pPr marL="1143000" indent="-228600" eaLnBrk="0" hangingPunct="0">
              <a:spcBef>
                <a:spcPct val="20000"/>
              </a:spcBef>
              <a:buClr>
                <a:schemeClr val="tx2"/>
              </a:buClr>
              <a:buSzPct val="65000"/>
              <a:buFont typeface="Wingdings" pitchFamily="2" charset="2"/>
              <a:buChar char="¡"/>
              <a:defRPr sz="22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l"/>
              <a:defRPr sz="1900">
                <a:solidFill>
                  <a:schemeClr val="tx1"/>
                </a:solidFill>
                <a:latin typeface="Verdana" pitchFamily="34" charset="0"/>
              </a:defRPr>
            </a:lvl4pPr>
            <a:lvl5pPr marL="2057400" indent="-228600" eaLnBrk="0" hangingPunct="0">
              <a:spcBef>
                <a:spcPct val="20000"/>
              </a:spcBef>
              <a:buClr>
                <a:schemeClr val="tx2"/>
              </a:buClr>
              <a:buSzPct val="60000"/>
              <a:buFont typeface="Wingdings" pitchFamily="2" charset="2"/>
              <a:buChar char="¡"/>
              <a:defRPr sz="19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a:lstStyle>
          <a:p>
            <a:pPr algn="ctr" eaLnBrk="1" hangingPunct="1">
              <a:spcBef>
                <a:spcPct val="0"/>
              </a:spcBef>
              <a:buClrTx/>
              <a:buSzTx/>
              <a:buFontTx/>
              <a:buNone/>
            </a:pPr>
            <a:r>
              <a:rPr lang="en-US" altLang="ru-RU" sz="1800"/>
              <a:t>FIFO</a:t>
            </a:r>
            <a:endParaRPr lang="ru-RU" altLang="ru-RU" sz="1800"/>
          </a:p>
        </p:txBody>
      </p:sp>
      <p:sp>
        <p:nvSpPr>
          <p:cNvPr id="31754" name="Line 12"/>
          <p:cNvSpPr>
            <a:spLocks noChangeShapeType="1"/>
          </p:cNvSpPr>
          <p:nvPr/>
        </p:nvSpPr>
        <p:spPr bwMode="auto">
          <a:xfrm>
            <a:off x="2987675" y="4652963"/>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55" name="Line 13"/>
          <p:cNvSpPr>
            <a:spLocks noChangeShapeType="1"/>
          </p:cNvSpPr>
          <p:nvPr/>
        </p:nvSpPr>
        <p:spPr bwMode="auto">
          <a:xfrm>
            <a:off x="2987675" y="5805488"/>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56" name="Line 14"/>
          <p:cNvSpPr>
            <a:spLocks noChangeShapeType="1"/>
          </p:cNvSpPr>
          <p:nvPr/>
        </p:nvSpPr>
        <p:spPr bwMode="auto">
          <a:xfrm>
            <a:off x="3059113" y="3716338"/>
            <a:ext cx="2174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57" name="Line 15"/>
          <p:cNvSpPr>
            <a:spLocks noChangeShapeType="1"/>
          </p:cNvSpPr>
          <p:nvPr/>
        </p:nvSpPr>
        <p:spPr bwMode="auto">
          <a:xfrm>
            <a:off x="3276600" y="3716338"/>
            <a:ext cx="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58" name="Line 16"/>
          <p:cNvSpPr>
            <a:spLocks noChangeShapeType="1"/>
          </p:cNvSpPr>
          <p:nvPr/>
        </p:nvSpPr>
        <p:spPr bwMode="auto">
          <a:xfrm flipH="1">
            <a:off x="827088" y="4221163"/>
            <a:ext cx="2449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59" name="Line 17"/>
          <p:cNvSpPr>
            <a:spLocks noChangeShapeType="1"/>
          </p:cNvSpPr>
          <p:nvPr/>
        </p:nvSpPr>
        <p:spPr bwMode="auto">
          <a:xfrm>
            <a:off x="827088" y="4221163"/>
            <a:ext cx="0"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0" name="Line 19"/>
          <p:cNvSpPr>
            <a:spLocks noChangeShapeType="1"/>
          </p:cNvSpPr>
          <p:nvPr/>
        </p:nvSpPr>
        <p:spPr bwMode="auto">
          <a:xfrm>
            <a:off x="827088" y="4724400"/>
            <a:ext cx="2889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61" name="Line 20"/>
          <p:cNvSpPr>
            <a:spLocks noChangeShapeType="1"/>
          </p:cNvSpPr>
          <p:nvPr/>
        </p:nvSpPr>
        <p:spPr bwMode="auto">
          <a:xfrm>
            <a:off x="2987675" y="4797425"/>
            <a:ext cx="217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2" name="Line 21"/>
          <p:cNvSpPr>
            <a:spLocks noChangeShapeType="1"/>
          </p:cNvSpPr>
          <p:nvPr/>
        </p:nvSpPr>
        <p:spPr bwMode="auto">
          <a:xfrm>
            <a:off x="3203575" y="4797425"/>
            <a:ext cx="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3" name="Line 22"/>
          <p:cNvSpPr>
            <a:spLocks noChangeShapeType="1"/>
          </p:cNvSpPr>
          <p:nvPr/>
        </p:nvSpPr>
        <p:spPr bwMode="auto">
          <a:xfrm flipH="1">
            <a:off x="755650" y="5302250"/>
            <a:ext cx="2449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4" name="Line 23"/>
          <p:cNvSpPr>
            <a:spLocks noChangeShapeType="1"/>
          </p:cNvSpPr>
          <p:nvPr/>
        </p:nvSpPr>
        <p:spPr bwMode="auto">
          <a:xfrm>
            <a:off x="755650" y="5302250"/>
            <a:ext cx="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5" name="Line 24"/>
          <p:cNvSpPr>
            <a:spLocks noChangeShapeType="1"/>
          </p:cNvSpPr>
          <p:nvPr/>
        </p:nvSpPr>
        <p:spPr bwMode="auto">
          <a:xfrm>
            <a:off x="755650" y="5805488"/>
            <a:ext cx="2889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1766"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3D882E8-9C57-4652-9B77-C6C61F12FA94}" type="slidenum">
              <a:rPr lang="ru-RU" altLang="ru-RU" smtClean="0"/>
              <a:pPr eaLnBrk="1" hangingPunct="1"/>
              <a:t>71</a:t>
            </a:fld>
            <a:endParaRPr lang="ru-RU" altLang="ru-RU" smtClean="0"/>
          </a:p>
        </p:txBody>
      </p:sp>
    </p:spTree>
    <p:extLst>
      <p:ext uri="{BB962C8B-B14F-4D97-AF65-F5344CB8AC3E}">
        <p14:creationId xmlns:p14="http://schemas.microsoft.com/office/powerpoint/2010/main" val="36401757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altLang="ru-RU" sz="3200" smtClean="0"/>
              <a:t>Многоуровневая очередь с обратной связью</a:t>
            </a:r>
          </a:p>
        </p:txBody>
      </p:sp>
      <p:sp>
        <p:nvSpPr>
          <p:cNvPr id="32771" name="Rectangle 3"/>
          <p:cNvSpPr>
            <a:spLocks noGrp="1" noChangeArrowheads="1"/>
          </p:cNvSpPr>
          <p:nvPr>
            <p:ph type="body" idx="1"/>
          </p:nvPr>
        </p:nvSpPr>
        <p:spPr/>
        <p:txBody>
          <a:bodyPr/>
          <a:lstStyle/>
          <a:p>
            <a:pPr eaLnBrk="1" hangingPunct="1">
              <a:buFont typeface="Wingdings" pitchFamily="2" charset="2"/>
              <a:buNone/>
            </a:pPr>
            <a:r>
              <a:rPr lang="ru-RU" altLang="ru-RU" smtClean="0"/>
              <a:t>Планировщик определяется с многими параметрами:</a:t>
            </a:r>
          </a:p>
          <a:p>
            <a:pPr eaLnBrk="1" hangingPunct="1"/>
            <a:r>
              <a:rPr lang="ru-RU" altLang="ru-RU" smtClean="0"/>
              <a:t>Числом очередей</a:t>
            </a:r>
          </a:p>
          <a:p>
            <a:pPr eaLnBrk="1" hangingPunct="1"/>
            <a:r>
              <a:rPr lang="ru-RU" altLang="ru-RU" smtClean="0"/>
              <a:t>Алгоритмами планирования в каждой очереди</a:t>
            </a:r>
          </a:p>
          <a:p>
            <a:pPr eaLnBrk="1" hangingPunct="1"/>
            <a:r>
              <a:rPr lang="ru-RU" altLang="ru-RU" smtClean="0"/>
              <a:t>Методом, используемым для определения принадлежности процесса к той или иной очереди</a:t>
            </a:r>
          </a:p>
        </p:txBody>
      </p:sp>
      <p:sp>
        <p:nvSpPr>
          <p:cNvPr id="32772"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A8F1B71-F5EE-4D5A-B6EF-5AE337B1BC93}" type="slidenum">
              <a:rPr lang="ru-RU" altLang="ru-RU" smtClean="0"/>
              <a:pPr eaLnBrk="1" hangingPunct="1"/>
              <a:t>72</a:t>
            </a:fld>
            <a:endParaRPr lang="ru-RU" altLang="ru-RU" smtClean="0"/>
          </a:p>
        </p:txBody>
      </p:sp>
    </p:spTree>
    <p:extLst>
      <p:ext uri="{BB962C8B-B14F-4D97-AF65-F5344CB8AC3E}">
        <p14:creationId xmlns:p14="http://schemas.microsoft.com/office/powerpoint/2010/main" val="36763793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altLang="ru-RU" sz="3200" smtClean="0"/>
              <a:t>Многоуровневая очередь с обратной связью. Пример</a:t>
            </a:r>
          </a:p>
        </p:txBody>
      </p:sp>
      <p:sp>
        <p:nvSpPr>
          <p:cNvPr id="33795" name="Rectangle 3"/>
          <p:cNvSpPr>
            <a:spLocks noGrp="1" noChangeArrowheads="1"/>
          </p:cNvSpPr>
          <p:nvPr>
            <p:ph type="body" idx="1"/>
          </p:nvPr>
        </p:nvSpPr>
        <p:spPr>
          <a:xfrm>
            <a:off x="1042988" y="1628775"/>
            <a:ext cx="8101012" cy="5040313"/>
          </a:xfrm>
        </p:spPr>
        <p:txBody>
          <a:bodyPr/>
          <a:lstStyle/>
          <a:p>
            <a:pPr eaLnBrk="1" hangingPunct="1">
              <a:lnSpc>
                <a:spcPct val="80000"/>
              </a:lnSpc>
              <a:buFont typeface="Wingdings" pitchFamily="2" charset="2"/>
              <a:buNone/>
            </a:pPr>
            <a:r>
              <a:rPr lang="ru-RU" altLang="ru-RU" sz="2100" smtClean="0"/>
              <a:t>Есть 3 очереди:</a:t>
            </a:r>
          </a:p>
          <a:p>
            <a:pPr eaLnBrk="1" hangingPunct="1">
              <a:lnSpc>
                <a:spcPct val="80000"/>
              </a:lnSpc>
            </a:pPr>
            <a:r>
              <a:rPr lang="en-US" altLang="ru-RU" sz="2100" smtClean="0"/>
              <a:t>Q</a:t>
            </a:r>
            <a:r>
              <a:rPr lang="en-US" altLang="ru-RU" sz="2100" baseline="-6000" smtClean="0"/>
              <a:t>0</a:t>
            </a:r>
            <a:r>
              <a:rPr lang="en-US" altLang="ru-RU" sz="2100" smtClean="0"/>
              <a:t> –RR </a:t>
            </a:r>
            <a:r>
              <a:rPr lang="ru-RU" altLang="ru-RU" sz="2100" smtClean="0"/>
              <a:t>с квантом времени </a:t>
            </a:r>
            <a:r>
              <a:rPr lang="en-US" altLang="ru-RU" sz="2100" smtClean="0"/>
              <a:t>t=</a:t>
            </a:r>
            <a:r>
              <a:rPr lang="ru-RU" altLang="ru-RU" sz="2100" smtClean="0"/>
              <a:t>16мс</a:t>
            </a:r>
            <a:endParaRPr lang="en-US" altLang="ru-RU" sz="2100" smtClean="0"/>
          </a:p>
          <a:p>
            <a:pPr eaLnBrk="1" hangingPunct="1">
              <a:lnSpc>
                <a:spcPct val="80000"/>
              </a:lnSpc>
            </a:pPr>
            <a:r>
              <a:rPr lang="en-US" altLang="ru-RU" sz="2100" smtClean="0"/>
              <a:t>Q</a:t>
            </a:r>
            <a:r>
              <a:rPr lang="en-US" altLang="ru-RU" sz="2100" baseline="-6000" smtClean="0"/>
              <a:t>1</a:t>
            </a:r>
            <a:r>
              <a:rPr lang="en-US" altLang="ru-RU" sz="2100" smtClean="0"/>
              <a:t> –RR</a:t>
            </a:r>
            <a:r>
              <a:rPr lang="ru-RU" altLang="ru-RU" sz="2100" smtClean="0"/>
              <a:t> с квантом времени </a:t>
            </a:r>
            <a:r>
              <a:rPr lang="en-US" altLang="ru-RU" sz="2100" smtClean="0"/>
              <a:t>t=</a:t>
            </a:r>
            <a:r>
              <a:rPr lang="ru-RU" altLang="ru-RU" sz="2100" smtClean="0"/>
              <a:t>32мс</a:t>
            </a:r>
          </a:p>
          <a:p>
            <a:pPr eaLnBrk="1" hangingPunct="1">
              <a:lnSpc>
                <a:spcPct val="80000"/>
              </a:lnSpc>
            </a:pPr>
            <a:r>
              <a:rPr lang="en-US" altLang="ru-RU" sz="2100" smtClean="0"/>
              <a:t>Q</a:t>
            </a:r>
            <a:r>
              <a:rPr lang="en-US" altLang="ru-RU" sz="2100" baseline="-6000" smtClean="0"/>
              <a:t>2</a:t>
            </a:r>
            <a:r>
              <a:rPr lang="en-US" altLang="ru-RU" sz="2100" smtClean="0"/>
              <a:t> –FIFO</a:t>
            </a:r>
            <a:endParaRPr lang="ru-RU" altLang="ru-RU" sz="2100" smtClean="0"/>
          </a:p>
          <a:p>
            <a:pPr eaLnBrk="1" hangingPunct="1">
              <a:lnSpc>
                <a:spcPct val="80000"/>
              </a:lnSpc>
              <a:buFont typeface="Wingdings" pitchFamily="2" charset="2"/>
              <a:buNone/>
            </a:pPr>
            <a:r>
              <a:rPr lang="ru-RU" altLang="ru-RU" sz="2100" u="sng" smtClean="0"/>
              <a:t>Планирование:</a:t>
            </a:r>
            <a:r>
              <a:rPr lang="ru-RU" altLang="ru-RU" sz="2100" smtClean="0"/>
              <a:t> </a:t>
            </a:r>
          </a:p>
          <a:p>
            <a:pPr eaLnBrk="1" hangingPunct="1">
              <a:lnSpc>
                <a:spcPct val="80000"/>
              </a:lnSpc>
              <a:buFontTx/>
              <a:buNone/>
            </a:pPr>
            <a:r>
              <a:rPr lang="ru-RU" altLang="ru-RU" sz="2100" smtClean="0"/>
              <a:t>Новый процесс помещается в конец первой очереди </a:t>
            </a:r>
            <a:r>
              <a:rPr lang="en-US" altLang="ru-RU" sz="2100" smtClean="0"/>
              <a:t>Q</a:t>
            </a:r>
            <a:r>
              <a:rPr lang="en-US" altLang="ru-RU" sz="2100" baseline="-25000" smtClean="0"/>
              <a:t>0</a:t>
            </a:r>
            <a:endParaRPr lang="ru-RU" altLang="ru-RU" sz="2100" baseline="-25000" smtClean="0"/>
          </a:p>
          <a:p>
            <a:pPr lvl="1" eaLnBrk="1" hangingPunct="1">
              <a:lnSpc>
                <a:spcPct val="80000"/>
              </a:lnSpc>
              <a:buFont typeface="Wingdings" pitchFamily="2" charset="2"/>
              <a:buChar char="v"/>
            </a:pPr>
            <a:r>
              <a:rPr lang="ru-RU" altLang="ru-RU" sz="1900" smtClean="0"/>
              <a:t>Когда процесс из этой очереди получает ЦП, то выделяется квант времени </a:t>
            </a:r>
            <a:r>
              <a:rPr lang="en-US" altLang="ru-RU" sz="1900" smtClean="0"/>
              <a:t>t=16</a:t>
            </a:r>
            <a:r>
              <a:rPr lang="ru-RU" altLang="ru-RU" sz="1900" smtClean="0"/>
              <a:t>мс</a:t>
            </a:r>
            <a:endParaRPr lang="en-US" altLang="ru-RU" sz="1900" smtClean="0"/>
          </a:p>
          <a:p>
            <a:pPr lvl="1" eaLnBrk="1" hangingPunct="1">
              <a:lnSpc>
                <a:spcPct val="80000"/>
              </a:lnSpc>
              <a:buFont typeface="Wingdings" pitchFamily="2" charset="2"/>
              <a:buChar char="v"/>
            </a:pPr>
            <a:r>
              <a:rPr lang="ru-RU" altLang="ru-RU" sz="1900" smtClean="0"/>
              <a:t>Если процесс выполняется дольше, не вернул управление ОС, то он принудительно вытесняется и помещается в конец очереди </a:t>
            </a:r>
            <a:r>
              <a:rPr lang="en-US" altLang="ru-RU" sz="1900" smtClean="0"/>
              <a:t>Q</a:t>
            </a:r>
            <a:r>
              <a:rPr lang="ru-RU" altLang="ru-RU" sz="1900" smtClean="0"/>
              <a:t>1 </a:t>
            </a:r>
          </a:p>
          <a:p>
            <a:pPr eaLnBrk="1" hangingPunct="1">
              <a:lnSpc>
                <a:spcPct val="80000"/>
              </a:lnSpc>
              <a:buFontTx/>
              <a:buNone/>
            </a:pPr>
            <a:r>
              <a:rPr lang="ru-RU" altLang="ru-RU" sz="2100" smtClean="0"/>
              <a:t>В очереди </a:t>
            </a:r>
            <a:r>
              <a:rPr lang="en-US" altLang="ru-RU" sz="2100" smtClean="0"/>
              <a:t>Q</a:t>
            </a:r>
            <a:r>
              <a:rPr lang="ru-RU" altLang="ru-RU" sz="2100" smtClean="0"/>
              <a:t>1 </a:t>
            </a:r>
          </a:p>
          <a:p>
            <a:pPr lvl="1" eaLnBrk="1" hangingPunct="1">
              <a:lnSpc>
                <a:spcPct val="80000"/>
              </a:lnSpc>
              <a:buFont typeface="Wingdings" pitchFamily="2" charset="2"/>
              <a:buChar char="v"/>
            </a:pPr>
            <a:r>
              <a:rPr lang="ru-RU" altLang="ru-RU" sz="1900" smtClean="0"/>
              <a:t>Когда процесс из этой очереди получает ЦП, то выделяется квант времени </a:t>
            </a:r>
            <a:r>
              <a:rPr lang="en-US" altLang="ru-RU" sz="1900" smtClean="0"/>
              <a:t>t=</a:t>
            </a:r>
            <a:r>
              <a:rPr lang="ru-RU" altLang="ru-RU" sz="1900" smtClean="0"/>
              <a:t>32мс</a:t>
            </a:r>
          </a:p>
          <a:p>
            <a:pPr lvl="1" eaLnBrk="1" hangingPunct="1">
              <a:lnSpc>
                <a:spcPct val="80000"/>
              </a:lnSpc>
              <a:buFont typeface="Wingdings" pitchFamily="2" charset="2"/>
              <a:buChar char="v"/>
            </a:pPr>
            <a:r>
              <a:rPr lang="ru-RU" altLang="ru-RU" sz="1900" smtClean="0"/>
              <a:t>Если процесс выполняется дольше, то он принудительно вытесняется и помещается в конец очереди </a:t>
            </a:r>
            <a:r>
              <a:rPr lang="en-US" altLang="ru-RU" sz="1900" smtClean="0"/>
              <a:t>Q</a:t>
            </a:r>
            <a:r>
              <a:rPr lang="ru-RU" altLang="ru-RU" sz="1900" smtClean="0"/>
              <a:t>2 и выполняется по </a:t>
            </a:r>
            <a:r>
              <a:rPr lang="en-US" altLang="ru-RU" sz="1900" smtClean="0"/>
              <a:t>FIFO </a:t>
            </a:r>
            <a:r>
              <a:rPr lang="ru-RU" altLang="ru-RU" sz="1900" smtClean="0"/>
              <a:t>пока  не закончится</a:t>
            </a:r>
            <a:endParaRPr lang="ru-RU" altLang="ru-RU" sz="1900" baseline="-25000" smtClean="0"/>
          </a:p>
        </p:txBody>
      </p:sp>
      <p:sp>
        <p:nvSpPr>
          <p:cNvPr id="33796" name="Номер слайда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421C1FA-DB61-4530-99F2-0007FCC7D307}" type="slidenum">
              <a:rPr lang="ru-RU" altLang="ru-RU" smtClean="0"/>
              <a:pPr eaLnBrk="1" hangingPunct="1"/>
              <a:t>73</a:t>
            </a:fld>
            <a:endParaRPr lang="ru-RU" altLang="ru-RU" smtClean="0"/>
          </a:p>
        </p:txBody>
      </p:sp>
    </p:spTree>
    <p:extLst>
      <p:ext uri="{BB962C8B-B14F-4D97-AF65-F5344CB8AC3E}">
        <p14:creationId xmlns:p14="http://schemas.microsoft.com/office/powerpoint/2010/main" val="3391555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7504" y="980728"/>
            <a:ext cx="8856984" cy="5688632"/>
          </a:xfrm>
        </p:spPr>
        <p:txBody>
          <a:bodyPr>
            <a:normAutofit/>
          </a:bodyPr>
          <a:lstStyle/>
          <a:p>
            <a:pPr indent="265113" algn="just" eaLnBrk="1" hangingPunct="1"/>
            <a:r>
              <a:rPr lang="ru-RU" sz="3600" dirty="0">
                <a:latin typeface="Times New Roman" panose="02020603050405020304" pitchFamily="18" charset="0"/>
                <a:cs typeface="Times New Roman" panose="02020603050405020304" pitchFamily="18" charset="0"/>
              </a:rPr>
              <a:t>Операционная система поддерживает обособленность процессов: у каждого процесса имеется свое виртуальное адресное пространство, каждому процессу назначаются свои ресурсы - файлы, окна, семафоры и т.д. </a:t>
            </a:r>
          </a:p>
        </p:txBody>
      </p:sp>
      <p:sp>
        <p:nvSpPr>
          <p:cNvPr id="3"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74</a:t>
            </a:fld>
            <a:endParaRPr lang="ru-RU"/>
          </a:p>
        </p:txBody>
      </p:sp>
    </p:spTree>
    <p:extLst>
      <p:ext uri="{BB962C8B-B14F-4D97-AF65-F5344CB8AC3E}">
        <p14:creationId xmlns:p14="http://schemas.microsoft.com/office/powerpoint/2010/main" val="2819026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179512" y="836712"/>
            <a:ext cx="8784976" cy="5832648"/>
          </a:xfrm>
        </p:spPr>
        <p:txBody>
          <a:bodyPr>
            <a:normAutofit/>
          </a:bodyPr>
          <a:lstStyle/>
          <a:p>
            <a:pPr indent="265113" algn="just" eaLnBrk="1" hangingPunct="1"/>
            <a:r>
              <a:rPr lang="ru-RU" sz="3600" dirty="0">
                <a:latin typeface="Times New Roman" panose="02020603050405020304" pitchFamily="18" charset="0"/>
                <a:cs typeface="Times New Roman" panose="02020603050405020304" pitchFamily="18" charset="0"/>
              </a:rPr>
              <a:t>Обособленность нужна для  защиты одного процесса от другого, поскольку они, совместно используя все ресурсы машины, конкурируют с друг другом.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В общем случае процессы принадлежат разным пользователям, разделяющим один компьютер. </a:t>
            </a:r>
          </a:p>
        </p:txBody>
      </p:sp>
      <p:sp>
        <p:nvSpPr>
          <p:cNvPr id="3"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A3CFEF61-FD3B-4967-BAED-6FD172EC5D78}" type="slidenum">
              <a:rPr lang="ru-RU" smtClean="0"/>
              <a:pPr/>
              <a:t>75</a:t>
            </a:fld>
            <a:endParaRPr lang="ru-RU"/>
          </a:p>
        </p:txBody>
      </p:sp>
    </p:spTree>
    <p:extLst>
      <p:ext uri="{BB962C8B-B14F-4D97-AF65-F5344CB8AC3E}">
        <p14:creationId xmlns:p14="http://schemas.microsoft.com/office/powerpoint/2010/main" val="3645592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5240" y="557213"/>
            <a:ext cx="7313613" cy="1143000"/>
          </a:xfrm>
        </p:spPr>
        <p:txBody>
          <a:bodyPr/>
          <a:lstStyle/>
          <a:p>
            <a:pPr eaLnBrk="1" hangingPunct="1"/>
            <a:r>
              <a:rPr lang="ru-RU" altLang="ru-RU" sz="3200" dirty="0" smtClean="0"/>
              <a:t>Процесс </a:t>
            </a:r>
            <a:br>
              <a:rPr lang="ru-RU" altLang="ru-RU" sz="3200" dirty="0" smtClean="0"/>
            </a:br>
            <a:r>
              <a:rPr lang="ru-RU" altLang="ru-RU" sz="3200" dirty="0" smtClean="0"/>
              <a:t>(физическое представление)</a:t>
            </a:r>
          </a:p>
        </p:txBody>
      </p:sp>
      <p:sp>
        <p:nvSpPr>
          <p:cNvPr id="6147" name="Rectangle 3"/>
          <p:cNvSpPr>
            <a:spLocks noGrp="1" noChangeArrowheads="1"/>
          </p:cNvSpPr>
          <p:nvPr>
            <p:ph type="body" idx="1"/>
          </p:nvPr>
        </p:nvSpPr>
        <p:spPr>
          <a:xfrm>
            <a:off x="251520" y="1700808"/>
            <a:ext cx="4320480" cy="4625975"/>
          </a:xfrm>
        </p:spPr>
        <p:txBody>
          <a:bodyPr>
            <a:noAutofit/>
          </a:bodyPr>
          <a:lstStyle/>
          <a:p>
            <a:pPr marL="0" indent="269875" eaLnBrk="1" hangingPunct="1">
              <a:lnSpc>
                <a:spcPct val="80000"/>
              </a:lnSpc>
              <a:buFont typeface="Wingdings" pitchFamily="2" charset="2"/>
              <a:buNone/>
            </a:pPr>
            <a:r>
              <a:rPr lang="ru-RU" altLang="ru-RU" sz="2400" dirty="0" smtClean="0">
                <a:latin typeface="Times New Roman" panose="02020603050405020304" pitchFamily="18" charset="0"/>
                <a:cs typeface="Times New Roman" panose="02020603050405020304" pitchFamily="18" charset="0"/>
              </a:rPr>
              <a:t>Внизу 0 адрес, сверху максимальный. На максимуме расположен стек, затем куча, которые растут в противоположных направлениях, данные и код программы.</a:t>
            </a:r>
          </a:p>
          <a:p>
            <a:pPr marL="0" indent="269875" eaLnBrk="1" hangingPunct="1">
              <a:lnSpc>
                <a:spcPct val="80000"/>
              </a:lnSpc>
              <a:buFont typeface="Wingdings" pitchFamily="2" charset="2"/>
              <a:buNone/>
            </a:pPr>
            <a:r>
              <a:rPr lang="ru-RU" altLang="ru-RU" sz="2400" dirty="0" smtClean="0">
                <a:latin typeface="Times New Roman" panose="02020603050405020304" pitchFamily="18" charset="0"/>
                <a:cs typeface="Times New Roman" panose="02020603050405020304" pitchFamily="18" charset="0"/>
              </a:rPr>
              <a:t>Важно понимать, что каждый процесс обладает своим адресным пространством. На схеме виртуальное адресное пространство начинается в нуля и заканчивается неким максимумом, которое состоит из сегментов : </a:t>
            </a:r>
            <a:r>
              <a:rPr lang="ru-RU" altLang="ru-RU" sz="2400" b="1" dirty="0" smtClean="0">
                <a:latin typeface="Times New Roman" panose="02020603050405020304" pitchFamily="18" charset="0"/>
                <a:cs typeface="Times New Roman" panose="02020603050405020304" pitchFamily="18" charset="0"/>
              </a:rPr>
              <a:t>кода, данных и стека.</a:t>
            </a:r>
          </a:p>
          <a:p>
            <a:pPr marL="400050" indent="-400050" eaLnBrk="1" hangingPunct="1">
              <a:lnSpc>
                <a:spcPct val="80000"/>
              </a:lnSpc>
              <a:buFont typeface="Wingdings" pitchFamily="2" charset="2"/>
              <a:buNone/>
            </a:pPr>
            <a:endParaRPr lang="ru-RU" altLang="ru-RU" sz="2400" dirty="0" smtClean="0">
              <a:latin typeface="Times New Roman" panose="02020603050405020304" pitchFamily="18" charset="0"/>
              <a:cs typeface="Times New Roman" panose="02020603050405020304" pitchFamily="18" charset="0"/>
            </a:endParaRPr>
          </a:p>
        </p:txBody>
      </p:sp>
      <p:graphicFrame>
        <p:nvGraphicFramePr>
          <p:cNvPr id="6180" name="Group 36"/>
          <p:cNvGraphicFramePr>
            <a:graphicFrameLocks noGrp="1"/>
          </p:cNvGraphicFramePr>
          <p:nvPr/>
        </p:nvGraphicFramePr>
        <p:xfrm>
          <a:off x="5076825" y="1700213"/>
          <a:ext cx="2303463" cy="4994274"/>
        </p:xfrm>
        <a:graphic>
          <a:graphicData uri="http://schemas.openxmlformats.org/drawingml/2006/table">
            <a:tbl>
              <a:tblPr/>
              <a:tblGrid>
                <a:gridCol w="2303463">
                  <a:extLst>
                    <a:ext uri="{9D8B030D-6E8A-4147-A177-3AD203B41FA5}">
                      <a16:colId xmlns:a16="http://schemas.microsoft.com/office/drawing/2014/main" val="20000"/>
                    </a:ext>
                  </a:extLst>
                </a:gridCol>
              </a:tblGrid>
              <a:tr h="82878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Arial" charset="0"/>
                        </a:rPr>
                        <a:t>Стек</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719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Verdana" pitchFamily="34" charset="0"/>
                          <a:sym typeface="Wingdings" pitchFamily="2" charset="2"/>
                        </a:rPr>
                        <a:t></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82878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Verdana" pitchFamily="34" charset="0"/>
                          <a:sym typeface="Wingdings" pitchFamily="2" charset="2"/>
                        </a:rPr>
                        <a:t></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878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Verdana" pitchFamily="34" charset="0"/>
                          <a:sym typeface="Wingdings" pitchFamily="2" charset="2"/>
                        </a:rPr>
                        <a:t>куча</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719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Verdana" pitchFamily="34" charset="0"/>
                        </a:rPr>
                        <a:t>данные</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3548">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ru-RU" sz="2500" b="0" i="0" u="none" strike="noStrike" cap="none" normalizeH="0" baseline="0" dirty="0" smtClean="0">
                          <a:ln>
                            <a:noFill/>
                          </a:ln>
                          <a:solidFill>
                            <a:schemeClr val="tx1"/>
                          </a:solidFill>
                          <a:effectLst/>
                          <a:latin typeface="Verdana" pitchFamily="34" charset="0"/>
                        </a:rPr>
                        <a:t>Код программы</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6163" name="AutoShape 37"/>
          <p:cNvSpPr>
            <a:spLocks/>
          </p:cNvSpPr>
          <p:nvPr/>
        </p:nvSpPr>
        <p:spPr bwMode="auto">
          <a:xfrm>
            <a:off x="7380288" y="1700213"/>
            <a:ext cx="287337" cy="792162"/>
          </a:xfrm>
          <a:prstGeom prst="rightBrace">
            <a:avLst>
              <a:gd name="adj1" fmla="val 2297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endParaRPr lang="ru-RU" altLang="ru-RU"/>
          </a:p>
        </p:txBody>
      </p:sp>
      <p:sp>
        <p:nvSpPr>
          <p:cNvPr id="6164" name="AutoShape 38"/>
          <p:cNvSpPr>
            <a:spLocks/>
          </p:cNvSpPr>
          <p:nvPr/>
        </p:nvSpPr>
        <p:spPr bwMode="auto">
          <a:xfrm>
            <a:off x="7451725" y="5876925"/>
            <a:ext cx="287338" cy="792163"/>
          </a:xfrm>
          <a:prstGeom prst="rightBrace">
            <a:avLst>
              <a:gd name="adj1" fmla="val 2297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endParaRPr lang="ru-RU" altLang="ru-RU"/>
          </a:p>
        </p:txBody>
      </p:sp>
      <p:sp>
        <p:nvSpPr>
          <p:cNvPr id="6165" name="AutoShape 39"/>
          <p:cNvSpPr>
            <a:spLocks/>
          </p:cNvSpPr>
          <p:nvPr/>
        </p:nvSpPr>
        <p:spPr bwMode="auto">
          <a:xfrm>
            <a:off x="7451725" y="2565400"/>
            <a:ext cx="215900" cy="3240088"/>
          </a:xfrm>
          <a:prstGeom prst="rightBrace">
            <a:avLst>
              <a:gd name="adj1" fmla="val 1250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endParaRPr lang="ru-RU" altLang="ru-RU"/>
          </a:p>
        </p:txBody>
      </p:sp>
      <p:sp>
        <p:nvSpPr>
          <p:cNvPr id="6166" name="Text Box 40"/>
          <p:cNvSpPr txBox="1">
            <a:spLocks noChangeArrowheads="1"/>
          </p:cNvSpPr>
          <p:nvPr/>
        </p:nvSpPr>
        <p:spPr bwMode="auto">
          <a:xfrm>
            <a:off x="7740650" y="18446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dirty="0"/>
              <a:t>Сегмент стека</a:t>
            </a:r>
          </a:p>
        </p:txBody>
      </p:sp>
      <p:sp>
        <p:nvSpPr>
          <p:cNvPr id="6167" name="Text Box 41"/>
          <p:cNvSpPr txBox="1">
            <a:spLocks noChangeArrowheads="1"/>
          </p:cNvSpPr>
          <p:nvPr/>
        </p:nvSpPr>
        <p:spPr bwMode="auto">
          <a:xfrm>
            <a:off x="7740650" y="3500438"/>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dirty="0"/>
              <a:t>Сегмент данных</a:t>
            </a:r>
          </a:p>
        </p:txBody>
      </p:sp>
      <p:sp>
        <p:nvSpPr>
          <p:cNvPr id="6168" name="Text Box 42"/>
          <p:cNvSpPr txBox="1">
            <a:spLocks noChangeArrowheads="1"/>
          </p:cNvSpPr>
          <p:nvPr/>
        </p:nvSpPr>
        <p:spPr bwMode="auto">
          <a:xfrm>
            <a:off x="7740650" y="58769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a:t>Сегмент кода</a:t>
            </a:r>
          </a:p>
        </p:txBody>
      </p:sp>
      <p:sp>
        <p:nvSpPr>
          <p:cNvPr id="6169" name="Text Box 43"/>
          <p:cNvSpPr txBox="1">
            <a:spLocks noChangeArrowheads="1"/>
          </p:cNvSpPr>
          <p:nvPr/>
        </p:nvSpPr>
        <p:spPr bwMode="auto">
          <a:xfrm>
            <a:off x="4643438" y="6308725"/>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dirty="0"/>
              <a:t>0</a:t>
            </a:r>
          </a:p>
        </p:txBody>
      </p:sp>
      <p:sp>
        <p:nvSpPr>
          <p:cNvPr id="6170" name="Text Box 44"/>
          <p:cNvSpPr txBox="1">
            <a:spLocks noChangeArrowheads="1"/>
          </p:cNvSpPr>
          <p:nvPr/>
        </p:nvSpPr>
        <p:spPr bwMode="auto">
          <a:xfrm>
            <a:off x="4211638" y="170021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pPr>
            <a:r>
              <a:rPr lang="ru-RU" altLang="ru-RU"/>
              <a:t>Макс.</a:t>
            </a:r>
          </a:p>
        </p:txBody>
      </p:sp>
      <p:sp>
        <p:nvSpPr>
          <p:cNvPr id="2" name="Номер слайда 1"/>
          <p:cNvSpPr>
            <a:spLocks noGrp="1"/>
          </p:cNvSpPr>
          <p:nvPr>
            <p:ph type="sldNum" sz="quarter" idx="12"/>
          </p:nvPr>
        </p:nvSpPr>
        <p:spPr/>
        <p:txBody>
          <a:bodyPr/>
          <a:lstStyle/>
          <a:p>
            <a:pPr>
              <a:defRPr/>
            </a:pPr>
            <a:fld id="{DDA84FA2-4644-492A-A08E-9D5F255908CC}" type="slidenum">
              <a:rPr lang="ru-RU" smtClean="0"/>
              <a:pPr>
                <a:defRPr/>
              </a:pPr>
              <a:t>76</a:t>
            </a:fld>
            <a:endParaRPr lang="ru-RU"/>
          </a:p>
        </p:txBody>
      </p:sp>
    </p:spTree>
    <p:extLst>
      <p:ext uri="{BB962C8B-B14F-4D97-AF65-F5344CB8AC3E}">
        <p14:creationId xmlns:p14="http://schemas.microsoft.com/office/powerpoint/2010/main" val="38323622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ru-RU" altLang="ru-RU" sz="3200" smtClean="0"/>
              <a:t>Процесс </a:t>
            </a:r>
            <a:br>
              <a:rPr lang="ru-RU" altLang="ru-RU" sz="3200" smtClean="0"/>
            </a:br>
            <a:r>
              <a:rPr lang="ru-RU" altLang="ru-RU" sz="3200" smtClean="0"/>
              <a:t>(физическое представление)</a:t>
            </a:r>
          </a:p>
        </p:txBody>
      </p:sp>
      <p:sp>
        <p:nvSpPr>
          <p:cNvPr id="7171" name="Rectangle 3"/>
          <p:cNvSpPr>
            <a:spLocks noGrp="1" noChangeArrowheads="1"/>
          </p:cNvSpPr>
          <p:nvPr>
            <p:ph type="body" idx="4294967295"/>
          </p:nvPr>
        </p:nvSpPr>
        <p:spPr>
          <a:xfrm>
            <a:off x="395288" y="1827213"/>
            <a:ext cx="8748712" cy="4625975"/>
          </a:xfrm>
        </p:spPr>
        <p:txBody>
          <a:bodyPr/>
          <a:lstStyle/>
          <a:p>
            <a:pPr marL="400050" indent="-400050" eaLnBrk="1" hangingPunct="1">
              <a:lnSpc>
                <a:spcPct val="80000"/>
              </a:lnSpc>
              <a:buFont typeface="Wingdings" pitchFamily="2" charset="2"/>
              <a:buNone/>
            </a:pPr>
            <a:r>
              <a:rPr lang="ru-RU" altLang="ru-RU" sz="2100" smtClean="0">
                <a:latin typeface="Arial" charset="0"/>
              </a:rPr>
              <a:t>При запуске программы (например </a:t>
            </a:r>
            <a:r>
              <a:rPr lang="en-US" altLang="ru-RU" sz="2100" smtClean="0">
                <a:latin typeface="Arial" charset="0"/>
              </a:rPr>
              <a:t>MS Word)</a:t>
            </a:r>
            <a:r>
              <a:rPr lang="ru-RU" altLang="ru-RU" sz="2100" smtClean="0">
                <a:latin typeface="Arial" charset="0"/>
              </a:rPr>
              <a:t> в ОС происходит следующее:</a:t>
            </a:r>
          </a:p>
          <a:p>
            <a:pPr marL="400050" indent="-400050" eaLnBrk="1" hangingPunct="1">
              <a:lnSpc>
                <a:spcPct val="80000"/>
              </a:lnSpc>
              <a:buFont typeface="Wingdings" pitchFamily="2" charset="2"/>
              <a:buAutoNum type="arabicPeriod"/>
            </a:pPr>
            <a:r>
              <a:rPr lang="ru-RU" altLang="ru-RU" sz="2100" b="1" smtClean="0">
                <a:latin typeface="Arial" charset="0"/>
              </a:rPr>
              <a:t>Выделяется место в памяти</a:t>
            </a:r>
            <a:r>
              <a:rPr lang="ru-RU" altLang="ru-RU" sz="2100" smtClean="0">
                <a:latin typeface="Arial" charset="0"/>
              </a:rPr>
              <a:t>.</a:t>
            </a:r>
          </a:p>
          <a:p>
            <a:pPr marL="400050" indent="-400050" eaLnBrk="1" hangingPunct="1">
              <a:lnSpc>
                <a:spcPct val="80000"/>
              </a:lnSpc>
              <a:buFont typeface="Wingdings" pitchFamily="2" charset="2"/>
              <a:buNone/>
            </a:pPr>
            <a:r>
              <a:rPr lang="ru-RU" altLang="ru-RU" sz="2100" smtClean="0">
                <a:latin typeface="Arial" charset="0"/>
              </a:rPr>
              <a:t>Каждый процесс выполняется в собственном виртуальном адресном пространстве, которое состоит:</a:t>
            </a:r>
          </a:p>
          <a:p>
            <a:pPr marL="400050" indent="-400050" eaLnBrk="1" hangingPunct="1">
              <a:lnSpc>
                <a:spcPct val="80000"/>
              </a:lnSpc>
              <a:buFont typeface="Wingdings" pitchFamily="2" charset="2"/>
              <a:buNone/>
            </a:pPr>
            <a:r>
              <a:rPr lang="ru-RU" altLang="ru-RU" sz="2100" smtClean="0">
                <a:latin typeface="Arial" charset="0"/>
              </a:rPr>
              <a:t>	</a:t>
            </a:r>
            <a:r>
              <a:rPr lang="ru-RU" altLang="ru-RU" sz="2100" u="sng" smtClean="0">
                <a:latin typeface="Arial" charset="0"/>
              </a:rPr>
              <a:t>1. Сегмента стека</a:t>
            </a:r>
            <a:r>
              <a:rPr lang="ru-RU" altLang="ru-RU" sz="2100" smtClean="0">
                <a:latin typeface="Arial" charset="0"/>
              </a:rPr>
              <a:t> –используется для вызовов функций и системных вызовов</a:t>
            </a:r>
          </a:p>
          <a:p>
            <a:pPr marL="400050" indent="-400050" eaLnBrk="1" hangingPunct="1">
              <a:lnSpc>
                <a:spcPct val="80000"/>
              </a:lnSpc>
              <a:buFont typeface="Wingdings" pitchFamily="2" charset="2"/>
              <a:buNone/>
            </a:pPr>
            <a:r>
              <a:rPr lang="ru-RU" altLang="ru-RU" sz="2100" smtClean="0">
                <a:latin typeface="Arial" charset="0"/>
              </a:rPr>
              <a:t>	</a:t>
            </a:r>
            <a:r>
              <a:rPr lang="ru-RU" altLang="ru-RU" sz="2100" u="sng" smtClean="0">
                <a:latin typeface="Arial" charset="0"/>
              </a:rPr>
              <a:t>2. Сегмента данных</a:t>
            </a:r>
            <a:r>
              <a:rPr lang="ru-RU" altLang="ru-RU" sz="2100" smtClean="0">
                <a:latin typeface="Arial" charset="0"/>
              </a:rPr>
              <a:t> – переменные статические и динамические, выделяемые из кучи(все что нужно для работы)</a:t>
            </a:r>
          </a:p>
          <a:p>
            <a:pPr marL="400050" indent="-400050" eaLnBrk="1" hangingPunct="1">
              <a:lnSpc>
                <a:spcPct val="80000"/>
              </a:lnSpc>
              <a:buFont typeface="Wingdings" pitchFamily="2" charset="2"/>
              <a:buNone/>
            </a:pPr>
            <a:r>
              <a:rPr lang="ru-RU" altLang="ru-RU" sz="2100" smtClean="0">
                <a:latin typeface="Arial" charset="0"/>
              </a:rPr>
              <a:t>	</a:t>
            </a:r>
            <a:r>
              <a:rPr lang="ru-RU" altLang="ru-RU" sz="2100" u="sng" smtClean="0">
                <a:latin typeface="Arial" charset="0"/>
              </a:rPr>
              <a:t>3. Сегмента кода</a:t>
            </a:r>
            <a:r>
              <a:rPr lang="ru-RU" altLang="ru-RU" sz="2100" smtClean="0">
                <a:latin typeface="Arial" charset="0"/>
              </a:rPr>
              <a:t> – код программы, обычно предоставляется доступ «только для чтения»</a:t>
            </a:r>
          </a:p>
          <a:p>
            <a:pPr marL="400050" indent="-400050" eaLnBrk="1" hangingPunct="1">
              <a:lnSpc>
                <a:spcPct val="80000"/>
              </a:lnSpc>
              <a:buFont typeface="Wingdings" pitchFamily="2" charset="2"/>
              <a:buNone/>
            </a:pPr>
            <a:r>
              <a:rPr lang="ru-RU" altLang="ru-RU" sz="2100" smtClean="0"/>
              <a:t>Запуск одной и той же программы несколько раз порождает новые процессы, у каждой из которых свое виртуальное адресное пространство и окружение. Т.е. эта схема будет у каждого запущенного процесса.</a:t>
            </a: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77</a:t>
            </a:fld>
            <a:endParaRPr lang="ru-RU"/>
          </a:p>
        </p:txBody>
      </p:sp>
    </p:spTree>
    <p:extLst>
      <p:ext uri="{BB962C8B-B14F-4D97-AF65-F5344CB8AC3E}">
        <p14:creationId xmlns:p14="http://schemas.microsoft.com/office/powerpoint/2010/main" val="15523008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78</a:t>
            </a:fld>
            <a:endParaRPr lang="ru-RU"/>
          </a:p>
        </p:txBody>
      </p:sp>
      <p:sp>
        <p:nvSpPr>
          <p:cNvPr id="6" name="Rectangle 2"/>
          <p:cNvSpPr txBox="1">
            <a:spLocks noChangeArrowheads="1"/>
          </p:cNvSpPr>
          <p:nvPr/>
        </p:nvSpPr>
        <p:spPr bwMode="auto">
          <a:xfrm>
            <a:off x="1187624" y="908720"/>
            <a:ext cx="7313612" cy="71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3600" b="0" i="0" u="none" strike="noStrike" kern="0" cap="none" spc="0" normalizeH="0" baseline="0" noProof="0" dirty="0" smtClean="0">
                <a:ln>
                  <a:noFill/>
                </a:ln>
                <a:solidFill>
                  <a:srgbClr val="006666"/>
                </a:solidFill>
                <a:effectLst/>
                <a:uLnTx/>
                <a:uFillTx/>
                <a:latin typeface="Arial"/>
                <a:ea typeface="+mj-ea"/>
                <a:cs typeface="+mj-cs"/>
              </a:rPr>
              <a:t>Этапы создания процесса</a:t>
            </a:r>
          </a:p>
        </p:txBody>
      </p:sp>
      <p:sp>
        <p:nvSpPr>
          <p:cNvPr id="7" name="Rectangle 3"/>
          <p:cNvSpPr txBox="1">
            <a:spLocks noChangeArrowheads="1"/>
          </p:cNvSpPr>
          <p:nvPr/>
        </p:nvSpPr>
        <p:spPr bwMode="auto">
          <a:xfrm>
            <a:off x="468313" y="1827213"/>
            <a:ext cx="8567737"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a:lnSpc>
                <a:spcPct val="80000"/>
              </a:lnSpc>
              <a:buFont typeface="Wingdings" pitchFamily="2" charset="2"/>
              <a:buNone/>
            </a:pPr>
            <a:r>
              <a:rPr lang="ru-RU" altLang="ru-RU" sz="2800" b="1" kern="0" dirty="0" smtClean="0">
                <a:latin typeface="Times New Roman" panose="02020603050405020304" pitchFamily="18" charset="0"/>
                <a:cs typeface="Times New Roman" panose="02020603050405020304" pitchFamily="18" charset="0"/>
              </a:rPr>
              <a:t>Чтобы создать процесс надо:</a:t>
            </a:r>
          </a:p>
          <a:p>
            <a:pPr>
              <a:lnSpc>
                <a:spcPct val="80000"/>
              </a:lnSpc>
              <a:buFont typeface="Wingdings" pitchFamily="2" charset="2"/>
              <a:buAutoNum type="arabicParenR"/>
            </a:pPr>
            <a:r>
              <a:rPr lang="ru-RU" altLang="ru-RU" sz="2800" kern="0" dirty="0" smtClean="0">
                <a:latin typeface="Times New Roman" panose="02020603050405020304" pitchFamily="18" charset="0"/>
                <a:cs typeface="Times New Roman" panose="02020603050405020304" pitchFamily="18" charset="0"/>
              </a:rPr>
              <a:t>Присвоить уникальный идентификатор новому процессу </a:t>
            </a:r>
          </a:p>
          <a:p>
            <a:pPr>
              <a:lnSpc>
                <a:spcPct val="80000"/>
              </a:lnSpc>
              <a:buFont typeface="Wingdings" pitchFamily="2" charset="2"/>
              <a:buAutoNum type="arabicParenR"/>
            </a:pPr>
            <a:r>
              <a:rPr lang="ru-RU" altLang="ru-RU" sz="2800" kern="0" dirty="0" smtClean="0">
                <a:latin typeface="Times New Roman" panose="02020603050405020304" pitchFamily="18" charset="0"/>
                <a:cs typeface="Times New Roman" panose="02020603050405020304" pitchFamily="18" charset="0"/>
              </a:rPr>
              <a:t>Выделить ему место в памяти (для программы, данных и стека) – физически в памяти выделяются некоторые страницы (создается образ процесса на диске)</a:t>
            </a:r>
          </a:p>
          <a:p>
            <a:pPr>
              <a:lnSpc>
                <a:spcPct val="80000"/>
              </a:lnSpc>
              <a:buFont typeface="Wingdings" pitchFamily="2" charset="2"/>
              <a:buAutoNum type="arabicParenR"/>
            </a:pPr>
            <a:r>
              <a:rPr lang="ru-RU" altLang="ru-RU" sz="2800" kern="0" dirty="0" smtClean="0">
                <a:latin typeface="Times New Roman" panose="02020603050405020304" pitchFamily="18" charset="0"/>
                <a:cs typeface="Times New Roman" panose="02020603050405020304" pitchFamily="18" charset="0"/>
              </a:rPr>
              <a:t>Инициализировать РСВ (блок управления процессом)</a:t>
            </a:r>
          </a:p>
          <a:p>
            <a:pPr>
              <a:lnSpc>
                <a:spcPct val="80000"/>
              </a:lnSpc>
              <a:buFont typeface="Wingdings" pitchFamily="2" charset="2"/>
              <a:buAutoNum type="arabicParenR"/>
            </a:pPr>
            <a:r>
              <a:rPr lang="ru-RU" altLang="ru-RU" sz="2800" kern="0" dirty="0" smtClean="0">
                <a:latin typeface="Times New Roman" panose="02020603050405020304" pitchFamily="18" charset="0"/>
                <a:cs typeface="Times New Roman" panose="02020603050405020304" pitchFamily="18" charset="0"/>
              </a:rPr>
              <a:t>Добавить процесс в очередь «готовых» к выполнению.</a:t>
            </a:r>
          </a:p>
        </p:txBody>
      </p:sp>
    </p:spTree>
    <p:extLst>
      <p:ext uri="{BB962C8B-B14F-4D97-AF65-F5344CB8AC3E}">
        <p14:creationId xmlns:p14="http://schemas.microsoft.com/office/powerpoint/2010/main" val="37998886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 y="0"/>
            <a:ext cx="7783512" cy="679450"/>
          </a:xfrm>
        </p:spPr>
        <p:txBody>
          <a:bodyPr/>
          <a:lstStyle/>
          <a:p>
            <a:pPr algn="ctr" eaLnBrk="1" hangingPunct="1"/>
            <a:r>
              <a:rPr lang="ru-RU" altLang="ru-RU" sz="3200" dirty="0" smtClean="0">
                <a:solidFill>
                  <a:schemeClr val="bg1"/>
                </a:solidFill>
              </a:rPr>
              <a:t>Потоки </a:t>
            </a: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79</a:t>
            </a:fld>
            <a:endParaRPr lang="ru-RU"/>
          </a:p>
        </p:txBody>
      </p:sp>
      <p:pic>
        <p:nvPicPr>
          <p:cNvPr id="1026" name="Picture 2" descr="http://www.recessedled-downlight.com/photo/pl333579-engergy_saving_cree_10w_led_fiber_optic_lighting_kits_calbe_dia_3_0mm_for_deco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2736"/>
            <a:ext cx="9122934" cy="581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0" y="1052736"/>
            <a:ext cx="9144000" cy="5534075"/>
          </a:xfrm>
        </p:spPr>
        <p:txBody>
          <a:bodyPr>
            <a:noAutofit/>
          </a:bodyPr>
          <a:lstStyle/>
          <a:p>
            <a:pPr algn="just">
              <a:buFont typeface="Wingdings" panose="05000000000000000000" pitchFamily="2" charset="2"/>
              <a:buChar char="Ø"/>
            </a:pPr>
            <a:r>
              <a:rPr lang="ru-RU" dirty="0" smtClean="0"/>
              <a:t>Запущен процесс</a:t>
            </a:r>
            <a:r>
              <a:rPr lang="ru-RU" dirty="0"/>
              <a:t>, ожидающий входящей электронной </a:t>
            </a:r>
            <a:r>
              <a:rPr lang="ru-RU" dirty="0" smtClean="0"/>
              <a:t>почты; </a:t>
            </a:r>
          </a:p>
          <a:p>
            <a:pPr algn="just">
              <a:buFont typeface="Wingdings" panose="05000000000000000000" pitchFamily="2" charset="2"/>
              <a:buChar char="Ø"/>
            </a:pPr>
            <a:r>
              <a:rPr lang="ru-RU" dirty="0" smtClean="0"/>
              <a:t>Другой процесс — антивирусная программа выполняет периодическую проверку </a:t>
            </a:r>
            <a:r>
              <a:rPr lang="ru-RU" dirty="0"/>
              <a:t>доступности определений </a:t>
            </a:r>
            <a:r>
              <a:rPr lang="ru-RU" dirty="0" smtClean="0"/>
              <a:t>новых вирусов;</a:t>
            </a:r>
          </a:p>
          <a:p>
            <a:pPr algn="just">
              <a:buFont typeface="Wingdings" panose="05000000000000000000" pitchFamily="2" charset="2"/>
              <a:buChar char="Ø"/>
            </a:pPr>
            <a:r>
              <a:rPr lang="ru-RU" dirty="0" smtClean="0"/>
              <a:t>Запущены процесс, инициированный пользователем, сброс </a:t>
            </a:r>
            <a:r>
              <a:rPr lang="ru-RU" dirty="0"/>
              <a:t>пользовательских фотографий на </a:t>
            </a:r>
            <a:r>
              <a:rPr lang="ru-RU" dirty="0" smtClean="0"/>
              <a:t>USB-накопитель;</a:t>
            </a:r>
          </a:p>
          <a:p>
            <a:pPr algn="just">
              <a:buFont typeface="Wingdings" panose="05000000000000000000" pitchFamily="2" charset="2"/>
              <a:buChar char="Ø"/>
            </a:pPr>
            <a:r>
              <a:rPr lang="ru-RU" dirty="0" smtClean="0"/>
              <a:t>Одновременно пользователь через браузер просматривает </a:t>
            </a:r>
            <a:r>
              <a:rPr lang="ru-RU" dirty="0"/>
              <a:t>Интернет. </a:t>
            </a:r>
            <a:endParaRPr lang="ru-RU" dirty="0" smtClean="0"/>
          </a:p>
        </p:txBody>
      </p:sp>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8</a:t>
            </a:fld>
            <a:endParaRPr lang="ru-RU" altLang="ru-RU"/>
          </a:p>
        </p:txBody>
      </p:sp>
    </p:spTree>
    <p:extLst>
      <p:ext uri="{BB962C8B-B14F-4D97-AF65-F5344CB8AC3E}">
        <p14:creationId xmlns:p14="http://schemas.microsoft.com/office/powerpoint/2010/main" val="422788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75">
                                            <p:txEl>
                                              <p:pRg st="1" end="1"/>
                                            </p:txEl>
                                          </p:spTgt>
                                        </p:tgtEl>
                                        <p:attrNameLst>
                                          <p:attrName>style.visibility</p:attrName>
                                        </p:attrNameLst>
                                      </p:cBhvr>
                                      <p:to>
                                        <p:strVal val="visible"/>
                                      </p:to>
                                    </p:set>
                                    <p:anim calcmode="lin" valueType="num">
                                      <p:cBhvr>
                                        <p:cTn id="14" dur="5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75">
                                            <p:txEl>
                                              <p:pRg st="2" end="2"/>
                                            </p:txEl>
                                          </p:spTgt>
                                        </p:tgtEl>
                                        <p:attrNameLst>
                                          <p:attrName>style.visibility</p:attrName>
                                        </p:attrNameLst>
                                      </p:cBhvr>
                                      <p:to>
                                        <p:strVal val="visible"/>
                                      </p:to>
                                    </p:set>
                                    <p:anim calcmode="lin" valueType="num">
                                      <p:cBhvr>
                                        <p:cTn id="21" dur="5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07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0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075">
                                            <p:txEl>
                                              <p:pRg st="3" end="3"/>
                                            </p:txEl>
                                          </p:spTgt>
                                        </p:tgtEl>
                                        <p:attrNameLst>
                                          <p:attrName>style.visibility</p:attrName>
                                        </p:attrNameLst>
                                      </p:cBhvr>
                                      <p:to>
                                        <p:strVal val="visible"/>
                                      </p:to>
                                    </p:set>
                                    <p:anim calcmode="lin" valueType="num">
                                      <p:cBhvr>
                                        <p:cTn id="28" dur="500" fill="hold"/>
                                        <p:tgtEl>
                                          <p:spTgt spid="307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07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altLang="ru-RU" sz="3200" b="1" smtClean="0"/>
              <a:t>ПОТОКИ (НИТИ)</a:t>
            </a:r>
            <a:endParaRPr lang="ru-RU" altLang="ru-RU" sz="3200" smtClean="0"/>
          </a:p>
        </p:txBody>
      </p:sp>
      <p:sp>
        <p:nvSpPr>
          <p:cNvPr id="31747" name="Rectangle 3"/>
          <p:cNvSpPr>
            <a:spLocks noGrp="1" noChangeArrowheads="1"/>
          </p:cNvSpPr>
          <p:nvPr>
            <p:ph type="body" idx="1"/>
          </p:nvPr>
        </p:nvSpPr>
        <p:spPr>
          <a:xfrm>
            <a:off x="468313" y="1484313"/>
            <a:ext cx="8496300" cy="4457700"/>
          </a:xfrm>
        </p:spPr>
        <p:txBody>
          <a:bodyPr>
            <a:normAutofit lnSpcReduction="10000"/>
          </a:bodyPr>
          <a:lstStyle/>
          <a:p>
            <a:pPr eaLnBrk="1" hangingPunct="1">
              <a:buFont typeface="Wingdings" pitchFamily="2" charset="2"/>
              <a:buNone/>
            </a:pPr>
            <a:r>
              <a:rPr lang="ru-RU" altLang="ru-RU" sz="2000" b="1" dirty="0" smtClean="0"/>
              <a:t>Процесс </a:t>
            </a:r>
            <a:r>
              <a:rPr lang="ru-RU" altLang="ru-RU" sz="2000" dirty="0" smtClean="0"/>
              <a:t>состоит как минимум из:</a:t>
            </a:r>
          </a:p>
          <a:p>
            <a:pPr eaLnBrk="1" hangingPunct="1">
              <a:buFontTx/>
              <a:buChar char="-"/>
            </a:pPr>
            <a:r>
              <a:rPr lang="ru-RU" altLang="ru-RU" sz="2000" b="1" dirty="0" smtClean="0"/>
              <a:t>1) Адресное пространство</a:t>
            </a:r>
            <a:r>
              <a:rPr lang="ru-RU" altLang="ru-RU" sz="2000" dirty="0" smtClean="0"/>
              <a:t> (набор инструкций – код программы, данные)</a:t>
            </a:r>
          </a:p>
          <a:p>
            <a:pPr eaLnBrk="1" hangingPunct="1">
              <a:buFontTx/>
              <a:buChar char="-"/>
            </a:pPr>
            <a:r>
              <a:rPr lang="ru-RU" altLang="ru-RU" sz="2000" b="1" dirty="0" smtClean="0"/>
              <a:t>2) Состояние процесса выполнения</a:t>
            </a:r>
            <a:r>
              <a:rPr lang="ru-RU" altLang="ru-RU" sz="2000" dirty="0" smtClean="0"/>
              <a:t> </a:t>
            </a:r>
            <a:br>
              <a:rPr lang="ru-RU" altLang="ru-RU" sz="2000" dirty="0" smtClean="0"/>
            </a:br>
            <a:r>
              <a:rPr lang="ru-RU" altLang="ru-RU" sz="2000" dirty="0" smtClean="0"/>
              <a:t>Характеризуется состоянием регистров ЦП:</a:t>
            </a:r>
          </a:p>
          <a:p>
            <a:pPr lvl="1" eaLnBrk="1" hangingPunct="1">
              <a:buFontTx/>
              <a:buChar char="-"/>
            </a:pPr>
            <a:r>
              <a:rPr lang="ru-RU" altLang="ru-RU" sz="1800" dirty="0" smtClean="0"/>
              <a:t>Счетчик команд </a:t>
            </a:r>
            <a:r>
              <a:rPr lang="en-US" altLang="ru-RU" sz="1800" dirty="0" smtClean="0"/>
              <a:t>(</a:t>
            </a:r>
            <a:r>
              <a:rPr lang="ru-RU" altLang="ru-RU" sz="1800" dirty="0" smtClean="0"/>
              <a:t>регистр </a:t>
            </a:r>
            <a:r>
              <a:rPr lang="en-US" altLang="ru-RU" sz="1800" dirty="0" smtClean="0"/>
              <a:t>IP</a:t>
            </a:r>
            <a:r>
              <a:rPr lang="ru-RU" altLang="ru-RU" sz="1800" dirty="0" smtClean="0"/>
              <a:t>)</a:t>
            </a:r>
          </a:p>
          <a:p>
            <a:pPr lvl="1" eaLnBrk="1" hangingPunct="1">
              <a:buFontTx/>
              <a:buChar char="-"/>
            </a:pPr>
            <a:r>
              <a:rPr lang="ru-RU" altLang="ru-RU" sz="1800" dirty="0" smtClean="0"/>
              <a:t>Указатель стека (</a:t>
            </a:r>
            <a:r>
              <a:rPr lang="en-US" altLang="ru-RU" sz="1800" dirty="0" smtClean="0"/>
              <a:t>SP)</a:t>
            </a:r>
          </a:p>
          <a:p>
            <a:pPr lvl="1" eaLnBrk="1" hangingPunct="1">
              <a:buFontTx/>
              <a:buChar char="-"/>
            </a:pPr>
            <a:r>
              <a:rPr lang="ru-RU" altLang="ru-RU" sz="1800" dirty="0" smtClean="0"/>
              <a:t>Другие регистры ЦП</a:t>
            </a:r>
          </a:p>
          <a:p>
            <a:pPr eaLnBrk="1" hangingPunct="1">
              <a:buFontTx/>
              <a:buChar char="-"/>
            </a:pPr>
            <a:r>
              <a:rPr lang="ru-RU" altLang="ru-RU" sz="2000" b="1" dirty="0" smtClean="0"/>
              <a:t>3) Множество ресурсов ОС</a:t>
            </a:r>
            <a:r>
              <a:rPr lang="ru-RU" altLang="ru-RU" sz="2000" dirty="0" smtClean="0"/>
              <a:t>, которыми процесс владеет в данное время (открытые файлы, сетевые соединения) .</a:t>
            </a:r>
          </a:p>
          <a:p>
            <a:pPr marL="0" indent="0" eaLnBrk="1" hangingPunct="1">
              <a:buFontTx/>
              <a:buNone/>
            </a:pPr>
            <a:r>
              <a:rPr lang="ru-RU" altLang="ru-RU" sz="2000" dirty="0" smtClean="0"/>
              <a:t>Все это находится в одном понятии процесса. Но не всегда это хорошо. Для трех несвязанных между собой процессов надо выделять 3 различные области.</a:t>
            </a:r>
          </a:p>
          <a:p>
            <a:pPr marL="0" indent="0" eaLnBrk="1" hangingPunct="1">
              <a:buFontTx/>
              <a:buNone/>
            </a:pPr>
            <a:endParaRPr lang="ru-RU" altLang="ru-RU" sz="2000" dirty="0" smtClean="0"/>
          </a:p>
          <a:p>
            <a:pPr eaLnBrk="1" hangingPunct="1">
              <a:buFontTx/>
              <a:buNone/>
            </a:pPr>
            <a:r>
              <a:rPr lang="ru-RU" altLang="ru-RU" sz="2000" dirty="0" smtClean="0"/>
              <a:t>Приходит на помощь понятие </a:t>
            </a:r>
            <a:r>
              <a:rPr lang="ru-RU" altLang="ru-RU" sz="2000" b="1" dirty="0" smtClean="0"/>
              <a:t>ПОТОК.</a:t>
            </a:r>
          </a:p>
        </p:txBody>
      </p:sp>
      <p:sp>
        <p:nvSpPr>
          <p:cNvPr id="2" name="Номер слайда 1"/>
          <p:cNvSpPr>
            <a:spLocks noGrp="1"/>
          </p:cNvSpPr>
          <p:nvPr>
            <p:ph type="sldNum" sz="quarter" idx="12"/>
          </p:nvPr>
        </p:nvSpPr>
        <p:spPr/>
        <p:txBody>
          <a:bodyPr/>
          <a:lstStyle/>
          <a:p>
            <a:pPr>
              <a:defRPr/>
            </a:pPr>
            <a:fld id="{DDA84FA2-4644-492A-A08E-9D5F255908CC}" type="slidenum">
              <a:rPr lang="ru-RU" smtClean="0"/>
              <a:pPr>
                <a:defRPr/>
              </a:pPr>
              <a:t>80</a:t>
            </a:fld>
            <a:endParaRPr lang="ru-RU"/>
          </a:p>
        </p:txBody>
      </p:sp>
    </p:spTree>
    <p:extLst>
      <p:ext uri="{BB962C8B-B14F-4D97-AF65-F5344CB8AC3E}">
        <p14:creationId xmlns:p14="http://schemas.microsoft.com/office/powerpoint/2010/main" val="292591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ru-RU" altLang="ru-RU" sz="3200" b="1" smtClean="0"/>
              <a:t>ПОТОКИ (НИТИ)</a:t>
            </a:r>
            <a:endParaRPr lang="ru-RU" altLang="ru-RU" sz="3200" smtClean="0"/>
          </a:p>
        </p:txBody>
      </p:sp>
      <p:sp>
        <p:nvSpPr>
          <p:cNvPr id="32771" name="Rectangle 3"/>
          <p:cNvSpPr>
            <a:spLocks noGrp="1" noChangeArrowheads="1"/>
          </p:cNvSpPr>
          <p:nvPr>
            <p:ph type="body" idx="4294967295"/>
          </p:nvPr>
        </p:nvSpPr>
        <p:spPr>
          <a:xfrm>
            <a:off x="323850" y="1484312"/>
            <a:ext cx="8640763" cy="4825007"/>
          </a:xfrm>
        </p:spPr>
        <p:txBody>
          <a:bodyPr/>
          <a:lstStyle/>
          <a:p>
            <a:pPr algn="just" eaLnBrk="1" hangingPunct="1">
              <a:buFont typeface="Wingdings" pitchFamily="2" charset="2"/>
              <a:buNone/>
            </a:pPr>
            <a:r>
              <a:rPr lang="ru-RU" altLang="ru-RU" sz="2000" b="1" dirty="0" smtClean="0">
                <a:latin typeface="Times New Roman" panose="02020603050405020304" pitchFamily="18" charset="0"/>
                <a:cs typeface="Times New Roman" panose="02020603050405020304" pitchFamily="18" charset="0"/>
              </a:rPr>
              <a:t>Потоки </a:t>
            </a:r>
            <a:r>
              <a:rPr lang="ru-RU" altLang="ru-RU" sz="2000" dirty="0" smtClean="0">
                <a:latin typeface="Times New Roman" panose="02020603050405020304" pitchFamily="18" charset="0"/>
                <a:cs typeface="Times New Roman" panose="02020603050405020304" pitchFamily="18" charset="0"/>
              </a:rPr>
              <a:t>нужны для двух вещей – для параллелизма и одновременности.</a:t>
            </a:r>
          </a:p>
          <a:p>
            <a:pPr algn="just" eaLnBrk="1" hangingPunct="1">
              <a:buFont typeface="Wingdings" pitchFamily="2" charset="2"/>
              <a:buNone/>
            </a:pPr>
            <a:r>
              <a:rPr lang="ru-RU" altLang="ru-RU" sz="2000" b="1" dirty="0" smtClean="0">
                <a:latin typeface="Times New Roman" panose="02020603050405020304" pitchFamily="18" charset="0"/>
                <a:cs typeface="Times New Roman" panose="02020603050405020304" pitchFamily="18" charset="0"/>
              </a:rPr>
              <a:t>Параллелизм – </a:t>
            </a:r>
            <a:r>
              <a:rPr lang="ru-RU" altLang="ru-RU" sz="2000" dirty="0" smtClean="0">
                <a:latin typeface="Times New Roman" panose="02020603050405020304" pitchFamily="18" charset="0"/>
                <a:cs typeface="Times New Roman" panose="02020603050405020304" pitchFamily="18" charset="0"/>
              </a:rPr>
              <a:t>это физически одновременное выполнение для достижения наибольшей производительности (например, между двумя ядрами)</a:t>
            </a:r>
          </a:p>
          <a:p>
            <a:pPr algn="just" eaLnBrk="1" hangingPunct="1">
              <a:buFont typeface="Wingdings" pitchFamily="2" charset="2"/>
              <a:buNone/>
            </a:pPr>
            <a:r>
              <a:rPr lang="ru-RU" altLang="ru-RU" sz="2000" b="1" dirty="0" smtClean="0">
                <a:latin typeface="Times New Roman" panose="02020603050405020304" pitchFamily="18" charset="0"/>
                <a:cs typeface="Times New Roman" panose="02020603050405020304" pitchFamily="18" charset="0"/>
              </a:rPr>
              <a:t>Одновременность – </a:t>
            </a:r>
            <a:r>
              <a:rPr lang="ru-RU" altLang="ru-RU" sz="2000" dirty="0" smtClean="0">
                <a:latin typeface="Times New Roman" panose="02020603050405020304" pitchFamily="18" charset="0"/>
                <a:cs typeface="Times New Roman" panose="02020603050405020304" pitchFamily="18" charset="0"/>
              </a:rPr>
              <a:t>логическое или физическое одновременное выполнение (есть один ЦП, на нем одновременно выполняется несколько программ – многозадачная ОС).</a:t>
            </a:r>
          </a:p>
          <a:p>
            <a:pPr algn="just" eaLnBrk="1" hangingPunct="1">
              <a:buFont typeface="Wingdings" pitchFamily="2" charset="2"/>
              <a:buNone/>
            </a:pPr>
            <a:r>
              <a:rPr lang="ru-RU" altLang="ru-RU" sz="2000" b="1" dirty="0" smtClean="0">
                <a:latin typeface="Times New Roman" panose="02020603050405020304" pitchFamily="18" charset="0"/>
                <a:cs typeface="Times New Roman" panose="02020603050405020304" pitchFamily="18" charset="0"/>
              </a:rPr>
              <a:t>Потоки нужны</a:t>
            </a:r>
            <a:r>
              <a:rPr lang="ru-RU" altLang="ru-RU" sz="2000" dirty="0" smtClean="0">
                <a:latin typeface="Times New Roman" panose="02020603050405020304" pitchFamily="18" charset="0"/>
                <a:cs typeface="Times New Roman" panose="02020603050405020304" pitchFamily="18" charset="0"/>
              </a:rPr>
              <a:t> в обоих случаях для эффективного использования. В самом простом варианте, чтобы достичь параллелизма – использование множества процессов – программы изолированы друг от друга в разных процессах, поэтому параллелизм есть.</a:t>
            </a:r>
          </a:p>
          <a:p>
            <a:pPr algn="just" eaLnBrk="1" hangingPunct="1">
              <a:buFont typeface="Wingdings" pitchFamily="2" charset="2"/>
              <a:buNone/>
            </a:pPr>
            <a:r>
              <a:rPr lang="ru-RU" altLang="ru-RU" sz="2000" b="1" dirty="0" smtClean="0">
                <a:latin typeface="Times New Roman" panose="02020603050405020304" pitchFamily="18" charset="0"/>
                <a:cs typeface="Times New Roman" panose="02020603050405020304" pitchFamily="18" charset="0"/>
              </a:rPr>
              <a:t>Потоки –</a:t>
            </a:r>
            <a:r>
              <a:rPr lang="ru-RU" altLang="ru-RU" sz="2000" dirty="0" smtClean="0">
                <a:latin typeface="Times New Roman" panose="02020603050405020304" pitchFamily="18" charset="0"/>
                <a:cs typeface="Times New Roman" panose="02020603050405020304" pitchFamily="18" charset="0"/>
              </a:rPr>
              <a:t> другой способ достичь параллелизма. Потоки работают внутри одного процесса. Все потоки процесса  имеют одно адресное пространство и те же ресурсы ОС. У каждого потока есть свой стек и свое состояние ЦП.</a:t>
            </a:r>
            <a:endParaRPr lang="ru-RU" altLang="ru-RU" sz="2000" b="1" dirty="0" smtClean="0">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81</a:t>
            </a:fld>
            <a:endParaRPr lang="ru-RU"/>
          </a:p>
        </p:txBody>
      </p:sp>
    </p:spTree>
    <p:extLst>
      <p:ext uri="{BB962C8B-B14F-4D97-AF65-F5344CB8AC3E}">
        <p14:creationId xmlns:p14="http://schemas.microsoft.com/office/powerpoint/2010/main" val="23861737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ru-RU" altLang="ru-RU" sz="2700" b="1" smtClean="0"/>
              <a:t>Параллелизм</a:t>
            </a:r>
          </a:p>
        </p:txBody>
      </p:sp>
      <p:sp>
        <p:nvSpPr>
          <p:cNvPr id="33795" name="Rectangle 3"/>
          <p:cNvSpPr>
            <a:spLocks noGrp="1" noChangeArrowheads="1"/>
          </p:cNvSpPr>
          <p:nvPr>
            <p:ph type="body" idx="4294967295"/>
          </p:nvPr>
        </p:nvSpPr>
        <p:spPr>
          <a:xfrm>
            <a:off x="323850" y="1484313"/>
            <a:ext cx="8640763" cy="4457700"/>
          </a:xfrm>
        </p:spPr>
        <p:txBody>
          <a:bodyPr/>
          <a:lstStyle/>
          <a:p>
            <a:pPr eaLnBrk="1" hangingPunct="1">
              <a:buFont typeface="Wingdings" pitchFamily="2" charset="2"/>
              <a:buNone/>
            </a:pPr>
            <a:r>
              <a:rPr lang="ru-RU" altLang="ru-RU" sz="2000" b="1" smtClean="0"/>
              <a:t>Примеры:</a:t>
            </a:r>
          </a:p>
          <a:p>
            <a:pPr eaLnBrk="1" hangingPunct="1">
              <a:buFont typeface="Wingdings" pitchFamily="2" charset="2"/>
              <a:buNone/>
            </a:pPr>
            <a:r>
              <a:rPr lang="ru-RU" altLang="ru-RU" sz="2000" b="1" smtClean="0"/>
              <a:t>Веб-сервер, </a:t>
            </a:r>
            <a:r>
              <a:rPr lang="ru-RU" altLang="ru-RU" sz="2000" smtClean="0"/>
              <a:t>который для каждого пользовательского процесса создает новый процесс, т.е. должен обслуживать несколько запросов параллельно. </a:t>
            </a:r>
          </a:p>
          <a:p>
            <a:pPr eaLnBrk="1" hangingPunct="1">
              <a:buFont typeface="Wingdings" pitchFamily="2" charset="2"/>
              <a:buNone/>
            </a:pPr>
            <a:r>
              <a:rPr lang="ru-RU" altLang="ru-RU" sz="2000" smtClean="0"/>
              <a:t>	Ожидая данных по запросу клиента из БД сервер в это же время мог бы загрузить данные с диска для  другого клиента и обработать запрос третьего клиента.</a:t>
            </a:r>
          </a:p>
          <a:p>
            <a:pPr eaLnBrk="1" hangingPunct="1">
              <a:buFont typeface="Wingdings" pitchFamily="2" charset="2"/>
              <a:buNone/>
            </a:pPr>
            <a:r>
              <a:rPr lang="ru-RU" altLang="ru-RU" sz="2000" b="1" smtClean="0"/>
              <a:t>Веб-браузер – </a:t>
            </a:r>
            <a:r>
              <a:rPr lang="ru-RU" altLang="ru-RU" sz="2000" smtClean="0"/>
              <a:t>в момент обращения к веб- странице, он мог бы параллельно загружать данные из различных источников.</a:t>
            </a:r>
          </a:p>
          <a:p>
            <a:pPr eaLnBrk="1" hangingPunct="1">
              <a:buFont typeface="Wingdings" pitchFamily="2" charset="2"/>
              <a:buNone/>
            </a:pPr>
            <a:r>
              <a:rPr lang="ru-RU" altLang="ru-RU" sz="2000" b="1" smtClean="0"/>
              <a:t>Некоторая вычислительная программа</a:t>
            </a:r>
            <a:r>
              <a:rPr lang="ru-RU" altLang="ru-RU" sz="2000" smtClean="0"/>
              <a:t> использующая физический  параллелизм – например, когда нужно обработать большой массив данных.</a:t>
            </a:r>
          </a:p>
          <a:p>
            <a:pPr eaLnBrk="1" hangingPunct="1">
              <a:buFont typeface="Wingdings" pitchFamily="2" charset="2"/>
              <a:buNone/>
            </a:pPr>
            <a:endParaRPr lang="ru-RU" altLang="ru-RU" sz="2000" smtClean="0"/>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82</a:t>
            </a:fld>
            <a:endParaRPr lang="ru-RU"/>
          </a:p>
        </p:txBody>
      </p:sp>
    </p:spTree>
    <p:extLst>
      <p:ext uri="{BB962C8B-B14F-4D97-AF65-F5344CB8AC3E}">
        <p14:creationId xmlns:p14="http://schemas.microsoft.com/office/powerpoint/2010/main" val="3504919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ru-RU" altLang="ru-RU" sz="3100" b="1" smtClean="0"/>
              <a:t>Параллелизм</a:t>
            </a:r>
          </a:p>
        </p:txBody>
      </p:sp>
      <p:sp>
        <p:nvSpPr>
          <p:cNvPr id="34819" name="Rectangle 3"/>
          <p:cNvSpPr>
            <a:spLocks noGrp="1" noChangeArrowheads="1"/>
          </p:cNvSpPr>
          <p:nvPr>
            <p:ph type="body" idx="4294967295"/>
          </p:nvPr>
        </p:nvSpPr>
        <p:spPr>
          <a:xfrm>
            <a:off x="755650" y="1484313"/>
            <a:ext cx="8208963" cy="4457700"/>
          </a:xfrm>
        </p:spPr>
        <p:txBody>
          <a:bodyPr/>
          <a:lstStyle/>
          <a:p>
            <a:pPr eaLnBrk="1" hangingPunct="1">
              <a:buFont typeface="Wingdings" pitchFamily="2" charset="2"/>
              <a:buNone/>
            </a:pPr>
            <a:r>
              <a:rPr lang="ru-RU" altLang="ru-RU" sz="2000" dirty="0" smtClean="0"/>
              <a:t>В каждом из этих примеров параллелизма есть</a:t>
            </a:r>
            <a:r>
              <a:rPr lang="ru-RU" altLang="ru-RU" sz="2000" b="1" dirty="0" smtClean="0"/>
              <a:t> общее:</a:t>
            </a:r>
          </a:p>
          <a:p>
            <a:pPr eaLnBrk="1" hangingPunct="1">
              <a:buFontTx/>
              <a:buChar char="•"/>
            </a:pPr>
            <a:r>
              <a:rPr lang="ru-RU" altLang="ru-RU" sz="2000" dirty="0" smtClean="0"/>
              <a:t>Один код</a:t>
            </a:r>
          </a:p>
          <a:p>
            <a:pPr eaLnBrk="1" hangingPunct="1">
              <a:buFontTx/>
              <a:buChar char="•"/>
            </a:pPr>
            <a:r>
              <a:rPr lang="ru-RU" altLang="ru-RU" sz="2000" dirty="0" smtClean="0"/>
              <a:t>Доступ к одним данным</a:t>
            </a:r>
          </a:p>
          <a:p>
            <a:pPr eaLnBrk="1" hangingPunct="1">
              <a:buFontTx/>
              <a:buChar char="•"/>
            </a:pPr>
            <a:r>
              <a:rPr lang="ru-RU" altLang="ru-RU" sz="2000" dirty="0" smtClean="0"/>
              <a:t>Один уровень доступа</a:t>
            </a:r>
          </a:p>
          <a:p>
            <a:pPr eaLnBrk="1" hangingPunct="1">
              <a:buFontTx/>
              <a:buChar char="•"/>
            </a:pPr>
            <a:r>
              <a:rPr lang="ru-RU" altLang="ru-RU" sz="2000" dirty="0" smtClean="0"/>
              <a:t>Одно множество ресурсов.</a:t>
            </a:r>
          </a:p>
          <a:p>
            <a:pPr eaLnBrk="1" hangingPunct="1">
              <a:buFont typeface="Wingdings" pitchFamily="2" charset="2"/>
              <a:buNone/>
            </a:pPr>
            <a:r>
              <a:rPr lang="ru-RU" altLang="ru-RU" sz="2000" b="1" dirty="0" smtClean="0"/>
              <a:t>разное:</a:t>
            </a:r>
          </a:p>
          <a:p>
            <a:pPr eaLnBrk="1" hangingPunct="1">
              <a:buFontTx/>
              <a:buChar char="•"/>
            </a:pPr>
            <a:r>
              <a:rPr lang="ru-RU" altLang="ru-RU" sz="2000" dirty="0" err="1" smtClean="0"/>
              <a:t>Стэк</a:t>
            </a:r>
            <a:r>
              <a:rPr lang="ru-RU" altLang="ru-RU" sz="2000" dirty="0" smtClean="0"/>
              <a:t> и указатель </a:t>
            </a:r>
            <a:r>
              <a:rPr lang="ru-RU" altLang="ru-RU" sz="2000" dirty="0" err="1" smtClean="0"/>
              <a:t>стэка</a:t>
            </a:r>
            <a:r>
              <a:rPr lang="ru-RU" altLang="ru-RU" sz="2000" dirty="0" smtClean="0"/>
              <a:t> (регистр </a:t>
            </a:r>
            <a:r>
              <a:rPr lang="en-US" altLang="ru-RU" sz="2000" dirty="0" smtClean="0"/>
              <a:t>SP</a:t>
            </a:r>
            <a:r>
              <a:rPr lang="ru-RU" altLang="ru-RU" sz="2000" dirty="0" smtClean="0"/>
              <a:t>)</a:t>
            </a:r>
          </a:p>
          <a:p>
            <a:pPr eaLnBrk="1" hangingPunct="1">
              <a:buFontTx/>
              <a:buChar char="•"/>
            </a:pPr>
            <a:r>
              <a:rPr lang="ru-RU" altLang="ru-RU" sz="2000" dirty="0" smtClean="0"/>
              <a:t>Счетчик инструкций (регистр </a:t>
            </a:r>
            <a:r>
              <a:rPr lang="en-US" altLang="ru-RU" sz="2000" dirty="0" smtClean="0"/>
              <a:t>IP)</a:t>
            </a:r>
            <a:r>
              <a:rPr lang="ru-RU" altLang="ru-RU" sz="2000" dirty="0" smtClean="0"/>
              <a:t>, указывающий на следующую инструкцию в коде программы</a:t>
            </a:r>
          </a:p>
          <a:p>
            <a:pPr eaLnBrk="1" hangingPunct="1">
              <a:buFontTx/>
              <a:buChar char="•"/>
            </a:pPr>
            <a:r>
              <a:rPr lang="ru-RU" altLang="ru-RU" sz="2000" dirty="0" smtClean="0"/>
              <a:t>Множество регистров ЦП</a:t>
            </a: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83</a:t>
            </a:fld>
            <a:endParaRPr lang="ru-RU"/>
          </a:p>
        </p:txBody>
      </p:sp>
    </p:spTree>
    <p:extLst>
      <p:ext uri="{BB962C8B-B14F-4D97-AF65-F5344CB8AC3E}">
        <p14:creationId xmlns:p14="http://schemas.microsoft.com/office/powerpoint/2010/main" val="1588524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ru-RU" altLang="ru-RU" sz="3100" b="1" smtClean="0"/>
              <a:t>Параллелизм</a:t>
            </a:r>
          </a:p>
        </p:txBody>
      </p:sp>
      <p:sp>
        <p:nvSpPr>
          <p:cNvPr id="35843" name="Rectangle 3"/>
          <p:cNvSpPr>
            <a:spLocks noGrp="1" noChangeArrowheads="1"/>
          </p:cNvSpPr>
          <p:nvPr>
            <p:ph type="body" idx="4294967295"/>
          </p:nvPr>
        </p:nvSpPr>
        <p:spPr>
          <a:xfrm>
            <a:off x="323850" y="1484313"/>
            <a:ext cx="8640763" cy="4457700"/>
          </a:xfrm>
        </p:spPr>
        <p:txBody>
          <a:bodyPr/>
          <a:lstStyle/>
          <a:p>
            <a:pPr eaLnBrk="1" hangingPunct="1">
              <a:lnSpc>
                <a:spcPct val="80000"/>
              </a:lnSpc>
              <a:buFont typeface="Wingdings" pitchFamily="2" charset="2"/>
              <a:buNone/>
            </a:pPr>
            <a:r>
              <a:rPr lang="ru-RU" altLang="ru-RU" sz="2000" dirty="0" smtClean="0"/>
              <a:t>Как достичь параллелизма? </a:t>
            </a:r>
          </a:p>
          <a:p>
            <a:pPr eaLnBrk="1" hangingPunct="1">
              <a:lnSpc>
                <a:spcPct val="80000"/>
              </a:lnSpc>
              <a:buFont typeface="Wingdings" pitchFamily="2" charset="2"/>
              <a:buNone/>
            </a:pPr>
            <a:r>
              <a:rPr lang="ru-RU" altLang="ru-RU" sz="2000" dirty="0" smtClean="0"/>
              <a:t>Используя знания о процессах, можно</a:t>
            </a:r>
            <a:r>
              <a:rPr lang="ru-RU" altLang="ru-RU" sz="2100" b="1" dirty="0" smtClean="0"/>
              <a:t>:</a:t>
            </a:r>
          </a:p>
          <a:p>
            <a:pPr eaLnBrk="1" hangingPunct="1">
              <a:lnSpc>
                <a:spcPct val="80000"/>
              </a:lnSpc>
              <a:buFontTx/>
              <a:buChar char="•"/>
            </a:pPr>
            <a:r>
              <a:rPr lang="ru-RU" altLang="ru-RU" sz="2000" dirty="0" smtClean="0"/>
              <a:t>Можно породить </a:t>
            </a:r>
            <a:r>
              <a:rPr lang="ru-RU" altLang="ru-RU" sz="2000" dirty="0"/>
              <a:t>сразу </a:t>
            </a:r>
            <a:r>
              <a:rPr lang="ru-RU" altLang="ru-RU" sz="2000" dirty="0" smtClean="0"/>
              <a:t>несколько процессов</a:t>
            </a:r>
          </a:p>
          <a:p>
            <a:pPr eaLnBrk="1" hangingPunct="1">
              <a:lnSpc>
                <a:spcPct val="80000"/>
              </a:lnSpc>
              <a:buFontTx/>
              <a:buChar char="•"/>
            </a:pPr>
            <a:r>
              <a:rPr lang="ru-RU" altLang="ru-RU" sz="2000" dirty="0" smtClean="0"/>
              <a:t>Заставить каждый из них создавая свое адресное пространство копировать в него одну и ту же информацию</a:t>
            </a:r>
          </a:p>
          <a:p>
            <a:pPr eaLnBrk="1" hangingPunct="1">
              <a:lnSpc>
                <a:spcPct val="80000"/>
              </a:lnSpc>
              <a:buFontTx/>
              <a:buChar char="•"/>
            </a:pPr>
            <a:endParaRPr lang="ru-RU" altLang="ru-RU" sz="2000" dirty="0" smtClean="0"/>
          </a:p>
          <a:p>
            <a:pPr eaLnBrk="1" hangingPunct="1">
              <a:lnSpc>
                <a:spcPct val="80000"/>
              </a:lnSpc>
              <a:buFontTx/>
              <a:buNone/>
            </a:pPr>
            <a:r>
              <a:rPr lang="ru-RU" altLang="ru-RU" sz="2000" b="1" dirty="0" smtClean="0"/>
              <a:t>Неэффективно: </a:t>
            </a:r>
            <a:r>
              <a:rPr lang="ru-RU" altLang="ru-RU" sz="2000" dirty="0" smtClean="0"/>
              <a:t>Затраты на </a:t>
            </a:r>
            <a:r>
              <a:rPr lang="en-US" altLang="ru-RU" sz="2000" dirty="0" smtClean="0"/>
              <a:t>PCB</a:t>
            </a:r>
            <a:r>
              <a:rPr lang="ru-RU" altLang="ru-RU" sz="2000" dirty="0" smtClean="0"/>
              <a:t>, таблицы страниц, создание ОС структур данных, копирование адресного пространства, синхронизировать доступ.</a:t>
            </a:r>
          </a:p>
          <a:p>
            <a:pPr eaLnBrk="1" hangingPunct="1">
              <a:lnSpc>
                <a:spcPct val="80000"/>
              </a:lnSpc>
              <a:buFontTx/>
              <a:buNone/>
            </a:pPr>
            <a:endParaRPr lang="ru-RU" altLang="ru-RU" sz="2000" dirty="0" smtClean="0"/>
          </a:p>
          <a:p>
            <a:pPr eaLnBrk="1" hangingPunct="1">
              <a:lnSpc>
                <a:spcPct val="80000"/>
              </a:lnSpc>
              <a:buFontTx/>
              <a:buNone/>
            </a:pPr>
            <a:r>
              <a:rPr lang="ru-RU" altLang="ru-RU" sz="2000" b="1" dirty="0" smtClean="0"/>
              <a:t>Решение</a:t>
            </a:r>
            <a:r>
              <a:rPr lang="ru-RU" altLang="ru-RU" sz="2000" dirty="0" smtClean="0"/>
              <a:t> – ввести понятие </a:t>
            </a:r>
            <a:r>
              <a:rPr lang="ru-RU" altLang="ru-RU" sz="2000" b="1" u="sng" dirty="0" smtClean="0"/>
              <a:t>Потока</a:t>
            </a:r>
          </a:p>
          <a:p>
            <a:pPr eaLnBrk="1" hangingPunct="1">
              <a:lnSpc>
                <a:spcPct val="80000"/>
              </a:lnSpc>
              <a:buFontTx/>
              <a:buNone/>
            </a:pPr>
            <a:r>
              <a:rPr lang="ru-RU" altLang="ru-RU" sz="2000" dirty="0" smtClean="0"/>
              <a:t>Отделить понятие процесса (адресного пространства, ресурсов ОС) от </a:t>
            </a:r>
            <a:r>
              <a:rPr lang="ru-RU" altLang="ru-RU" sz="2000" b="1" dirty="0" smtClean="0"/>
              <a:t>минимальной нити, потока управления</a:t>
            </a:r>
            <a:r>
              <a:rPr lang="ru-RU" altLang="ru-RU" sz="2000" dirty="0" smtClean="0"/>
              <a:t>, т.е. состояния стека и регистров ЦП.</a:t>
            </a:r>
          </a:p>
          <a:p>
            <a:pPr eaLnBrk="1" hangingPunct="1">
              <a:lnSpc>
                <a:spcPct val="80000"/>
              </a:lnSpc>
              <a:buFontTx/>
              <a:buNone/>
            </a:pPr>
            <a:r>
              <a:rPr lang="ru-RU" altLang="ru-RU" sz="2000" dirty="0" smtClean="0"/>
              <a:t>Иногда такое состояние называют «легким» процессом или </a:t>
            </a:r>
            <a:r>
              <a:rPr lang="ru-RU" altLang="ru-RU" sz="2000" b="1" dirty="0" smtClean="0"/>
              <a:t>потоком</a:t>
            </a:r>
            <a:r>
              <a:rPr lang="ru-RU" altLang="ru-RU" sz="2000" dirty="0" smtClean="0"/>
              <a:t>.</a:t>
            </a: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84</a:t>
            </a:fld>
            <a:endParaRPr lang="ru-RU"/>
          </a:p>
        </p:txBody>
      </p:sp>
    </p:spTree>
    <p:extLst>
      <p:ext uri="{BB962C8B-B14F-4D97-AF65-F5344CB8AC3E}">
        <p14:creationId xmlns:p14="http://schemas.microsoft.com/office/powerpoint/2010/main" val="25477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ru-RU" altLang="ru-RU" sz="3100" b="1" smtClean="0"/>
              <a:t>Процессы и потоки</a:t>
            </a:r>
          </a:p>
        </p:txBody>
      </p:sp>
      <p:sp>
        <p:nvSpPr>
          <p:cNvPr id="36867" name="Rectangle 3"/>
          <p:cNvSpPr>
            <a:spLocks noGrp="1" noChangeArrowheads="1"/>
          </p:cNvSpPr>
          <p:nvPr>
            <p:ph type="body" idx="4294967295"/>
          </p:nvPr>
        </p:nvSpPr>
        <p:spPr>
          <a:xfrm>
            <a:off x="539552" y="1484312"/>
            <a:ext cx="8425061" cy="4825007"/>
          </a:xfrm>
        </p:spPr>
        <p:txBody>
          <a:bodyPr/>
          <a:lstStyle/>
          <a:p>
            <a:pPr eaLnBrk="1" hangingPunct="1">
              <a:lnSpc>
                <a:spcPct val="80000"/>
              </a:lnSpc>
              <a:buFont typeface="Wingdings" pitchFamily="2" charset="2"/>
              <a:buNone/>
            </a:pPr>
            <a:r>
              <a:rPr lang="ru-RU" altLang="ru-RU" sz="1800" dirty="0" smtClean="0"/>
              <a:t>Большинство современных ОС поддерживает два объекта:</a:t>
            </a:r>
          </a:p>
          <a:p>
            <a:pPr eaLnBrk="1" hangingPunct="1">
              <a:lnSpc>
                <a:spcPct val="80000"/>
              </a:lnSpc>
              <a:buFont typeface="Wingdings" panose="05000000000000000000" pitchFamily="2" charset="2"/>
              <a:buChar char="v"/>
            </a:pPr>
            <a:r>
              <a:rPr lang="ru-RU" altLang="ru-RU" sz="1800" b="1" u="sng" dirty="0" smtClean="0"/>
              <a:t>Процесс</a:t>
            </a:r>
            <a:r>
              <a:rPr lang="ru-RU" altLang="ru-RU" sz="1800" dirty="0" smtClean="0"/>
              <a:t>, который определяет адресное пространство и общие атрибуты процесса.</a:t>
            </a:r>
          </a:p>
          <a:p>
            <a:pPr eaLnBrk="1" hangingPunct="1">
              <a:lnSpc>
                <a:spcPct val="80000"/>
              </a:lnSpc>
              <a:buFont typeface="Wingdings" panose="05000000000000000000" pitchFamily="2" charset="2"/>
              <a:buChar char="v"/>
            </a:pPr>
            <a:r>
              <a:rPr lang="ru-RU" altLang="ru-RU" sz="1800" b="1" u="sng" dirty="0" smtClean="0"/>
              <a:t>Поток</a:t>
            </a:r>
            <a:r>
              <a:rPr lang="ru-RU" altLang="ru-RU" sz="1800" dirty="0" smtClean="0"/>
              <a:t>, который определяет последовательный поток выполнения в рамках процесса.</a:t>
            </a:r>
          </a:p>
          <a:p>
            <a:pPr eaLnBrk="1" hangingPunct="1">
              <a:lnSpc>
                <a:spcPct val="80000"/>
              </a:lnSpc>
              <a:buFont typeface="Wingdings" pitchFamily="2" charset="2"/>
              <a:buNone/>
            </a:pPr>
            <a:r>
              <a:rPr lang="ru-RU" altLang="ru-RU" sz="1800" b="1" dirty="0" smtClean="0"/>
              <a:t>Поток</a:t>
            </a:r>
            <a:r>
              <a:rPr lang="ru-RU" altLang="ru-RU" sz="1800" dirty="0" smtClean="0"/>
              <a:t> привязывается к одному </a:t>
            </a:r>
            <a:r>
              <a:rPr lang="ru-RU" altLang="ru-RU" sz="1800" b="1" dirty="0" smtClean="0"/>
              <a:t>процессу</a:t>
            </a:r>
            <a:r>
              <a:rPr lang="ru-RU" altLang="ru-RU" sz="1800" dirty="0" smtClean="0"/>
              <a:t> (одному адресному пространству) </a:t>
            </a:r>
          </a:p>
          <a:p>
            <a:pPr eaLnBrk="1" hangingPunct="1">
              <a:lnSpc>
                <a:spcPct val="80000"/>
              </a:lnSpc>
              <a:buFontTx/>
              <a:buChar char="-"/>
            </a:pPr>
            <a:r>
              <a:rPr lang="ru-RU" altLang="ru-RU" sz="1800" dirty="0" smtClean="0"/>
              <a:t>Может быть много потоков в одном адресном пространстве</a:t>
            </a:r>
          </a:p>
          <a:p>
            <a:pPr eaLnBrk="1" hangingPunct="1">
              <a:lnSpc>
                <a:spcPct val="80000"/>
              </a:lnSpc>
              <a:buFontTx/>
              <a:buChar char="-"/>
            </a:pPr>
            <a:r>
              <a:rPr lang="ru-RU" altLang="ru-RU" sz="1800" dirty="0" smtClean="0"/>
              <a:t>Легкий доступ к общим данным</a:t>
            </a:r>
          </a:p>
          <a:p>
            <a:pPr eaLnBrk="1" hangingPunct="1">
              <a:lnSpc>
                <a:spcPct val="80000"/>
              </a:lnSpc>
              <a:buFontTx/>
              <a:buChar char="-"/>
            </a:pPr>
            <a:r>
              <a:rPr lang="ru-RU" altLang="ru-RU" sz="1800" dirty="0" smtClean="0"/>
              <a:t>Создание потоков занимает очень мало времени</a:t>
            </a:r>
          </a:p>
          <a:p>
            <a:pPr eaLnBrk="1" hangingPunct="1">
              <a:lnSpc>
                <a:spcPct val="80000"/>
              </a:lnSpc>
              <a:buFontTx/>
              <a:buNone/>
            </a:pPr>
            <a:endParaRPr lang="ru-RU" altLang="ru-RU" sz="1800" b="1" dirty="0" smtClean="0"/>
          </a:p>
          <a:p>
            <a:pPr eaLnBrk="1" hangingPunct="1">
              <a:lnSpc>
                <a:spcPct val="80000"/>
              </a:lnSpc>
              <a:buFontTx/>
              <a:buNone/>
            </a:pPr>
            <a:r>
              <a:rPr lang="ru-RU" altLang="ru-RU" sz="1800" b="1" dirty="0" smtClean="0"/>
              <a:t>ПОТОКИ </a:t>
            </a:r>
            <a:r>
              <a:rPr lang="ru-RU" altLang="ru-RU" sz="1800" dirty="0" smtClean="0"/>
              <a:t>стали единицей планирования ОС</a:t>
            </a:r>
          </a:p>
          <a:p>
            <a:pPr eaLnBrk="1" hangingPunct="1">
              <a:lnSpc>
                <a:spcPct val="80000"/>
              </a:lnSpc>
              <a:buFontTx/>
              <a:buNone/>
            </a:pPr>
            <a:endParaRPr lang="ru-RU" altLang="ru-RU" sz="1800" dirty="0" smtClean="0"/>
          </a:p>
          <a:p>
            <a:pPr eaLnBrk="1" hangingPunct="1">
              <a:lnSpc>
                <a:spcPct val="80000"/>
              </a:lnSpc>
              <a:buFontTx/>
              <a:buNone/>
            </a:pPr>
            <a:r>
              <a:rPr lang="ru-RU" altLang="ru-RU" sz="1800" b="1" dirty="0" smtClean="0"/>
              <a:t>Процессы </a:t>
            </a:r>
            <a:r>
              <a:rPr lang="ru-RU" altLang="ru-RU" sz="1800" dirty="0" smtClean="0"/>
              <a:t>–</a:t>
            </a:r>
            <a:r>
              <a:rPr lang="ru-RU" altLang="ru-RU" sz="1800" b="1" dirty="0" smtClean="0"/>
              <a:t> </a:t>
            </a:r>
            <a:r>
              <a:rPr lang="ru-RU" altLang="ru-RU" sz="1800" dirty="0" smtClean="0"/>
              <a:t>всего лишь контейнер, в котором выполняются </a:t>
            </a:r>
            <a:r>
              <a:rPr lang="ru-RU" altLang="ru-RU" sz="1800" b="1" dirty="0" smtClean="0"/>
              <a:t>потоки</a:t>
            </a:r>
            <a:r>
              <a:rPr lang="ru-RU" altLang="ru-RU" sz="1800" dirty="0" smtClean="0"/>
              <a:t>.</a:t>
            </a:r>
          </a:p>
          <a:p>
            <a:pPr eaLnBrk="1" hangingPunct="1">
              <a:lnSpc>
                <a:spcPct val="80000"/>
              </a:lnSpc>
              <a:buFontTx/>
              <a:buNone/>
            </a:pPr>
            <a:endParaRPr lang="ru-RU" altLang="ru-RU" sz="1800" dirty="0" smtClean="0"/>
          </a:p>
          <a:p>
            <a:pPr eaLnBrk="1" hangingPunct="1">
              <a:lnSpc>
                <a:spcPct val="80000"/>
              </a:lnSpc>
              <a:buFontTx/>
              <a:buNone/>
            </a:pPr>
            <a:r>
              <a:rPr lang="ru-RU" altLang="ru-RU" sz="1800" b="1" dirty="0" smtClean="0"/>
              <a:t>Процесс</a:t>
            </a:r>
            <a:r>
              <a:rPr lang="ru-RU" altLang="ru-RU" sz="1800" dirty="0" smtClean="0"/>
              <a:t> – это непосредственно контейнер, а </a:t>
            </a:r>
            <a:r>
              <a:rPr lang="ru-RU" altLang="ru-RU" sz="1800" b="1" u="sng" dirty="0" smtClean="0"/>
              <a:t>поток</a:t>
            </a:r>
            <a:r>
              <a:rPr lang="ru-RU" altLang="ru-RU" sz="1800" u="sng" dirty="0" smtClean="0"/>
              <a:t> – это нити выполнения, которые у него есть внутри.</a:t>
            </a:r>
          </a:p>
          <a:p>
            <a:pPr eaLnBrk="1" hangingPunct="1">
              <a:lnSpc>
                <a:spcPct val="80000"/>
              </a:lnSpc>
              <a:buFontTx/>
              <a:buNone/>
            </a:pPr>
            <a:endParaRPr lang="ru-RU" altLang="ru-RU" sz="1800" u="sng" dirty="0" smtClean="0"/>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85</a:t>
            </a:fld>
            <a:endParaRPr lang="ru-RU"/>
          </a:p>
        </p:txBody>
      </p:sp>
    </p:spTree>
    <p:extLst>
      <p:ext uri="{BB962C8B-B14F-4D97-AF65-F5344CB8AC3E}">
        <p14:creationId xmlns:p14="http://schemas.microsoft.com/office/powerpoint/2010/main" val="38526441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ru-RU" altLang="ru-RU" sz="3100" b="1" smtClean="0"/>
              <a:t>Многопоточность</a:t>
            </a:r>
          </a:p>
        </p:txBody>
      </p:sp>
      <p:sp>
        <p:nvSpPr>
          <p:cNvPr id="37891" name="Rectangle 3"/>
          <p:cNvSpPr>
            <a:spLocks noGrp="1" noChangeArrowheads="1"/>
          </p:cNvSpPr>
          <p:nvPr>
            <p:ph type="body" idx="4294967295"/>
          </p:nvPr>
        </p:nvSpPr>
        <p:spPr>
          <a:xfrm>
            <a:off x="611560" y="1556792"/>
            <a:ext cx="8353425" cy="4968875"/>
          </a:xfrm>
        </p:spPr>
        <p:txBody>
          <a:bodyPr/>
          <a:lstStyle/>
          <a:p>
            <a:pPr eaLnBrk="1" hangingPunct="1">
              <a:lnSpc>
                <a:spcPct val="80000"/>
              </a:lnSpc>
              <a:buFont typeface="Wingdings" pitchFamily="2" charset="2"/>
              <a:buNone/>
            </a:pPr>
            <a:r>
              <a:rPr lang="ru-RU" altLang="ru-RU" sz="2400" dirty="0" err="1" smtClean="0"/>
              <a:t>Многопоточность</a:t>
            </a:r>
            <a:r>
              <a:rPr lang="ru-RU" altLang="ru-RU" sz="2400" dirty="0" smtClean="0"/>
              <a:t> полезна для :</a:t>
            </a:r>
          </a:p>
          <a:p>
            <a:pPr eaLnBrk="1" hangingPunct="1">
              <a:lnSpc>
                <a:spcPct val="80000"/>
              </a:lnSpc>
              <a:buFont typeface="Wingdings" pitchFamily="2" charset="2"/>
              <a:buNone/>
            </a:pPr>
            <a:r>
              <a:rPr lang="ru-RU" altLang="ru-RU" sz="2400" dirty="0" smtClean="0"/>
              <a:t> - обработки одновременных событий</a:t>
            </a:r>
          </a:p>
          <a:p>
            <a:pPr eaLnBrk="1" hangingPunct="1">
              <a:lnSpc>
                <a:spcPct val="80000"/>
              </a:lnSpc>
              <a:buFont typeface="Wingdings" pitchFamily="2" charset="2"/>
              <a:buNone/>
            </a:pPr>
            <a:r>
              <a:rPr lang="ru-RU" altLang="ru-RU" sz="2400" dirty="0" smtClean="0"/>
              <a:t> - построение параллельных программ.</a:t>
            </a:r>
          </a:p>
          <a:p>
            <a:pPr eaLnBrk="1" hangingPunct="1">
              <a:lnSpc>
                <a:spcPct val="80000"/>
              </a:lnSpc>
              <a:buFont typeface="Wingdings" pitchFamily="2" charset="2"/>
              <a:buNone/>
            </a:pPr>
            <a:r>
              <a:rPr lang="ru-RU" altLang="ru-RU" sz="2400" dirty="0" smtClean="0"/>
              <a:t>Поддержка </a:t>
            </a:r>
            <a:r>
              <a:rPr lang="ru-RU" altLang="ru-RU" sz="2400" dirty="0" err="1" smtClean="0"/>
              <a:t>многопоточности</a:t>
            </a:r>
            <a:r>
              <a:rPr lang="ru-RU" altLang="ru-RU" sz="2400" dirty="0" smtClean="0"/>
              <a:t> – разделение понятие процесса от минимального потока управления.</a:t>
            </a:r>
          </a:p>
          <a:p>
            <a:pPr eaLnBrk="1" hangingPunct="1">
              <a:lnSpc>
                <a:spcPct val="80000"/>
              </a:lnSpc>
              <a:buFontTx/>
              <a:buChar char="-"/>
            </a:pPr>
            <a:r>
              <a:rPr lang="ru-RU" altLang="ru-RU" sz="2400" dirty="0" smtClean="0"/>
              <a:t>Для параллельного потока выполнения не нужно создавать новые процессы.</a:t>
            </a:r>
          </a:p>
          <a:p>
            <a:pPr eaLnBrk="1" hangingPunct="1">
              <a:lnSpc>
                <a:spcPct val="80000"/>
              </a:lnSpc>
              <a:buFontTx/>
              <a:buChar char="-"/>
            </a:pPr>
            <a:r>
              <a:rPr lang="ru-RU" altLang="ru-RU" sz="2400" dirty="0" smtClean="0"/>
              <a:t>Работает быстрее, меньше требования к памяти.</a:t>
            </a:r>
          </a:p>
          <a:p>
            <a:pPr eaLnBrk="1" hangingPunct="1">
              <a:lnSpc>
                <a:spcPct val="80000"/>
              </a:lnSpc>
              <a:buFontTx/>
              <a:buNone/>
            </a:pPr>
            <a:r>
              <a:rPr lang="ru-RU" altLang="ru-RU" sz="2300" b="1" u="sng" dirty="0" smtClean="0"/>
              <a:t>Без потоков:</a:t>
            </a:r>
            <a:r>
              <a:rPr lang="ru-RU" altLang="ru-RU" sz="2300" dirty="0" smtClean="0"/>
              <a:t> «Процесс»= адресное пространство + ресурсы ОС+ подразумевался единственный поток</a:t>
            </a:r>
          </a:p>
          <a:p>
            <a:pPr eaLnBrk="1" hangingPunct="1">
              <a:lnSpc>
                <a:spcPct val="80000"/>
              </a:lnSpc>
              <a:buFontTx/>
              <a:buNone/>
            </a:pPr>
            <a:r>
              <a:rPr lang="ru-RU" altLang="ru-RU" sz="2300" b="1" u="sng" dirty="0" smtClean="0"/>
              <a:t>С потоками:</a:t>
            </a:r>
            <a:r>
              <a:rPr lang="ru-RU" altLang="ru-RU" sz="2300" dirty="0" smtClean="0"/>
              <a:t> «Процесс»= адресное пространство + ресурсы ОС+ все потоки принадлежащие процессу</a:t>
            </a:r>
          </a:p>
        </p:txBody>
      </p:sp>
      <p:sp>
        <p:nvSpPr>
          <p:cNvPr id="2" name="Номер слайда 1"/>
          <p:cNvSpPr>
            <a:spLocks noGrp="1"/>
          </p:cNvSpPr>
          <p:nvPr>
            <p:ph type="sldNum" sz="quarter" idx="12"/>
          </p:nvPr>
        </p:nvSpPr>
        <p:spPr/>
        <p:txBody>
          <a:bodyPr/>
          <a:lstStyle/>
          <a:p>
            <a:pPr>
              <a:defRPr/>
            </a:pPr>
            <a:fld id="{28769EC0-BFB4-4991-985B-5A336F8DC72E}" type="slidenum">
              <a:rPr lang="ru-RU" smtClean="0"/>
              <a:pPr>
                <a:defRPr/>
              </a:pPr>
              <a:t>86</a:t>
            </a:fld>
            <a:endParaRPr lang="ru-RU"/>
          </a:p>
        </p:txBody>
      </p:sp>
    </p:spTree>
    <p:extLst>
      <p:ext uri="{BB962C8B-B14F-4D97-AF65-F5344CB8AC3E}">
        <p14:creationId xmlns:p14="http://schemas.microsoft.com/office/powerpoint/2010/main" val="2496101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528" y="-4047"/>
            <a:ext cx="7313612" cy="823119"/>
          </a:xfrm>
        </p:spPr>
        <p:txBody>
          <a:bodyPr>
            <a:normAutofit fontScale="90000"/>
          </a:bodyPr>
          <a:lstStyle/>
          <a:p>
            <a:r>
              <a:rPr lang="ru-RU" altLang="ru-RU" dirty="0" smtClean="0">
                <a:solidFill>
                  <a:schemeClr val="bg1"/>
                </a:solidFill>
              </a:rPr>
              <a:t>Отличие потоков от процессов</a:t>
            </a:r>
          </a:p>
        </p:txBody>
      </p:sp>
      <p:sp>
        <p:nvSpPr>
          <p:cNvPr id="55299" name="Rectangle 3"/>
          <p:cNvSpPr>
            <a:spLocks noGrp="1" noChangeArrowheads="1"/>
          </p:cNvSpPr>
          <p:nvPr>
            <p:ph type="body" idx="1"/>
          </p:nvPr>
        </p:nvSpPr>
        <p:spPr>
          <a:xfrm>
            <a:off x="179512" y="836712"/>
            <a:ext cx="8784976" cy="5705823"/>
          </a:xfrm>
        </p:spPr>
        <p:txBody>
          <a:bodyPr>
            <a:noAutofit/>
          </a:bodyPr>
          <a:lstStyle/>
          <a:p>
            <a:pPr marL="0" indent="179388" algn="just">
              <a:lnSpc>
                <a:spcPct val="80000"/>
              </a:lnSpc>
              <a:buNone/>
            </a:pPr>
            <a:r>
              <a:rPr lang="ru-RU" altLang="ru-RU" sz="2400" dirty="0" smtClean="0">
                <a:latin typeface="Arial" charset="0"/>
              </a:rPr>
              <a:t>Отличия </a:t>
            </a:r>
            <a:r>
              <a:rPr lang="ru-RU" altLang="ru-RU" sz="2400" i="1" dirty="0">
                <a:latin typeface="Arial" charset="0"/>
              </a:rPr>
              <a:t>потоков</a:t>
            </a:r>
            <a:r>
              <a:rPr lang="ru-RU" altLang="ru-RU" sz="2400" dirty="0">
                <a:latin typeface="Arial" charset="0"/>
              </a:rPr>
              <a:t> </a:t>
            </a:r>
            <a:r>
              <a:rPr lang="ru-RU" altLang="ru-RU" sz="2400" dirty="0" smtClean="0">
                <a:latin typeface="Arial" charset="0"/>
              </a:rPr>
              <a:t>от традиционных </a:t>
            </a:r>
            <a:r>
              <a:rPr lang="ru-RU" altLang="ru-RU" sz="2400" i="1" dirty="0" smtClean="0">
                <a:latin typeface="Arial" charset="0"/>
              </a:rPr>
              <a:t>процессов </a:t>
            </a:r>
            <a:r>
              <a:rPr lang="ru-RU" altLang="ru-RU" sz="2400" dirty="0" smtClean="0">
                <a:latin typeface="Arial" charset="0"/>
              </a:rPr>
              <a:t>многозадачной операционной системы:</a:t>
            </a:r>
          </a:p>
          <a:p>
            <a:pPr marL="0" indent="179388" algn="just">
              <a:lnSpc>
                <a:spcPct val="80000"/>
              </a:lnSpc>
              <a:buNone/>
            </a:pPr>
            <a:endParaRPr lang="ru-RU" altLang="ru-RU" sz="2400" dirty="0" smtClean="0">
              <a:latin typeface="Arial" charset="0"/>
            </a:endParaRPr>
          </a:p>
          <a:p>
            <a:pPr algn="just">
              <a:lnSpc>
                <a:spcPct val="80000"/>
              </a:lnSpc>
            </a:pPr>
            <a:r>
              <a:rPr lang="ru-RU" altLang="ru-RU" sz="2400" i="1" dirty="0" smtClean="0">
                <a:latin typeface="Arial" charset="0"/>
              </a:rPr>
              <a:t>процессы</a:t>
            </a:r>
            <a:r>
              <a:rPr lang="ru-RU" altLang="ru-RU" sz="2400" dirty="0" smtClean="0">
                <a:latin typeface="Arial" charset="0"/>
              </a:rPr>
              <a:t>, как правило, независимы, тогда как </a:t>
            </a:r>
            <a:r>
              <a:rPr lang="ru-RU" altLang="ru-RU" sz="2400" i="1" dirty="0" smtClean="0">
                <a:latin typeface="Arial" charset="0"/>
              </a:rPr>
              <a:t>потоки</a:t>
            </a:r>
            <a:r>
              <a:rPr lang="ru-RU" altLang="ru-RU" sz="2400" dirty="0" smtClean="0">
                <a:latin typeface="Arial" charset="0"/>
              </a:rPr>
              <a:t> существуют как составные элементы процессов</a:t>
            </a:r>
          </a:p>
          <a:p>
            <a:pPr algn="just">
              <a:lnSpc>
                <a:spcPct val="80000"/>
              </a:lnSpc>
            </a:pPr>
            <a:r>
              <a:rPr lang="ru-RU" altLang="ru-RU" sz="2400" i="1" dirty="0" smtClean="0">
                <a:latin typeface="Arial" charset="0"/>
              </a:rPr>
              <a:t>процессы</a:t>
            </a:r>
            <a:r>
              <a:rPr lang="ru-RU" altLang="ru-RU" sz="2400" dirty="0" smtClean="0">
                <a:latin typeface="Arial" charset="0"/>
              </a:rPr>
              <a:t> несут значительно больше информации о состоянии, тогда как несколько </a:t>
            </a:r>
            <a:r>
              <a:rPr lang="ru-RU" altLang="ru-RU" sz="2400" i="1" dirty="0" smtClean="0">
                <a:latin typeface="Arial" charset="0"/>
              </a:rPr>
              <a:t>потоков</a:t>
            </a:r>
            <a:r>
              <a:rPr lang="ru-RU" altLang="ru-RU" sz="2400" dirty="0" smtClean="0">
                <a:latin typeface="Arial" charset="0"/>
              </a:rPr>
              <a:t> внутри процесса совместно используют информацию о состоянии, а также память и другие </a:t>
            </a:r>
            <a:r>
              <a:rPr lang="ru-RU" altLang="ru-RU" sz="2400" dirty="0" smtClean="0">
                <a:latin typeface="Arial" charset="0"/>
                <a:hlinkClick r:id="rId2" tooltip="Вычислительные ресурсы"/>
              </a:rPr>
              <a:t>вычислительные ресурсы</a:t>
            </a:r>
            <a:endParaRPr lang="ru-RU" altLang="ru-RU" sz="2400" dirty="0" smtClean="0">
              <a:latin typeface="Arial" charset="0"/>
            </a:endParaRPr>
          </a:p>
          <a:p>
            <a:pPr algn="just">
              <a:lnSpc>
                <a:spcPct val="80000"/>
              </a:lnSpc>
            </a:pPr>
            <a:r>
              <a:rPr lang="ru-RU" altLang="ru-RU" sz="2400" i="1" dirty="0" smtClean="0">
                <a:latin typeface="Arial" charset="0"/>
              </a:rPr>
              <a:t>процессы</a:t>
            </a:r>
            <a:r>
              <a:rPr lang="ru-RU" altLang="ru-RU" sz="2400" dirty="0" smtClean="0">
                <a:latin typeface="Arial" charset="0"/>
              </a:rPr>
              <a:t> имеют отдельные адресные пространства, тогда как </a:t>
            </a:r>
            <a:r>
              <a:rPr lang="ru-RU" altLang="ru-RU" sz="2400" i="1" dirty="0" smtClean="0">
                <a:latin typeface="Arial" charset="0"/>
              </a:rPr>
              <a:t>потоки</a:t>
            </a:r>
            <a:r>
              <a:rPr lang="ru-RU" altLang="ru-RU" sz="2400" dirty="0" smtClean="0">
                <a:latin typeface="Arial" charset="0"/>
              </a:rPr>
              <a:t> совместно используют их адресное пространство</a:t>
            </a:r>
          </a:p>
          <a:p>
            <a:pPr algn="just">
              <a:lnSpc>
                <a:spcPct val="80000"/>
              </a:lnSpc>
            </a:pPr>
            <a:r>
              <a:rPr lang="ru-RU" altLang="ru-RU" sz="2400" dirty="0" smtClean="0">
                <a:latin typeface="Arial" charset="0"/>
              </a:rPr>
              <a:t>процессы взаимодействуют только через предоставляемые системой механизмы </a:t>
            </a:r>
            <a:r>
              <a:rPr lang="ru-RU" altLang="ru-RU" sz="2400" dirty="0" smtClean="0">
                <a:latin typeface="Arial" charset="0"/>
                <a:hlinkClick r:id="rId3" tooltip="Межпроцессное взаимодействие"/>
              </a:rPr>
              <a:t>связей между процессами</a:t>
            </a:r>
            <a:endParaRPr lang="ru-RU" altLang="ru-RU" sz="2400" dirty="0" smtClean="0">
              <a:latin typeface="Arial" charset="0"/>
            </a:endParaRPr>
          </a:p>
          <a:p>
            <a:pPr algn="just">
              <a:lnSpc>
                <a:spcPct val="80000"/>
              </a:lnSpc>
            </a:pPr>
            <a:r>
              <a:rPr lang="ru-RU" altLang="ru-RU" sz="2400" dirty="0" smtClean="0">
                <a:latin typeface="Arial" charset="0"/>
                <a:hlinkClick r:id="rId4" tooltip="Переключение контекста"/>
              </a:rPr>
              <a:t>переключение контекста</a:t>
            </a:r>
            <a:r>
              <a:rPr lang="ru-RU" altLang="ru-RU" sz="2400" dirty="0" smtClean="0">
                <a:latin typeface="Arial" charset="0"/>
              </a:rPr>
              <a:t> между потоками в одном процессе, как правило, быстрее, чем переключение контекста между процессами</a:t>
            </a:r>
            <a:r>
              <a:rPr lang="ru-RU" altLang="ru-RU" sz="2400" dirty="0" smtClean="0">
                <a:latin typeface="Arial" charset="0"/>
              </a:rPr>
              <a:t>.</a:t>
            </a:r>
            <a:endParaRPr lang="ru-RU" altLang="ru-RU" sz="2400" dirty="0" smtClean="0">
              <a:latin typeface="Arial" charset="0"/>
            </a:endParaRPr>
          </a:p>
        </p:txBody>
      </p:sp>
      <p:sp>
        <p:nvSpPr>
          <p:cNvPr id="2" name="Номер слайда 1"/>
          <p:cNvSpPr>
            <a:spLocks noGrp="1"/>
          </p:cNvSpPr>
          <p:nvPr>
            <p:ph type="sldNum" sz="quarter" idx="12"/>
          </p:nvPr>
        </p:nvSpPr>
        <p:spPr/>
        <p:txBody>
          <a:bodyPr/>
          <a:lstStyle/>
          <a:p>
            <a:pPr>
              <a:defRPr/>
            </a:pPr>
            <a:fld id="{DDA84FA2-4644-492A-A08E-9D5F255908CC}" type="slidenum">
              <a:rPr lang="ru-RU" smtClean="0"/>
              <a:pPr>
                <a:defRPr/>
              </a:pPr>
              <a:t>87</a:t>
            </a:fld>
            <a:endParaRPr lang="ru-RU"/>
          </a:p>
        </p:txBody>
      </p:sp>
    </p:spTree>
    <p:extLst>
      <p:ext uri="{BB962C8B-B14F-4D97-AF65-F5344CB8AC3E}">
        <p14:creationId xmlns:p14="http://schemas.microsoft.com/office/powerpoint/2010/main" val="42718622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92696"/>
            <a:ext cx="7772400" cy="648072"/>
          </a:xfrm>
        </p:spPr>
        <p:txBody>
          <a:bodyPr>
            <a:normAutofit fontScale="90000"/>
          </a:bodyPr>
          <a:lstStyle/>
          <a:p>
            <a:r>
              <a:rPr lang="ru-RU" b="1" dirty="0" smtClean="0"/>
              <a:t>Рассмотренные вопросы темы</a:t>
            </a:r>
            <a:endParaRPr lang="ru-RU" b="1" dirty="0"/>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88</a:t>
            </a:fld>
            <a:endParaRPr lang="ru-RU"/>
          </a:p>
        </p:txBody>
      </p:sp>
      <p:sp>
        <p:nvSpPr>
          <p:cNvPr id="7" name="TextBox 6"/>
          <p:cNvSpPr txBox="1"/>
          <p:nvPr/>
        </p:nvSpPr>
        <p:spPr>
          <a:xfrm>
            <a:off x="251520" y="1412776"/>
            <a:ext cx="8640960" cy="5262979"/>
          </a:xfrm>
          <a:prstGeom prst="rect">
            <a:avLst/>
          </a:prstGeom>
          <a:noFill/>
        </p:spPr>
        <p:txBody>
          <a:bodyPr wrap="square" rtlCol="0">
            <a:spAutoFit/>
          </a:bodyPr>
          <a:lstStyle/>
          <a:p>
            <a:pPr marL="342900" lvl="0" indent="-342900">
              <a:buFont typeface="+mj-lt"/>
              <a:buAutoNum type="arabicPeriod"/>
            </a:pPr>
            <a:r>
              <a:rPr lang="ru-RU" sz="2800" dirty="0"/>
              <a:t>Понятие процесса в операционной системе</a:t>
            </a:r>
          </a:p>
          <a:p>
            <a:pPr marL="342900" lvl="0" indent="-342900">
              <a:buFont typeface="+mj-lt"/>
              <a:buAutoNum type="arabicPeriod"/>
            </a:pPr>
            <a:r>
              <a:rPr lang="ru-RU" sz="2800" dirty="0"/>
              <a:t>Понятие мультизадачности в операционной системе</a:t>
            </a:r>
          </a:p>
          <a:p>
            <a:pPr marL="342900" lvl="0" indent="-342900">
              <a:buFont typeface="+mj-lt"/>
              <a:buAutoNum type="arabicPeriod"/>
            </a:pPr>
            <a:r>
              <a:rPr lang="ru-RU" sz="2800" dirty="0"/>
              <a:t>Объекты, входящие в состав процесса</a:t>
            </a:r>
          </a:p>
          <a:p>
            <a:pPr marL="342900" lvl="0" indent="-342900">
              <a:buFont typeface="+mj-lt"/>
              <a:buAutoNum type="arabicPeriod"/>
            </a:pPr>
            <a:r>
              <a:rPr lang="ru-RU" sz="2800" dirty="0"/>
              <a:t>Назначение Блока управления процессом (</a:t>
            </a:r>
            <a:r>
              <a:rPr lang="en-US" sz="2800" dirty="0"/>
              <a:t>PCB</a:t>
            </a:r>
            <a:r>
              <a:rPr lang="ru-RU" sz="2800" dirty="0"/>
              <a:t>)</a:t>
            </a:r>
          </a:p>
          <a:p>
            <a:pPr marL="342900" lvl="0" indent="-342900">
              <a:buFont typeface="+mj-lt"/>
              <a:buAutoNum type="arabicPeriod"/>
            </a:pPr>
            <a:r>
              <a:rPr lang="ru-RU" sz="2800" dirty="0"/>
              <a:t>Назначение Таблицы процессов</a:t>
            </a:r>
          </a:p>
          <a:p>
            <a:pPr marL="342900" lvl="0" indent="-342900">
              <a:buFont typeface="+mj-lt"/>
              <a:buAutoNum type="arabicPeriod"/>
            </a:pPr>
            <a:r>
              <a:rPr lang="ru-RU" sz="2800" dirty="0"/>
              <a:t>Содержимое Блока управления процессом (</a:t>
            </a:r>
            <a:r>
              <a:rPr lang="en-US" sz="2800" dirty="0"/>
              <a:t>PCB</a:t>
            </a:r>
            <a:r>
              <a:rPr lang="ru-RU" sz="2800" dirty="0"/>
              <a:t>)</a:t>
            </a:r>
          </a:p>
          <a:p>
            <a:pPr marL="342900" lvl="0" indent="-342900">
              <a:buFont typeface="+mj-lt"/>
              <a:buAutoNum type="arabicPeriod"/>
            </a:pPr>
            <a:r>
              <a:rPr lang="ru-RU" sz="2800" dirty="0"/>
              <a:t>Фоновые процессы</a:t>
            </a:r>
          </a:p>
          <a:p>
            <a:pPr marL="342900" lvl="0" indent="-342900">
              <a:buFont typeface="+mj-lt"/>
              <a:buAutoNum type="arabicPeriod"/>
            </a:pPr>
            <a:r>
              <a:rPr lang="ru-RU" sz="2800" dirty="0"/>
              <a:t>Условие создание процесса</a:t>
            </a:r>
          </a:p>
          <a:p>
            <a:pPr marL="342900" lvl="0" indent="-342900">
              <a:buFont typeface="+mj-lt"/>
              <a:buAutoNum type="arabicPeriod"/>
            </a:pPr>
            <a:r>
              <a:rPr lang="ru-RU" sz="2800" dirty="0"/>
              <a:t>Назначение диспетчера процессов</a:t>
            </a:r>
          </a:p>
          <a:p>
            <a:pPr marL="342900" lvl="0" indent="-342900">
              <a:buFont typeface="+mj-lt"/>
              <a:buAutoNum type="arabicPeriod"/>
            </a:pPr>
            <a:r>
              <a:rPr lang="ru-RU" sz="2800" dirty="0"/>
              <a:t>Возможные состояния процесса</a:t>
            </a:r>
          </a:p>
          <a:p>
            <a:pPr marL="342900" lvl="0" indent="-342900">
              <a:buFont typeface="+mj-lt"/>
              <a:buAutoNum type="arabicPeriod"/>
            </a:pPr>
            <a:r>
              <a:rPr lang="ru-RU" sz="2800" dirty="0"/>
              <a:t>Условия перехода процесса из одного состояния в </a:t>
            </a:r>
            <a:r>
              <a:rPr lang="ru-RU" sz="2800" dirty="0" smtClean="0"/>
              <a:t>другое</a:t>
            </a:r>
            <a:endParaRPr lang="ru-RU" sz="2800" dirty="0"/>
          </a:p>
        </p:txBody>
      </p:sp>
    </p:spTree>
    <p:extLst>
      <p:ext uri="{BB962C8B-B14F-4D97-AF65-F5344CB8AC3E}">
        <p14:creationId xmlns:p14="http://schemas.microsoft.com/office/powerpoint/2010/main" val="5862549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92696"/>
            <a:ext cx="7772400" cy="648072"/>
          </a:xfrm>
        </p:spPr>
        <p:txBody>
          <a:bodyPr>
            <a:normAutofit fontScale="90000"/>
          </a:bodyPr>
          <a:lstStyle/>
          <a:p>
            <a:r>
              <a:rPr lang="ru-RU" b="1" dirty="0" smtClean="0"/>
              <a:t>Рассмотренные вопросы темы</a:t>
            </a:r>
            <a:endParaRPr lang="ru-RU" b="1" dirty="0"/>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89</a:t>
            </a:fld>
            <a:endParaRPr lang="ru-RU"/>
          </a:p>
        </p:txBody>
      </p:sp>
      <p:sp>
        <p:nvSpPr>
          <p:cNvPr id="7" name="TextBox 6"/>
          <p:cNvSpPr txBox="1"/>
          <p:nvPr/>
        </p:nvSpPr>
        <p:spPr>
          <a:xfrm>
            <a:off x="251520" y="1412776"/>
            <a:ext cx="8640960" cy="4832092"/>
          </a:xfrm>
          <a:prstGeom prst="rect">
            <a:avLst/>
          </a:prstGeom>
          <a:noFill/>
        </p:spPr>
        <p:txBody>
          <a:bodyPr wrap="square" rtlCol="0">
            <a:spAutoFit/>
          </a:bodyPr>
          <a:lstStyle/>
          <a:p>
            <a:pPr marL="514350" lvl="0" indent="-514350">
              <a:buFont typeface="+mj-lt"/>
              <a:buAutoNum type="arabicPeriod" startAt="12"/>
            </a:pPr>
            <a:r>
              <a:rPr lang="ru-RU" sz="2800" dirty="0" smtClean="0"/>
              <a:t>Назначение </a:t>
            </a:r>
            <a:r>
              <a:rPr lang="ru-RU" sz="2800" dirty="0"/>
              <a:t>планирования процессов в операционной системе</a:t>
            </a:r>
          </a:p>
          <a:p>
            <a:pPr marL="342900" lvl="0" indent="-342900">
              <a:buFont typeface="+mj-lt"/>
              <a:buAutoNum type="arabicPeriod" startAt="12"/>
            </a:pPr>
            <a:r>
              <a:rPr lang="ru-RU" sz="2800" dirty="0"/>
              <a:t>Методы планирования процессов в операционной системе</a:t>
            </a:r>
          </a:p>
          <a:p>
            <a:pPr marL="342900" lvl="0" indent="-342900">
              <a:buFont typeface="+mj-lt"/>
              <a:buAutoNum type="arabicPeriod" startAt="12"/>
            </a:pPr>
            <a:r>
              <a:rPr lang="en-US" sz="2800" dirty="0"/>
              <a:t>FIFO</a:t>
            </a:r>
            <a:r>
              <a:rPr lang="ru-RU" sz="2800" dirty="0"/>
              <a:t> метод планирования процессов</a:t>
            </a:r>
          </a:p>
          <a:p>
            <a:pPr marL="342900" lvl="0" indent="-342900">
              <a:buFont typeface="+mj-lt"/>
              <a:buAutoNum type="arabicPeriod" startAt="12"/>
            </a:pPr>
            <a:r>
              <a:rPr lang="ru-RU" sz="2800" dirty="0"/>
              <a:t>Метод планирования процессов «Кратчайшая работа следующей</a:t>
            </a:r>
            <a:r>
              <a:rPr lang="ru-RU" sz="2800" b="1" dirty="0"/>
              <a:t>»</a:t>
            </a:r>
            <a:endParaRPr lang="ru-RU" sz="2800" dirty="0"/>
          </a:p>
          <a:p>
            <a:pPr marL="342900" lvl="0" indent="-342900">
              <a:buFont typeface="+mj-lt"/>
              <a:buAutoNum type="arabicPeriod" startAt="12"/>
            </a:pPr>
            <a:r>
              <a:rPr lang="ru-RU" sz="2800" dirty="0"/>
              <a:t>Метод планирования процессов </a:t>
            </a:r>
            <a:r>
              <a:rPr lang="en-US" sz="2800" dirty="0"/>
              <a:t>Round</a:t>
            </a:r>
            <a:r>
              <a:rPr lang="ru-RU" sz="2800" dirty="0"/>
              <a:t>-</a:t>
            </a:r>
            <a:r>
              <a:rPr lang="en-US" sz="2800" dirty="0"/>
              <a:t>robin</a:t>
            </a:r>
            <a:r>
              <a:rPr lang="ru-RU" sz="2800" dirty="0"/>
              <a:t> (циклический) </a:t>
            </a:r>
          </a:p>
          <a:p>
            <a:pPr marL="342900" lvl="0" indent="-342900">
              <a:buFont typeface="+mj-lt"/>
              <a:buAutoNum type="arabicPeriod" startAt="12"/>
            </a:pPr>
            <a:r>
              <a:rPr lang="ru-RU" sz="2800" dirty="0"/>
              <a:t>Метод планирования процессов «Многоуровневая очередь» </a:t>
            </a:r>
          </a:p>
        </p:txBody>
      </p:sp>
    </p:spTree>
    <p:extLst>
      <p:ext uri="{BB962C8B-B14F-4D97-AF65-F5344CB8AC3E}">
        <p14:creationId xmlns:p14="http://schemas.microsoft.com/office/powerpoint/2010/main" val="4052151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pic>
        <p:nvPicPr>
          <p:cNvPr id="6146" name="Picture 2" descr="http://www.studfiles.ru/html/2706/293/html_nbeUqiHRqf.UVgB/htmlconvd-tEMdNG_html_m4dc57a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4283968"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56C6E462-606E-4EF9-A3D8-AAB446B9493A}" type="slidenum">
              <a:rPr lang="ru-RU" altLang="ru-RU" smtClean="0"/>
              <a:pPr/>
              <a:t>9</a:t>
            </a:fld>
            <a:endParaRPr lang="ru-RU" altLang="ru-RU"/>
          </a:p>
        </p:txBody>
      </p:sp>
      <p:sp>
        <p:nvSpPr>
          <p:cNvPr id="3075" name="Rectangle 3"/>
          <p:cNvSpPr>
            <a:spLocks noGrp="1" noChangeArrowheads="1"/>
          </p:cNvSpPr>
          <p:nvPr>
            <p:ph type="body" idx="1"/>
          </p:nvPr>
        </p:nvSpPr>
        <p:spPr>
          <a:xfrm>
            <a:off x="4211960" y="1099955"/>
            <a:ext cx="4748276" cy="4896545"/>
          </a:xfrm>
        </p:spPr>
        <p:txBody>
          <a:bodyPr>
            <a:noAutofit/>
          </a:bodyPr>
          <a:lstStyle/>
          <a:p>
            <a:pPr marL="0" indent="360363" algn="r">
              <a:buNone/>
            </a:pPr>
            <a:r>
              <a:rPr lang="ru-RU" dirty="0" smtClean="0"/>
              <a:t>Всей </a:t>
            </a:r>
            <a:r>
              <a:rPr lang="ru-RU" dirty="0"/>
              <a:t>этой работой нужно управлять, и </a:t>
            </a:r>
            <a:r>
              <a:rPr lang="ru-RU" dirty="0" smtClean="0"/>
              <a:t>для этого требуется многозадачная </a:t>
            </a:r>
            <a:r>
              <a:rPr lang="ru-RU" dirty="0"/>
              <a:t>система, поддерживающая работу нескольких процессов.</a:t>
            </a: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573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92696"/>
            <a:ext cx="7772400" cy="648072"/>
          </a:xfrm>
        </p:spPr>
        <p:txBody>
          <a:bodyPr>
            <a:normAutofit fontScale="90000"/>
          </a:bodyPr>
          <a:lstStyle/>
          <a:p>
            <a:r>
              <a:rPr lang="ru-RU" b="1" dirty="0" smtClean="0"/>
              <a:t>Рассмотренные вопросы темы</a:t>
            </a:r>
            <a:endParaRPr lang="ru-RU" b="1" dirty="0"/>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90</a:t>
            </a:fld>
            <a:endParaRPr lang="ru-RU"/>
          </a:p>
        </p:txBody>
      </p:sp>
      <p:sp>
        <p:nvSpPr>
          <p:cNvPr id="7" name="TextBox 6"/>
          <p:cNvSpPr txBox="1"/>
          <p:nvPr/>
        </p:nvSpPr>
        <p:spPr>
          <a:xfrm>
            <a:off x="251520" y="1412776"/>
            <a:ext cx="8640960" cy="2246769"/>
          </a:xfrm>
          <a:prstGeom prst="rect">
            <a:avLst/>
          </a:prstGeom>
          <a:noFill/>
        </p:spPr>
        <p:txBody>
          <a:bodyPr wrap="square" rtlCol="0">
            <a:spAutoFit/>
          </a:bodyPr>
          <a:lstStyle/>
          <a:p>
            <a:pPr marL="514350" lvl="0" indent="-514350">
              <a:buFont typeface="+mj-lt"/>
              <a:buAutoNum type="arabicPeriod" startAt="18"/>
            </a:pPr>
            <a:r>
              <a:rPr lang="ru-RU" sz="2800" dirty="0" smtClean="0"/>
              <a:t>Метод </a:t>
            </a:r>
            <a:r>
              <a:rPr lang="ru-RU" sz="2800" dirty="0"/>
              <a:t>планирования процессов «Многоуровневая очередь с обратной связью»</a:t>
            </a:r>
          </a:p>
          <a:p>
            <a:pPr marL="342900" lvl="0" indent="-342900">
              <a:buFont typeface="+mj-lt"/>
              <a:buAutoNum type="arabicPeriod" startAt="18"/>
            </a:pPr>
            <a:r>
              <a:rPr lang="ru-RU" sz="2800" dirty="0"/>
              <a:t>Физическое представление процесса</a:t>
            </a:r>
          </a:p>
          <a:p>
            <a:pPr marL="342900" lvl="0" indent="-342900">
              <a:buFont typeface="+mj-lt"/>
              <a:buAutoNum type="arabicPeriod" startAt="18"/>
            </a:pPr>
            <a:r>
              <a:rPr lang="ru-RU" sz="2800" dirty="0"/>
              <a:t>Этапы создания процесса</a:t>
            </a:r>
          </a:p>
          <a:p>
            <a:pPr marL="342900" lvl="0" indent="-342900">
              <a:buFont typeface="+mj-lt"/>
              <a:buAutoNum type="arabicPeriod" startAt="18"/>
            </a:pPr>
            <a:r>
              <a:rPr lang="ru-RU" sz="2800" dirty="0"/>
              <a:t>Отличие процессов от </a:t>
            </a:r>
            <a:r>
              <a:rPr lang="ru-RU" sz="2800" dirty="0" smtClean="0"/>
              <a:t>потоков</a:t>
            </a:r>
            <a:endParaRPr lang="ru-RU" sz="2800" dirty="0"/>
          </a:p>
        </p:txBody>
      </p:sp>
    </p:spTree>
    <p:extLst>
      <p:ext uri="{BB962C8B-B14F-4D97-AF65-F5344CB8AC3E}">
        <p14:creationId xmlns:p14="http://schemas.microsoft.com/office/powerpoint/2010/main" val="20425875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5" name="Текст 33"/>
          <p:cNvSpPr txBox="1">
            <a:spLocks/>
          </p:cNvSpPr>
          <p:nvPr/>
        </p:nvSpPr>
        <p:spPr>
          <a:xfrm>
            <a:off x="0" y="0"/>
            <a:ext cx="7884367" cy="692696"/>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Управление </a:t>
            </a:r>
            <a:r>
              <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rPr>
              <a:t>процессами</a:t>
            </a:r>
          </a:p>
        </p:txBody>
      </p:sp>
      <p:sp>
        <p:nvSpPr>
          <p:cNvPr id="4" name="Номер слайда 3"/>
          <p:cNvSpPr>
            <a:spLocks noGrp="1"/>
          </p:cNvSpPr>
          <p:nvPr>
            <p:ph type="sldNum" sz="quarter" idx="12"/>
          </p:nvPr>
        </p:nvSpPr>
        <p:spPr/>
        <p:txBody>
          <a:bodyPr/>
          <a:lstStyle/>
          <a:p>
            <a:fld id="{A3CFEF61-FD3B-4967-BAED-6FD172EC5D78}" type="slidenum">
              <a:rPr lang="ru-RU" smtClean="0"/>
              <a:pPr/>
              <a:t>91</a:t>
            </a:fld>
            <a:endParaRPr lang="ru-RU"/>
          </a:p>
        </p:txBody>
      </p:sp>
    </p:spTree>
    <p:extLst>
      <p:ext uri="{BB962C8B-B14F-4D97-AF65-F5344CB8AC3E}">
        <p14:creationId xmlns:p14="http://schemas.microsoft.com/office/powerpoint/2010/main" val="4127931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6231</TotalTime>
  <Words>5226</Words>
  <Application>Microsoft Office PowerPoint</Application>
  <PresentationFormat>Экран (4:3)</PresentationFormat>
  <Paragraphs>627</Paragraphs>
  <Slides>91</Slides>
  <Notes>0</Notes>
  <HiddenSlides>3</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91</vt:i4>
      </vt:variant>
    </vt:vector>
  </HeadingPairs>
  <TitlesOfParts>
    <vt:vector size="97" baseType="lpstr">
      <vt:lpstr>Arial</vt:lpstr>
      <vt:lpstr>Calibri</vt:lpstr>
      <vt:lpstr>Times New Roman</vt:lpstr>
      <vt:lpstr>Verdana</vt:lpstr>
      <vt:lpstr>Wingdings</vt:lpstr>
      <vt:lpstr>Тема Office</vt:lpstr>
      <vt:lpstr>Презентация PowerPoint</vt:lpstr>
      <vt:lpstr>Тема 3. Управление процессами</vt:lpstr>
      <vt:lpstr>Процесс </vt:lpstr>
      <vt:lpstr>Процесс</vt:lpstr>
      <vt:lpstr>Процесс</vt:lpstr>
      <vt:lpstr>Мультизадачность</vt:lpstr>
      <vt:lpstr>Презентация PowerPoint</vt:lpstr>
      <vt:lpstr>Презентация PowerPoint</vt:lpstr>
      <vt:lpstr>Презентация PowerPoint</vt:lpstr>
      <vt:lpstr>Презентация PowerPoint</vt:lpstr>
      <vt:lpstr>Презентация PowerPoint</vt:lpstr>
      <vt:lpstr>При мультизадачности повышается пропускная способность системы, но отдельный процесс никогда не может быть выполнен быстрее, чем если бы он выполнялся в однопрограммном режиме (всякое разделение ресурсов замедляет работу одного из участников за счет дополнительных затрат времени на ожидание освобождения ресурса). </vt:lpstr>
      <vt:lpstr>Презентация PowerPoint</vt:lpstr>
      <vt:lpstr>Презентация PowerPoint</vt:lpstr>
      <vt:lpstr>Процесс – это </vt:lpstr>
      <vt:lpstr>Презентация PowerPoint</vt:lpstr>
      <vt:lpstr>Презентация PowerPoint</vt:lpstr>
      <vt:lpstr>Презентация PowerPoint</vt:lpstr>
      <vt:lpstr>Фоновые процессы</vt:lpstr>
      <vt:lpstr>Фоновые процессы</vt:lpstr>
      <vt:lpstr>Фоновые процессы</vt:lpstr>
      <vt:lpstr>Причины создание процесса</vt:lpstr>
      <vt:lpstr>Презентация PowerPoint</vt:lpstr>
      <vt:lpstr>Состояния процесса</vt:lpstr>
      <vt:lpstr>Состояния процесса</vt:lpstr>
      <vt:lpstr>Выполнение - активное состояние процесса, во время которого процесс обладает всеми необходимыми ресурсами и выполняется процессором.</vt:lpstr>
      <vt:lpstr>Ожидание - процесс заблокирован, он не может выполняться по своим внутренним причинам, он ждет осуществления некоторого события, например: завершения операции ввода-вывода, получения сообщения от другого процесса, освобождения какого-либо необходимого ему ресурса. </vt:lpstr>
      <vt:lpstr>Готовность - процесс заблокирован в связи с внешними по отношению к нему обстоятельствами: процесс имеет все требуемые для него ресурсы, он готов выполняться, однако процессор занят выполнением другого процесса. </vt:lpstr>
      <vt:lpstr>В состоянии «выполнение» в однопроцессорной системе может находиться только один процесс. А в состояний «ожидание» и «готовность» - может одновременно находиться несколько процессов и эти процессы образуют очереди соответственно ожидающих и готовых процессов. </vt:lpstr>
      <vt:lpstr>Модель состояния процесса 2</vt:lpstr>
      <vt:lpstr>Модель состояния процесса №2</vt:lpstr>
      <vt:lpstr>В операционных системах совместно работающие процессы могут использовать какое-нибудь общее хранилище данных, доступное каждому из них по чтению и по записи. Это общее хранилище может размещаться в оперативной памяти. Чтобы посмотреть, как взаимодействие процессов осуществляется на практике, давайте рассмотрим простой общеизвестный пример — спулер печати. </vt:lpstr>
      <vt:lpstr>Когда процессу необходимо распечатать какой-нибудь файл, он помещает имя этого файла в специальный каталог спулера. Другой процесс под названием демон принтера периодически проверяет наличие файлов для печати и в том случае, если такие файлы имеются, распечатывает их и удаляет их имена из каталога.</vt:lpstr>
      <vt:lpstr>Презентация PowerPoint</vt:lpstr>
      <vt:lpstr>Презентация PowerPoint</vt:lpstr>
      <vt:lpstr>Планирование процессов </vt:lpstr>
      <vt:lpstr>Презентация PowerPoint</vt:lpstr>
      <vt:lpstr>Презентация PowerPoint</vt:lpstr>
      <vt:lpstr>Презентация PowerPoint</vt:lpstr>
      <vt:lpstr>Презентация PowerPoint</vt:lpstr>
      <vt:lpstr>ОС выполняет следующие функции:</vt:lpstr>
      <vt:lpstr>Основные стратегии планирования:</vt:lpstr>
      <vt:lpstr>Презентация PowerPoint</vt:lpstr>
      <vt:lpstr>Презентация PowerPoint</vt:lpstr>
      <vt:lpstr>Презентация PowerPoint</vt:lpstr>
      <vt:lpstr>Презентация PowerPoint</vt:lpstr>
      <vt:lpstr>Презентация PowerPoint</vt:lpstr>
      <vt:lpstr>Как выбрать какой процесс будет работать дальше? </vt:lpstr>
      <vt:lpstr>Диспетчеризация  без перераспределения процессорного времени, не вытесняющая многозадачность, – это такой способ диспетчеризации процессов, при котором активный процесс выполняется до тех пор, пока он сам, по своей инициативе, не отдаст управление диспетчеру задач для выбора из очереди другого, готового к исполнению процесса.  Дисциплины обслуживания FIFO и КРС, относятся к не вытесняющим.</vt:lpstr>
      <vt:lpstr>При не вытесняющей многозадачности механизм разделения процессорного времени распределен между ОС и прикладной программой.  Диспетчер задач формирует очереди и выбирает задачу на исполнение.</vt:lpstr>
      <vt:lpstr>Диспетчеризация с перераспределением процессорного времени между задачами, вытесняющая многозадачность, – это такой способ, при котором решение о переключении процессора с выполнения одного процесса на выполнение другого процесса принимается диспетчером задач, а не самой активной задачей.  Дисциплина RR и аналогичные ей относятся к вытесняющим.</vt:lpstr>
      <vt:lpstr>В соответствии с алгоритмами, основанными на квантовании, смена активного процесса происходит, если: </vt:lpstr>
      <vt:lpstr>Презентация PowerPoint</vt:lpstr>
      <vt:lpstr>FIFO</vt:lpstr>
      <vt:lpstr>Пример FIFO</vt:lpstr>
      <vt:lpstr>Пример FIFO</vt:lpstr>
      <vt:lpstr>Обобщения по  FIFO</vt:lpstr>
      <vt:lpstr>Кратчайшая работа следующей</vt:lpstr>
      <vt:lpstr>Кратчайшая работа следующей Сложности</vt:lpstr>
      <vt:lpstr>Кратчайшая работа следующей вытесняющий вариант </vt:lpstr>
      <vt:lpstr>Кратчайшая работа следующей обощение</vt:lpstr>
      <vt:lpstr>Планирование с приоритетами</vt:lpstr>
      <vt:lpstr>Планирование с приоритетами</vt:lpstr>
      <vt:lpstr>Планирование с приоритетами</vt:lpstr>
      <vt:lpstr>Величина кванта времени выбирается как компромисс между приемлемым временем реакции системы на запросы пользователей и накладными расходами на частоту смены контекста задач.</vt:lpstr>
      <vt:lpstr>Round-robin</vt:lpstr>
      <vt:lpstr>Производительность Round-robin</vt:lpstr>
      <vt:lpstr>Недостаток Round-robin</vt:lpstr>
      <vt:lpstr>Многоуровневые очереди</vt:lpstr>
      <vt:lpstr>Многоуровневые очереди</vt:lpstr>
      <vt:lpstr>Многоуровневая очередь с обратной связью</vt:lpstr>
      <vt:lpstr>Многоуровневая очередь с обратной связью</vt:lpstr>
      <vt:lpstr>Многоуровневая очередь с обратной связью. Пример</vt:lpstr>
      <vt:lpstr>Операционная система поддерживает обособленность процессов: у каждого процесса имеется свое виртуальное адресное пространство, каждому процессу назначаются свои ресурсы - файлы, окна, семафоры и т.д. </vt:lpstr>
      <vt:lpstr>Обособленность нужна для  защиты одного процесса от другого, поскольку они, совместно используя все ресурсы машины, конкурируют с друг другом.  В общем случае процессы принадлежат разным пользователям, разделяющим один компьютер. </vt:lpstr>
      <vt:lpstr>Процесс  (физическое представление)</vt:lpstr>
      <vt:lpstr>Процесс  (физическое представление)</vt:lpstr>
      <vt:lpstr>Презентация PowerPoint</vt:lpstr>
      <vt:lpstr>Потоки </vt:lpstr>
      <vt:lpstr>ПОТОКИ (НИТИ)</vt:lpstr>
      <vt:lpstr>ПОТОКИ (НИТИ)</vt:lpstr>
      <vt:lpstr>Параллелизм</vt:lpstr>
      <vt:lpstr>Параллелизм</vt:lpstr>
      <vt:lpstr>Параллелизм</vt:lpstr>
      <vt:lpstr>Процессы и потоки</vt:lpstr>
      <vt:lpstr>Многопоточность</vt:lpstr>
      <vt:lpstr>Отличие потоков от процессов</vt:lpstr>
      <vt:lpstr>Рассмотренные вопросы темы</vt:lpstr>
      <vt:lpstr>Рассмотренные вопросы темы</vt:lpstr>
      <vt:lpstr>Рассмотренные вопросы темы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dc:title>
  <dc:creator>Synergy University</dc:creator>
  <cp:lastModifiedBy>Коньков М.Н.</cp:lastModifiedBy>
  <cp:revision>393</cp:revision>
  <dcterms:created xsi:type="dcterms:W3CDTF">2012-08-08T14:11:25Z</dcterms:created>
  <dcterms:modified xsi:type="dcterms:W3CDTF">2020-03-23T07:27:47Z</dcterms:modified>
</cp:coreProperties>
</file>