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412" r:id="rId3"/>
    <p:sldId id="529" r:id="rId4"/>
    <p:sldId id="531" r:id="rId5"/>
    <p:sldId id="533" r:id="rId6"/>
    <p:sldId id="600" r:id="rId7"/>
    <p:sldId id="532" r:id="rId8"/>
    <p:sldId id="567" r:id="rId9"/>
    <p:sldId id="565" r:id="rId10"/>
    <p:sldId id="569" r:id="rId11"/>
    <p:sldId id="570" r:id="rId12"/>
    <p:sldId id="571" r:id="rId13"/>
    <p:sldId id="572" r:id="rId14"/>
    <p:sldId id="568" r:id="rId15"/>
    <p:sldId id="543" r:id="rId16"/>
    <p:sldId id="542" r:id="rId17"/>
    <p:sldId id="566" r:id="rId18"/>
    <p:sldId id="574" r:id="rId19"/>
    <p:sldId id="573" r:id="rId20"/>
    <p:sldId id="575" r:id="rId21"/>
    <p:sldId id="576" r:id="rId22"/>
    <p:sldId id="577" r:id="rId23"/>
    <p:sldId id="578" r:id="rId24"/>
    <p:sldId id="579" r:id="rId25"/>
    <p:sldId id="597" r:id="rId26"/>
    <p:sldId id="580" r:id="rId27"/>
    <p:sldId id="581" r:id="rId28"/>
    <p:sldId id="538" r:id="rId29"/>
    <p:sldId id="539" r:id="rId30"/>
    <p:sldId id="598" r:id="rId31"/>
    <p:sldId id="582" r:id="rId32"/>
    <p:sldId id="547" r:id="rId33"/>
    <p:sldId id="583" r:id="rId34"/>
    <p:sldId id="553" r:id="rId35"/>
    <p:sldId id="599" r:id="rId36"/>
    <p:sldId id="584" r:id="rId37"/>
    <p:sldId id="587" r:id="rId38"/>
    <p:sldId id="588" r:id="rId39"/>
    <p:sldId id="589" r:id="rId40"/>
    <p:sldId id="590" r:id="rId41"/>
    <p:sldId id="596" r:id="rId42"/>
    <p:sldId id="591" r:id="rId43"/>
    <p:sldId id="592" r:id="rId44"/>
    <p:sldId id="593" r:id="rId45"/>
    <p:sldId id="594" r:id="rId46"/>
    <p:sldId id="595" r:id="rId47"/>
    <p:sldId id="586" r:id="rId48"/>
    <p:sldId id="527" r:id="rId49"/>
    <p:sldId id="545" r:id="rId50"/>
    <p:sldId id="546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0" autoAdjust="0"/>
    <p:restoredTop sz="94581" autoAdjust="0"/>
  </p:normalViewPr>
  <p:slideViewPr>
    <p:cSldViewPr>
      <p:cViewPr varScale="1">
        <p:scale>
          <a:sx n="92" d="100"/>
          <a:sy n="92" d="100"/>
        </p:scale>
        <p:origin x="10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59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 smtClean="0"/>
              <a:t>Образец текста</a:t>
            </a:r>
          </a:p>
          <a:p>
            <a:pPr lvl="1"/>
            <a:r>
              <a:rPr lang="ru-RU" altLang="ru-RU" noProof="0" smtClean="0"/>
              <a:t>Второй уровень</a:t>
            </a:r>
          </a:p>
          <a:p>
            <a:pPr lvl="2"/>
            <a:r>
              <a:rPr lang="ru-RU" altLang="ru-RU" noProof="0" smtClean="0"/>
              <a:t>Третий уровень</a:t>
            </a:r>
          </a:p>
          <a:p>
            <a:pPr lvl="3"/>
            <a:r>
              <a:rPr lang="ru-RU" altLang="ru-RU" noProof="0" smtClean="0"/>
              <a:t>Четвертый уровень</a:t>
            </a:r>
          </a:p>
          <a:p>
            <a:pPr lvl="4"/>
            <a:r>
              <a:rPr lang="ru-RU" altLang="ru-RU" noProof="0" smtClean="0"/>
              <a:t>Пятый уровень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D44C09B-F631-45AA-A180-7017C55FDFD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9128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D98EA4-1E08-4BAB-8A03-A9F940415BFB}" type="datetime1">
              <a:rPr lang="en-US" altLang="zh-CN" smtClean="0"/>
              <a:t>3/24/2019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CAC63-0BFD-4DAE-859F-A5D67C6692A2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3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3D6977-3514-4B83-9E54-E6DD940478CD}" type="datetime1">
              <a:rPr lang="en-US" altLang="zh-CN" smtClean="0"/>
              <a:t>3/24/2019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B4B25-1AF4-41DD-B191-8B2ED15B0295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1463" y="692150"/>
            <a:ext cx="2074862" cy="58943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95288" y="692150"/>
            <a:ext cx="6073775" cy="58943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D223D2-674F-45D0-B762-08044ECBD7D8}" type="datetime1">
              <a:rPr lang="en-US" altLang="zh-CN" smtClean="0"/>
              <a:t>3/24/2019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D92C-6049-40F6-86AF-3252D66EE39E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66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415B3C-9184-4E05-8FDD-E16577AAE6E8}" type="datetime1">
              <a:rPr lang="en-US" smtClean="0"/>
              <a:t>3/24/2019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F9D3-3A50-4ED6-9A57-7CC2AF5F47C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732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08512"/>
          </a:xfrm>
        </p:spPr>
        <p:txBody>
          <a:bodyPr/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sz="2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9368" y="6381328"/>
            <a:ext cx="57606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eaLnBrk="1" hangingPunct="1"/>
            <a:fld id="{C4229080-D772-4D4A-AE71-F743D85A7F1C}" type="slidenum">
              <a:rPr lang="ru-RU" sz="1600" smtClean="0">
                <a:solidFill>
                  <a:srgbClr val="C00000"/>
                </a:solidFill>
                <a:latin typeface="Arial" charset="0"/>
              </a:rPr>
              <a:pPr algn="r" eaLnBrk="1" hangingPunct="1"/>
              <a:t>‹#›</a:t>
            </a:fld>
            <a:endParaRPr lang="ru-RU" sz="18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09550"/>
            <a:ext cx="7200031" cy="361950"/>
          </a:xfrm>
        </p:spPr>
        <p:txBody>
          <a:bodyPr>
            <a:noAutofit/>
          </a:bodyPr>
          <a:lstStyle>
            <a:lvl1pPr marL="0" indent="0">
              <a:buNone/>
              <a:defRPr lang="ru-RU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908720"/>
            <a:ext cx="8229600" cy="724500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21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08512"/>
          </a:xfrm>
        </p:spPr>
        <p:txBody>
          <a:bodyPr/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sz="2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9368" y="6381328"/>
            <a:ext cx="57606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eaLnBrk="1" hangingPunct="1"/>
            <a:fld id="{C4229080-D772-4D4A-AE71-F743D85A7F1C}" type="slidenum">
              <a:rPr lang="ru-RU" sz="1600" smtClean="0">
                <a:solidFill>
                  <a:srgbClr val="C00000"/>
                </a:solidFill>
                <a:latin typeface="Arial" charset="0"/>
              </a:rPr>
              <a:pPr algn="r" eaLnBrk="1" hangingPunct="1"/>
              <a:t>‹#›</a:t>
            </a:fld>
            <a:endParaRPr lang="ru-RU" sz="18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09550"/>
            <a:ext cx="7200031" cy="361950"/>
          </a:xfrm>
        </p:spPr>
        <p:txBody>
          <a:bodyPr>
            <a:noAutofit/>
          </a:bodyPr>
          <a:lstStyle>
            <a:lvl1pPr marL="0" indent="0">
              <a:buNone/>
              <a:defRPr lang="ru-RU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908720"/>
            <a:ext cx="8229600" cy="724500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121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99566-94F5-4366-862B-23C0D64D1603}" type="datetime1">
              <a:rPr lang="en-US" altLang="zh-CN" smtClean="0"/>
              <a:t>3/24/2019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8FA7D-4389-4B15-8509-913CF124AB0D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99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5DFA8F-0DFE-450A-93BA-A4F8635BD816}" type="datetime1">
              <a:rPr lang="en-US" altLang="zh-CN" smtClean="0"/>
              <a:t>3/24/2019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3EB44-0F52-44DD-BF3E-43B106426CBE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6725" y="20605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7725" y="20605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BC93D7-9D33-4156-93ED-8EEAE18EBC67}" type="datetime1">
              <a:rPr lang="en-US" altLang="zh-CN" smtClean="0"/>
              <a:t>3/24/2019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64784-3785-4037-9459-32DA75A0073A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65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AA0723-A2C5-4892-AA1D-90BD5D85487E}" type="datetime1">
              <a:rPr lang="en-US" altLang="zh-CN" smtClean="0"/>
              <a:t>3/24/2019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3937F-7340-4E82-B3DE-C05436DB2CBF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7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5467B0-3E6A-44E9-A4BD-974A1DFC4A3B}" type="datetime1">
              <a:rPr lang="en-US" altLang="zh-CN" smtClean="0"/>
              <a:t>3/24/2019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C9A9A-E408-46A7-A51F-6F7A37A61C6C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17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99A16E-CC1C-4F36-B445-73FE0F5B725F}" type="datetime1">
              <a:rPr lang="en-US" altLang="zh-CN" smtClean="0"/>
              <a:t>3/24/2019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6CA4A-C5E7-47CF-A2E5-4890D70C4CDA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23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06740C-EA90-4824-9078-B2179D19D9BF}" type="datetime1">
              <a:rPr lang="en-US" altLang="zh-CN" smtClean="0"/>
              <a:t>3/24/2019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9CE13-854D-4D0F-B850-99EA44678C07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C8736D-DCCA-471B-8547-4CEEB68FE392}" type="datetime1">
              <a:rPr lang="en-US" altLang="zh-CN" smtClean="0"/>
              <a:t>3/24/2019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9DFA1-447C-416C-ACE9-3CD42FDC2EDB}" type="slidenum">
              <a:rPr lang="ru-RU" altLang="zh-CN"/>
              <a:pPr/>
              <a:t>‹#›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0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288" y="6921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 smtClean="0">
                <a:sym typeface="MS PGothic" pitchFamily="34" charset="-128"/>
              </a:rPr>
              <a:t>Образец заголовка</a:t>
            </a:r>
          </a:p>
        </p:txBody>
      </p:sp>
      <p:sp>
        <p:nvSpPr>
          <p:cNvPr id="1027" name="Текст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20605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 smtClean="0">
                <a:sym typeface="MS PGothic" pitchFamily="34" charset="-128"/>
              </a:rPr>
              <a:t>Образец текста</a:t>
            </a:r>
          </a:p>
          <a:p>
            <a:pPr lvl="1"/>
            <a:r>
              <a:rPr lang="ru-RU" altLang="zh-CN" smtClean="0">
                <a:sym typeface="MS PGothic" pitchFamily="34" charset="-128"/>
              </a:rPr>
              <a:t>Второй уровень</a:t>
            </a:r>
          </a:p>
          <a:p>
            <a:pPr lvl="2"/>
            <a:r>
              <a:rPr lang="ru-RU" altLang="zh-CN" smtClean="0">
                <a:sym typeface="MS PGothic" pitchFamily="34" charset="-128"/>
              </a:rPr>
              <a:t>Третий уровень</a:t>
            </a:r>
          </a:p>
          <a:p>
            <a:pPr lvl="3"/>
            <a:r>
              <a:rPr lang="ru-RU" altLang="zh-CN" smtClean="0">
                <a:sym typeface="MS PGothic" pitchFamily="34" charset="-128"/>
              </a:rPr>
              <a:t>Четвертый уровень</a:t>
            </a:r>
          </a:p>
          <a:p>
            <a:pPr lvl="4"/>
            <a:r>
              <a:rPr lang="ru-RU" altLang="zh-CN" smtClean="0">
                <a:sym typeface="MS PGothic" pitchFamily="34" charset="-128"/>
              </a:rPr>
              <a:t>Пятый уровень</a:t>
            </a:r>
          </a:p>
        </p:txBody>
      </p:sp>
      <p:sp>
        <p:nvSpPr>
          <p:cNvPr id="1028" name="Дата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eaLnBrk="1" hangingPunct="1"/>
            <a:fld id="{90900739-0D09-4EBD-8884-2F27BE405398}" type="datetime1">
              <a:rPr lang="en-US" altLang="zh-CN" smtClean="0">
                <a:latin typeface="Arial" charset="0"/>
              </a:rPr>
              <a:t>3/24/2019</a:t>
            </a:fld>
            <a:endParaRPr lang="ru-RU" altLang="zh-CN">
              <a:latin typeface="Arial" charset="0"/>
            </a:endParaRPr>
          </a:p>
        </p:txBody>
      </p:sp>
      <p:sp>
        <p:nvSpPr>
          <p:cNvPr id="1029" name="Нижний колонтитул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eaLnBrk="1" hangingPunct="1"/>
            <a:endParaRPr lang="ru-RU">
              <a:latin typeface="Arial" charset="0"/>
            </a:endParaRPr>
          </a:p>
        </p:txBody>
      </p:sp>
      <p:sp>
        <p:nvSpPr>
          <p:cNvPr id="1030" name="Номер слайда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eaLnBrk="1" hangingPunct="1"/>
            <a:fld id="{E4B21A55-2918-45DE-97C8-10C8DA517688}" type="slidenum">
              <a:rPr lang="ru-RU" altLang="zh-CN">
                <a:latin typeface="Arial" charset="0"/>
              </a:rPr>
              <a:pPr eaLnBrk="1" hangingPunct="1"/>
              <a:t>‹#›</a:t>
            </a:fld>
            <a:endParaRPr lang="ru-RU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MS PGothic" pitchFamily="34" charset="-128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pitchFamily="2" charset="-122"/>
          <a:sym typeface="MS PGothic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MS PGothic" pitchFamily="34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MS PGothic" pitchFamily="34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MS PGothic" pitchFamily="34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MS PGothic" pitchFamily="34" charset="-128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ruelogic.org/wordpress/wp-content/uploads/2015/09/MSPowersh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124743"/>
            <a:ext cx="6984776" cy="540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AC63-0BFD-4DAE-859F-A5D67C6692A2}" type="slidenum">
              <a:rPr lang="ru-RU" altLang="zh-CN" smtClean="0"/>
              <a:pPr/>
              <a:t>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Параметры функции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с параметрами – когда при вызове функции ей передается несколько значений: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ru-RU" altLang="ru-RU" i="1" dirty="0" smtClean="0"/>
          </a:p>
          <a:p>
            <a:pPr eaLnBrk="1" hangingPunct="1">
              <a:buNone/>
            </a:pPr>
            <a:r>
              <a:rPr lang="ru-RU" altLang="ru-RU" i="1" dirty="0" err="1" smtClean="0"/>
              <a:t>Имя_функции</a:t>
            </a:r>
            <a:r>
              <a:rPr lang="ru-RU" altLang="ru-RU" i="1" dirty="0" smtClean="0"/>
              <a:t>   Параметр_1 </a:t>
            </a:r>
            <a:r>
              <a:rPr lang="ru-RU" altLang="ru-RU" i="1" dirty="0"/>
              <a:t> </a:t>
            </a:r>
            <a:r>
              <a:rPr lang="ru-RU" altLang="ru-RU" i="1" dirty="0" smtClean="0"/>
              <a:t> Параметр_2 </a:t>
            </a:r>
            <a:endParaRPr lang="en-US" altLang="ru-RU" b="1" dirty="0" smtClean="0"/>
          </a:p>
          <a:p>
            <a:pPr marL="1166813" indent="19050" eaLnBrk="1" hangingPunct="1">
              <a:buNone/>
            </a:pP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ru-RU" alt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Пример: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FunA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PAA1   BBB2</a:t>
            </a: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10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Параметры функции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теле функции переданные через параметры значения находятся в массиве 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sz="36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.Элементы этого массива имеет номер 0</a:t>
            </a:r>
            <a:r>
              <a:rPr lang="en-US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1, 2 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т.д.</a:t>
            </a:r>
            <a:endParaRPr lang="ru-RU" altLang="ru-RU" sz="36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эти элементы:</a:t>
            </a:r>
            <a:endParaRPr lang="ru-RU" altLang="ru-RU" i="1" dirty="0" smtClean="0"/>
          </a:p>
          <a:p>
            <a:pPr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[0],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[1], $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т.д.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endParaRPr lang="en-US" alt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переданных параметров:</a:t>
            </a:r>
            <a:endParaRPr lang="ru-RU" altLang="ru-RU" i="1" dirty="0"/>
          </a:p>
          <a:p>
            <a:pPr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args.Count</a:t>
            </a:r>
            <a:endParaRPr lang="en-US" altLang="ru-RU" b="1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4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Параметры функции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376660"/>
          </a:xfrm>
        </p:spPr>
        <p:txBody>
          <a:bodyPr/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ru-RU" altLang="ru-RU" sz="400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Для примера:</a:t>
            </a:r>
            <a:endParaRPr lang="ru-RU" altLang="ru-RU" sz="40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FunA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PAA1   BBB2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теле функции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будут 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использоваться:</a:t>
            </a:r>
          </a:p>
          <a:p>
            <a:pPr marL="271463" indent="0" algn="just">
              <a:buNone/>
              <a:tabLst>
                <a:tab pos="450850" algn="l"/>
              </a:tabLst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PAA1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>
              <a:buNone/>
              <a:tabLst>
                <a:tab pos="450850" algn="l"/>
              </a:tabLst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sz="36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BBB2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переданных параметров:</a:t>
            </a:r>
            <a:endParaRPr lang="ru-RU" altLang="ru-RU" i="1" dirty="0"/>
          </a:p>
          <a:p>
            <a:pPr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sz="36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args.Count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r>
              <a:rPr lang="en-US" alt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6813" indent="19050" eaLnBrk="1" hangingPunct="1">
              <a:buNone/>
            </a:pP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Параметры функции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376660"/>
          </a:xfrm>
        </p:spPr>
        <p:txBody>
          <a:bodyPr/>
          <a:lstStyle/>
          <a:p>
            <a:pPr marL="0" indent="0" eaLnBrk="0" hangingPunct="0">
              <a:spcBef>
                <a:spcPct val="0"/>
              </a:spcBef>
              <a:buNone/>
            </a:pPr>
            <a:r>
              <a:rPr lang="ru-RU" altLang="ru-RU" sz="4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Пример: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 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FunB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ru-RU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vv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ru-RU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+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и хранилище " +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ru-RU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Write-Host $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vv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-F  Blue  -B 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eaLnBrk="0" hangingPunct="0">
              <a:spcBef>
                <a:spcPct val="0"/>
              </a:spcBef>
              <a:buNone/>
            </a:pPr>
            <a:endParaRPr lang="en-US" altLang="ru-RU" sz="36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 функции :</a:t>
            </a:r>
          </a:p>
          <a:p>
            <a:pPr marL="271463" indent="0" algn="just">
              <a:buNone/>
              <a:tabLst>
                <a:tab pos="450850" algn="l"/>
              </a:tabLst>
            </a:pP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FunB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Облачное   данных</a:t>
            </a:r>
          </a:p>
          <a:p>
            <a:pPr marL="1166813" indent="19050" eaLnBrk="1" hangingPunct="1">
              <a:buNone/>
            </a:pP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 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altLang="ru-RU" sz="36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indent="19050" eaLnBrk="1" hangingPunct="1">
              <a:buNone/>
            </a:pPr>
            <a:r>
              <a:rPr lang="ru-RU" altLang="ru-RU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3_4</a:t>
            </a:r>
          </a:p>
          <a:p>
            <a:pPr indent="19050" eaLnBrk="1" hangingPunct="1">
              <a:buNone/>
            </a:pPr>
            <a:r>
              <a:rPr lang="ru-RU" altLang="ru-RU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3_5</a:t>
            </a:r>
            <a:endParaRPr lang="en-US" altLang="ru-RU" sz="3600" b="1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14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Параметры функции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18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Оператор </a:t>
            </a:r>
            <a:r>
              <a:rPr lang="en-US" altLang="ru-RU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ForEach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688632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Поэлементная обработка объектов входного потока 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 eaLnBrk="1" hangingPunct="1">
              <a:buNone/>
            </a:pP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-Object {</a:t>
            </a:r>
            <a:r>
              <a:rPr lang="ru-RU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действий над элементами входного потока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 eaLnBrk="1" hangingPunct="1">
              <a:buNone/>
            </a:pPr>
            <a:endParaRPr lang="en-US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 eaLnBrk="1" hangingPunct="1">
              <a:buNone/>
            </a:pPr>
            <a:r>
              <a:rPr lang="ru-RU" altLang="ru-RU" sz="3600" dirty="0" err="1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алиас</a:t>
            </a:r>
            <a:r>
              <a:rPr lang="ru-RU" alt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: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  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ru-RU" altLang="ru-RU" sz="3600" dirty="0" smtClean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ru-RU" alt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Обращение к очередному элементу входного потока: 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$_</a:t>
            </a:r>
            <a:endParaRPr lang="ru-RU" altLang="ru-RU" sz="36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Оператор </a:t>
            </a:r>
            <a:r>
              <a:rPr lang="en-US" altLang="ru-RU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ForEach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688632"/>
          </a:xfrm>
        </p:spPr>
        <p:txBody>
          <a:bodyPr/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ru-RU" alt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Пример: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vCPU =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$vCPU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$_.CPU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ru-RU" altLang="ru-RU" sz="3600" dirty="0" smtClean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ru-RU" altLang="ru-RU" sz="36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ru-RU" alt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Пример</a:t>
            </a:r>
            <a:r>
              <a:rPr lang="ru-RU" altLang="ru-RU" sz="36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: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vCps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vCps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}</a:t>
            </a: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16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5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 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altLang="ru-RU" sz="36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indent="19050" eaLnBrk="1" hangingPunct="1">
              <a:buNone/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altLang="ru-RU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3_6  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по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3_15</a:t>
            </a:r>
            <a:endParaRPr lang="en-US" altLang="ru-RU" sz="3600" b="1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17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Оператор </a:t>
            </a:r>
            <a:r>
              <a:rPr lang="en-US" altLang="ru-RU" sz="4000" kern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ForEach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21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Работа с массивами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688632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массив создается в момент присваивания значений его элементам: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63" indent="19050" eaLnBrk="1" hangingPunct="1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ru-RU" alt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имя_массива</a:t>
            </a:r>
            <a:r>
              <a:rPr lang="ru-RU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список_значений</a:t>
            </a:r>
            <a:r>
              <a:rPr lang="en-US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ru-RU" alt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через_запятую</a:t>
            </a:r>
            <a:endParaRPr lang="ru-RU" alt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endParaRPr lang="ru-RU" altLang="ru-RU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ru-RU" altLang="ru-RU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alt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19050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= 1, 2, 5</a:t>
            </a:r>
          </a:p>
          <a:p>
            <a:pPr indent="19050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</a:t>
            </a:r>
            <a:endParaRPr lang="en-US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18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4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Работа с массивами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688632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элементам массива можно задать используя оператор диапазона: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63" indent="19050" eaLnBrk="1" hangingPunct="1">
              <a:buNone/>
            </a:pP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63" indent="19050" eaLnBrk="1" hangingPunct="1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ru-RU" alt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имя_массива</a:t>
            </a:r>
            <a:r>
              <a:rPr lang="ru-RU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начальное_значение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. </a:t>
            </a:r>
            <a:r>
              <a:rPr lang="ru-RU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конечное</a:t>
            </a:r>
          </a:p>
          <a:p>
            <a:pPr indent="19050">
              <a:buNone/>
            </a:pPr>
            <a:endParaRPr lang="ru-RU" altLang="ru-RU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ru-RU" altLang="ru-RU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alt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19050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$b = 10..15</a:t>
            </a:r>
          </a:p>
          <a:p>
            <a:pPr indent="19050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19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Проверка пути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2736"/>
            <a:ext cx="8928992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существования пути: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ru-RU" b="1" dirty="0" smtClean="0"/>
          </a:p>
          <a:p>
            <a:pPr eaLnBrk="1" hangingPunct="1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Test-Path   </a:t>
            </a:r>
            <a:r>
              <a:rPr lang="ru-RU" altLang="ru-RU" i="1" dirty="0" smtClean="0"/>
              <a:t>путь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будет логическое значение</a:t>
            </a:r>
          </a:p>
          <a:p>
            <a:pPr indent="19050">
              <a:buNone/>
            </a:pP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ru-RU" altLang="ru-RU" sz="36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Пример</a:t>
            </a:r>
            <a:r>
              <a:rPr lang="ru-RU" alt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: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Test-Path  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С:\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Test-Path  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1230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Работа с массивами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688632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элементов в массиве можно получить через свойство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63" indent="19050" eaLnBrk="1" hangingPunct="1">
              <a:buNone/>
            </a:pP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63" indent="19050" eaLnBrk="1" hangingPunct="1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ru-RU" alt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имя_массива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.Length</a:t>
            </a:r>
            <a:endParaRPr lang="ru-RU" alt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endParaRPr lang="ru-RU" altLang="ru-RU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ru-RU" altLang="ru-RU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alt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19050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.Length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b.Length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20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6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Работа с массивами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688632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Обращение к элементу массива выполняется через его номер. Причем элементы нумеруются с </a:t>
            </a:r>
            <a:r>
              <a:rPr lang="ru-RU" altLang="ru-RU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нуля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Т.е. самый первый элемент будет иметь номер = 0.</a:t>
            </a:r>
            <a:endParaRPr lang="en-US" altLang="ru-RU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63" indent="19050" eaLnBrk="1" hangingPunct="1">
              <a:buNone/>
            </a:pP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ru-RU" altLang="ru-RU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altLang="ru-RU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19050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$b[0]</a:t>
            </a:r>
          </a:p>
          <a:p>
            <a:pPr indent="19050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b[1]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21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9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Работа с массивами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688632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Обращение к элементу массива может выполняться в выражении:</a:t>
            </a:r>
          </a:p>
          <a:p>
            <a:pPr marL="271463" indent="0" algn="just">
              <a:buNone/>
              <a:tabLst>
                <a:tab pos="450850" algn="l"/>
              </a:tabLst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$a[1]*$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b[0]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endParaRPr lang="en-US" alt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в левой части оператора присваивания, т.е. помещение конкретного значения в указанный элемент:</a:t>
            </a:r>
            <a:endParaRPr lang="en-US" altLang="ru-RU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$a[1] = 11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22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Работа с массивами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688632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отобразить часть элементов массива можно использовать оператор диапазона: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63" indent="19050" eaLnBrk="1" hangingPunct="1">
              <a:buNone/>
            </a:pP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$b[1..3]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9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Работа с массивами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688632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расширения количества элементов массива используется следующий оператор: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63" indent="19050" eaLnBrk="1" hangingPunct="1">
              <a:buNone/>
            </a:pP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$True</a:t>
            </a: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</a:t>
            </a:r>
            <a:endParaRPr lang="en-US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24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1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Работа с массивами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688632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пустого массива: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63" indent="19050" eaLnBrk="1" hangingPunct="1">
              <a:buNone/>
            </a:pP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@( )</a:t>
            </a: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emp.Count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19050">
              <a:buNone/>
            </a:pP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115</a:t>
            </a:r>
          </a:p>
          <a:p>
            <a:pPr indent="19050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emp.Count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19050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2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2696"/>
            <a:ext cx="8928992" cy="6093296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 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altLang="ru-RU" sz="36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indent="19050" eaLnBrk="1" hangingPunct="1">
              <a:buNone/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altLang="ru-RU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3_16  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по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3_2</a:t>
            </a:r>
            <a:r>
              <a:rPr lang="en-US" altLang="ru-RU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1</a:t>
            </a:r>
          </a:p>
          <a:p>
            <a:pPr indent="19050">
              <a:buNone/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передаваемым в функцию массивом надо в теле функции </a:t>
            </a:r>
            <a:r>
              <a:rPr lang="ru-RU" alt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переприсвоить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внутренней переменной значение </a:t>
            </a:r>
            <a:r>
              <a:rPr lang="en-US" altLang="ru-RU" sz="36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agrs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ru-RU" alt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:</a:t>
            </a:r>
          </a:p>
          <a:p>
            <a:pPr indent="19050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ru-RU" sz="36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agrs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endParaRPr lang="en-US" altLang="ru-RU" sz="36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indent="19050" eaLnBrk="1" hangingPunct="1">
              <a:buNone/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можно работать с этой внутренней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 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с массивом:</a:t>
            </a:r>
          </a:p>
          <a:p>
            <a:pPr indent="19050" eaLnBrk="1" hangingPunct="1">
              <a:buNone/>
            </a:pP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[0..3]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4-ех элементов массива</a:t>
            </a:r>
            <a:endParaRPr lang="en-US" altLang="ru-RU" sz="3600" b="1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26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Работа с массивами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614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методов и свойств можно посмотреть</a:t>
            </a:r>
            <a:r>
              <a:rPr lang="ru-RU" alt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 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InputObject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$a</a:t>
            </a: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27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Работа с массивами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267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836712"/>
            <a:ext cx="8928992" cy="5805264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Измерение характеристик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входных объектов по указанным свойствам: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ru-RU" sz="1400" b="1" dirty="0" smtClean="0"/>
          </a:p>
          <a:p>
            <a:pPr eaLnBrk="1" hangingPunct="1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Measure-Object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 </a:t>
            </a:r>
            <a:r>
              <a:rPr lang="ru-RU" altLang="ru-RU" i="1" dirty="0" err="1" smtClean="0">
                <a:sym typeface="Symbol"/>
              </a:rPr>
              <a:t>список_свойств</a:t>
            </a: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09738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   </a:t>
            </a:r>
            <a:r>
              <a:rPr lang="ru-RU" altLang="ru-RU" i="1" dirty="0" err="1">
                <a:sym typeface="Symbol"/>
              </a:rPr>
              <a:t>список_свойств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alt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 объект поступает на </a:t>
            </a:r>
            <a:r>
              <a:rPr lang="ru-RU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командлету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конвейер.</a:t>
            </a:r>
          </a:p>
          <a:p>
            <a:pPr indent="19050">
              <a:buNone/>
            </a:pPr>
            <a:endParaRPr lang="en-US" alt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spcBef>
                <a:spcPts val="0"/>
              </a:spcBef>
              <a:buNone/>
            </a:pPr>
            <a:r>
              <a:rPr lang="ru-RU" altLang="ru-RU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pPr indent="19050">
              <a:buNone/>
            </a:pP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 CPU</a:t>
            </a: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ru-RU" altLang="ru-RU" i="1" dirty="0" smtClean="0">
              <a:sym typeface="Symbol"/>
            </a:endParaRPr>
          </a:p>
          <a:p>
            <a:pPr eaLnBrk="1" hangingPunct="1">
              <a:buNone/>
            </a:pPr>
            <a:endParaRPr lang="ru-RU" altLang="ru-RU" i="1" dirty="0" smtClean="0">
              <a:sym typeface="Symbol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Измерение объектов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07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15008" y="908720"/>
            <a:ext cx="8928992" cy="5805264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параметрах указывается какие измерения характеристик требуется сделать: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ru-RU" b="1" dirty="0" smtClean="0"/>
          </a:p>
          <a:p>
            <a:pPr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i="1" dirty="0" smtClean="0">
                <a:sym typeface="Symbol"/>
              </a:rPr>
              <a:t>свойства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 -Max 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-Min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-Average</a:t>
            </a: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ru-RU" altLang="ru-RU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pPr indent="19050">
              <a:buNone/>
            </a:pP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Length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-Sum -Max </a:t>
            </a:r>
          </a:p>
          <a:p>
            <a:pPr eaLnBrk="1" hangingPunct="1">
              <a:buNone/>
            </a:pPr>
            <a:endParaRPr lang="ru-RU" altLang="ru-RU" i="1" dirty="0" smtClean="0">
              <a:sym typeface="Symbol"/>
            </a:endParaRPr>
          </a:p>
          <a:p>
            <a:pPr eaLnBrk="1" hangingPunct="1">
              <a:buNone/>
            </a:pPr>
            <a:endParaRPr lang="ru-RU" altLang="ru-RU" i="1" dirty="0" smtClean="0">
              <a:sym typeface="Symbol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Измерение объектов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94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Проверка пути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2736"/>
            <a:ext cx="8928992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существования файла: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ru-RU" b="1" dirty="0" smtClean="0"/>
          </a:p>
          <a:p>
            <a:pPr eaLnBrk="1" hangingPunct="1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Test-Path   </a:t>
            </a:r>
            <a:r>
              <a:rPr lang="ru-RU" altLang="ru-RU" i="1" dirty="0" smtClean="0"/>
              <a:t>путь</a:t>
            </a:r>
            <a:r>
              <a:rPr lang="en-US" altLang="ru-RU" i="1" dirty="0" smtClean="0"/>
              <a:t> 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PathType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Leaf</a:t>
            </a: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lvl="0" indent="0" algn="just">
              <a:buNone/>
              <a:tabLst>
                <a:tab pos="450850" algn="l"/>
              </a:tabLst>
            </a:pPr>
            <a:r>
              <a:rPr lang="ru-RU" altLang="ru-RU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существования </a:t>
            </a:r>
            <a:r>
              <a:rPr lang="ru-RU" alt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директории:</a:t>
            </a:r>
            <a:endParaRPr lang="en-US" altLang="ru-RU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endParaRPr lang="en-US" altLang="ru-RU" b="1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Test-Path   </a:t>
            </a:r>
            <a:r>
              <a:rPr lang="ru-RU" altLang="ru-RU" i="1" dirty="0">
                <a:solidFill>
                  <a:srgbClr val="000000"/>
                </a:solidFill>
              </a:rPr>
              <a:t>путь</a:t>
            </a:r>
            <a:r>
              <a:rPr lang="en-US" altLang="ru-RU" i="1" dirty="0">
                <a:solidFill>
                  <a:srgbClr val="000000"/>
                </a:solidFill>
              </a:rPr>
              <a:t> 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PathType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Container</a:t>
            </a:r>
            <a:endParaRPr lang="ru-RU" alt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en-US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23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15008" y="908720"/>
            <a:ext cx="8928992" cy="5805264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 команды можно сохранить в переменной и в дальнейшем использовать полученные значения: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$FL1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measure Length -Sum -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</a:t>
            </a: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$FL1</a:t>
            </a: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$FL1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</a:t>
            </a:r>
          </a:p>
          <a:p>
            <a:pPr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$FL1.Property</a:t>
            </a:r>
          </a:p>
          <a:p>
            <a:pPr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$FL1.sum</a:t>
            </a:r>
          </a:p>
          <a:p>
            <a:pPr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$FL1.Maximum</a:t>
            </a:r>
            <a:endParaRPr lang="ru-RU" altLang="ru-RU" i="1" dirty="0" smtClean="0">
              <a:sym typeface="Symbol"/>
            </a:endParaRPr>
          </a:p>
          <a:p>
            <a:pPr eaLnBrk="1" hangingPunct="1">
              <a:buNone/>
            </a:pPr>
            <a:endParaRPr lang="ru-RU" altLang="ru-RU" i="1" dirty="0" smtClean="0">
              <a:sym typeface="Symbol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Измерение объектов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92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 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altLang="ru-RU" sz="36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indent="19050" eaLnBrk="1" hangingPunct="1">
              <a:buNone/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altLang="ru-RU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3_22  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по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3_24</a:t>
            </a:r>
            <a:endParaRPr lang="en-US" altLang="ru-RU" sz="3600" b="1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31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Измерение объектов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93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Группировка</a:t>
            </a:r>
            <a:r>
              <a:rPr lang="ru-RU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объектов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94928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Группировка входных объектов по значениям указанных свойств: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ru-RU" sz="1400" b="1" dirty="0" smtClean="0"/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Group-Object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i="1" dirty="0" err="1" smtClean="0">
                <a:sym typeface="Symbol"/>
              </a:rPr>
              <a:t>свойство_для_группировки</a:t>
            </a:r>
            <a:endParaRPr lang="en-US" altLang="ru-RU" i="1" dirty="0" smtClean="0">
              <a:sym typeface="Symbol"/>
            </a:endParaRPr>
          </a:p>
          <a:p>
            <a:pPr marL="2070100">
              <a:spcBef>
                <a:spcPts val="0"/>
              </a:spcBef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i="1" dirty="0" err="1">
                <a:sym typeface="Symbol"/>
              </a:rPr>
              <a:t>свойство_для_группировки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alt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spcBef>
                <a:spcPts val="0"/>
              </a:spcBef>
              <a:buNone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 объект поступает на </a:t>
            </a:r>
            <a:r>
              <a:rPr lang="ru-RU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командлету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конвейер.</a:t>
            </a:r>
          </a:p>
          <a:p>
            <a:pPr indent="19050">
              <a:buNone/>
            </a:pPr>
            <a:endParaRPr lang="en-US" alt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spcBef>
                <a:spcPts val="0"/>
              </a:spcBef>
              <a:buNone/>
            </a:pPr>
            <a:r>
              <a:rPr lang="ru-RU" altLang="ru-RU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pPr indent="19050">
              <a:buNone/>
            </a:pP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Group-Object 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indent="19050">
              <a:buNone/>
            </a:pP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Group-Object  Attributes</a:t>
            </a:r>
          </a:p>
          <a:p>
            <a:pPr eaLnBrk="1" hangingPunct="1">
              <a:buNone/>
            </a:pPr>
            <a:endParaRPr lang="ru-RU" altLang="ru-RU" i="1" dirty="0" smtClean="0">
              <a:sym typeface="Symbol"/>
            </a:endParaRPr>
          </a:p>
          <a:p>
            <a:pPr eaLnBrk="1" hangingPunct="1">
              <a:buNone/>
            </a:pPr>
            <a:endParaRPr lang="ru-RU" altLang="ru-RU" i="1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4133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Группировка</a:t>
            </a:r>
            <a:r>
              <a:rPr lang="ru-RU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объектов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94839" y="908720"/>
            <a:ext cx="8928992" cy="5805264"/>
          </a:xfrm>
        </p:spPr>
        <p:txBody>
          <a:bodyPr/>
          <a:lstStyle/>
          <a:p>
            <a:pPr indent="19050">
              <a:buNone/>
            </a:pPr>
            <a:r>
              <a:rPr lang="ru-RU" altLang="ru-RU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pPr indent="19050">
              <a:buNone/>
            </a:pPr>
            <a:r>
              <a:rPr lang="pt-BR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3, 15, 3, 10 , 22, 3, 10, </a:t>
            </a:r>
            <a:r>
              <a:rPr lang="pt-BR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</a:p>
          <a:p>
            <a:pPr indent="19050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|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</a:p>
          <a:p>
            <a:pPr indent="19050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 = $a |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</a:p>
          <a:p>
            <a:pPr indent="19050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indent="19050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$c[2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indent="19050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$c[2].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  <a:p>
            <a:pPr indent="19050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c[2].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indent="19050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$c[2].Group</a:t>
            </a:r>
          </a:p>
          <a:p>
            <a:pPr eaLnBrk="1" hangingPunct="1">
              <a:buNone/>
            </a:pPr>
            <a:endParaRPr lang="ru-RU" altLang="ru-RU" i="1" dirty="0" smtClean="0">
              <a:sym typeface="Symbol"/>
            </a:endParaRPr>
          </a:p>
          <a:p>
            <a:pPr eaLnBrk="1" hangingPunct="1">
              <a:buNone/>
            </a:pPr>
            <a:endParaRPr lang="ru-RU" altLang="ru-RU" i="1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2112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Группировка</a:t>
            </a:r>
            <a:r>
              <a:rPr lang="ru-RU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объектов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94839" y="908720"/>
            <a:ext cx="8928992" cy="5805264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при группировке требуется исключить перечисление сгруппированных объектов, то указывается параметр-переключатель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NoElement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ru-RU" b="1" dirty="0" smtClean="0"/>
          </a:p>
          <a:p>
            <a:pPr eaLnBrk="1" hangingPunct="1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i="1" dirty="0" smtClean="0">
                <a:sym typeface="Symbol"/>
              </a:rPr>
              <a:t>свойство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NoElement</a:t>
            </a: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ru-RU" altLang="ru-RU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pPr indent="19050">
              <a:buNone/>
            </a:pP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 Attributes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NoElement</a:t>
            </a:r>
            <a:endParaRPr lang="en-US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ru-RU" altLang="ru-RU" i="1" dirty="0" smtClean="0">
              <a:sym typeface="Symbol"/>
            </a:endParaRPr>
          </a:p>
          <a:p>
            <a:pPr eaLnBrk="1" hangingPunct="1">
              <a:buNone/>
            </a:pPr>
            <a:endParaRPr lang="ru-RU" altLang="ru-RU" i="1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632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Группировка</a:t>
            </a:r>
            <a:r>
              <a:rPr lang="ru-RU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объектов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94839" y="908720"/>
            <a:ext cx="8928992" cy="5805264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 команды можно сохранить в переменной и в дальнейшем использовать полученные значения: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$GRP = 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Group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ru-RU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GRP</a:t>
            </a:r>
          </a:p>
          <a:p>
            <a:pPr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GRP.Length</a:t>
            </a:r>
            <a:endParaRPr lang="en-US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$GRP[1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$GRP[1].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  <a:p>
            <a:pPr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$GRP[1].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b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GRP[0].Count</a:t>
            </a:r>
            <a:endParaRPr lang="en-US" altLang="ru-RU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 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altLang="ru-RU" sz="36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indent="19050" eaLnBrk="1" hangingPunct="1">
              <a:buNone/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altLang="ru-RU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3_2</a:t>
            </a:r>
            <a:r>
              <a:rPr lang="en-US" altLang="ru-RU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5</a:t>
            </a:r>
            <a:r>
              <a:rPr lang="ru-RU" altLang="ru-RU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  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по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3_2</a:t>
            </a:r>
            <a:r>
              <a:rPr lang="ru-RU" altLang="ru-RU" sz="3600" b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8</a:t>
            </a:r>
            <a:endParaRPr lang="en-US" altLang="ru-RU" sz="3600" b="1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36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Измерение объектов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70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PowerShell 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хранить взаимосвязанные пары: ключ и значение. Такие массивы называются ассоциативными массивами или хэш-таблицами. 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хэш-таблицы: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имя_хтаб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т.д.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ru-RU" sz="36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37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Хэш-таблицы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10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692696"/>
            <a:ext cx="9036496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</a:p>
          <a:p>
            <a:pPr marL="0" indent="0">
              <a:buNone/>
            </a:pPr>
            <a:r>
              <a:rPr 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$ht1 = @{"Иван"=20; "Ольга"=19; "Петр"=21; }</a:t>
            </a:r>
            <a:endParaRPr lang="en-US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$ht1</a:t>
            </a:r>
          </a:p>
          <a:p>
            <a:pPr marL="0" indent="0">
              <a:buNone/>
            </a:pPr>
            <a:r>
              <a:rPr 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                           -----</a:t>
            </a:r>
          </a:p>
          <a:p>
            <a:pPr marL="0" indent="0">
              <a:buNone/>
            </a:pPr>
            <a:r>
              <a:rPr 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Петр                           21</a:t>
            </a:r>
          </a:p>
          <a:p>
            <a:pPr marL="0" indent="0">
              <a:buNone/>
            </a:pPr>
            <a:r>
              <a:rPr 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Ольга                          19</a:t>
            </a:r>
          </a:p>
          <a:p>
            <a:pPr marL="0" indent="0">
              <a:buNone/>
            </a:pPr>
            <a:r>
              <a:rPr 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Иван                           20</a:t>
            </a:r>
            <a:endParaRPr lang="en-US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endParaRPr lang="en-US" altLang="ru-RU" sz="36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38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Хэш-таблицы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759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692696"/>
            <a:ext cx="8676456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хэш-таблиц:</a:t>
            </a:r>
          </a:p>
          <a:p>
            <a:pPr marL="0" indent="0">
              <a:buNone/>
            </a:pPr>
            <a:r>
              <a:rPr 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ht1.Count</a:t>
            </a:r>
          </a:p>
          <a:p>
            <a:pPr marL="0" indent="0">
              <a:buNone/>
            </a:pPr>
            <a:r>
              <a:rPr 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$ht1.Keys</a:t>
            </a:r>
          </a:p>
          <a:p>
            <a:pPr marL="0" indent="0">
              <a:buNone/>
            </a:pPr>
            <a:r>
              <a:rPr 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$ht1.Values</a:t>
            </a:r>
          </a:p>
          <a:p>
            <a:pPr marL="0" indent="0">
              <a:buNone/>
            </a:pPr>
            <a:endParaRPr lang="en-US" altLang="ru-RU" sz="36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39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Хэш-таблицы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495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764704"/>
            <a:ext cx="892899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 3_1</a:t>
            </a:r>
            <a:endParaRPr lang="en-US" altLang="ru-RU" sz="36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существование файлов и директорий из различных точек файловой системы.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Проверка пути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34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692696"/>
            <a:ext cx="8676456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Обращение к элементу хэш-таблицы:</a:t>
            </a:r>
          </a:p>
          <a:p>
            <a:pPr marL="0" indent="0">
              <a:buNone/>
            </a:pPr>
            <a:r>
              <a:rPr 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$ht1["</a:t>
            </a:r>
            <a:r>
              <a:rPr 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Иван"]</a:t>
            </a:r>
          </a:p>
          <a:p>
            <a:pPr marL="0" indent="0">
              <a:buNone/>
            </a:pPr>
            <a:r>
              <a:rPr 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ht1.</a:t>
            </a:r>
            <a:r>
              <a:rPr 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Ольга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элемента к хэш-таблице: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$ht1.</a:t>
            </a:r>
            <a:r>
              <a:rPr 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Маша = 20</a:t>
            </a:r>
          </a:p>
          <a:p>
            <a:pPr marL="0" indent="0">
              <a:buNone/>
            </a:pPr>
            <a:endParaRPr lang="en-US" altLang="ru-RU" sz="36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40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Хэш-таблицы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310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692696"/>
            <a:ext cx="8676456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пустой хэш-таблицы:</a:t>
            </a:r>
          </a:p>
          <a:p>
            <a:pPr indent="19050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@{ }</a:t>
            </a: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emp.Count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19050">
              <a:buNone/>
            </a:pP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</a:t>
            </a:r>
            <a:r>
              <a:rPr lang="ru-RU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Вася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ru-RU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</a:t>
            </a: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emp.Count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19050">
              <a:buNone/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ru-RU" sz="36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41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ru-RU" altLang="ru-RU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Хэш-таблицы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657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и время храниться в специальном формате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Текущую дату выдает </a:t>
            </a:r>
            <a:r>
              <a:rPr lang="ru-RU" alt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командлета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Get-Date</a:t>
            </a:r>
            <a:r>
              <a:rPr lang="en-US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Get-Date</a:t>
            </a:r>
            <a:endParaRPr lang="ru-RU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Такую информацию можно хранить в переменной: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$d1 = Get-Date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$d1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42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en-US" altLang="ru-RU" sz="4000" kern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DateTime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54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в таком формате имеет свои свойства и методы. Их список можно посмотреть посредством </a:t>
            </a:r>
            <a:r>
              <a:rPr lang="ru-RU" alt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командлеты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Get-Member</a:t>
            </a:r>
            <a:r>
              <a:rPr lang="en-US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$d1 | 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</a:t>
            </a:r>
            <a:endParaRPr lang="ru-RU" altLang="ru-RU" sz="36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отдельно только свойства: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$d1 | gm </a:t>
            </a:r>
            <a:r>
              <a:rPr lang="ru-RU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ru-RU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43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en-US" altLang="ru-RU" sz="4000" kern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DateTime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635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свойства можно получать отдельные значения даты: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$d1. </a:t>
            </a:r>
            <a:r>
              <a:rPr lang="en-US" altLang="ru-RU" sz="36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endParaRPr lang="en-US" altLang="ru-RU" sz="36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с помощью методов можно выполнять операции над датами и временем: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$d1.AddDays(15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d1.AddYears(-1)).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endParaRPr lang="en-US" altLang="ru-RU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44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en-US" altLang="ru-RU" sz="4000" kern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DateTime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10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Задать новое значения даты можно следующим образом: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$d2 = New-Object </a:t>
            </a:r>
            <a:r>
              <a:rPr lang="en-US" altLang="ru-RU" sz="3600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( 2000, 12, 01 )</a:t>
            </a:r>
          </a:p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45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en-US" altLang="ru-RU" sz="4000" kern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DateTime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56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 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altLang="ru-RU" sz="36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indent="19050" eaLnBrk="1" hangingPunct="1">
              <a:buNone/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altLang="ru-RU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3_</a:t>
            </a:r>
            <a:r>
              <a:rPr lang="en-US" altLang="ru-RU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30</a:t>
            </a:r>
            <a:r>
              <a:rPr lang="ru-RU" altLang="ru-RU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  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по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3_</a:t>
            </a:r>
            <a:r>
              <a:rPr lang="en-US" altLang="ru-RU" sz="3600" b="1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36 </a:t>
            </a:r>
            <a:endParaRPr lang="en-US" altLang="ru-RU" sz="3600" b="1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46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7884368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pitchFamily="2" charset="-122"/>
                <a:sym typeface="MS PGothic" pitchFamily="34" charset="-128"/>
              </a:defRPr>
            </a:lvl9pPr>
          </a:lstStyle>
          <a:p>
            <a:pPr eaLnBrk="1" hangingPunct="1"/>
            <a:r>
              <a:rPr lang="en-US" altLang="ru-RU" sz="4000" kern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DateTime</a:t>
            </a:r>
            <a:endParaRPr lang="ru-RU" altLang="ru-RU" sz="40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79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CA4A-C5E7-47CF-A2E5-4890D70C4CDA}" type="slidenum">
              <a:rPr lang="ru-RU" altLang="zh-CN" smtClean="0"/>
              <a:pPr/>
              <a:t>47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03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Format-Table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Работа с историей</a:t>
            </a:r>
          </a:p>
          <a:p>
            <a:pPr marL="0" indent="0">
              <a:buNone/>
            </a:pPr>
            <a:r>
              <a:rPr lang="ru-RU" dirty="0" smtClean="0"/>
              <a:t>Сохранение трассы</a:t>
            </a:r>
            <a:r>
              <a:rPr lang="en-US" dirty="0" smtClean="0"/>
              <a:t> </a:t>
            </a:r>
            <a:r>
              <a:rPr lang="ru-RU" dirty="0" smtClean="0"/>
              <a:t>??</a:t>
            </a:r>
            <a:r>
              <a:rPr lang="en-US" dirty="0" smtClean="0"/>
              <a:t>start-</a:t>
            </a:r>
            <a:r>
              <a:rPr lang="en-US" dirty="0" err="1" smtClean="0"/>
              <a:t>Tr</a:t>
            </a:r>
            <a:r>
              <a:rPr lang="ru-RU" dirty="0" smtClean="0"/>
              <a:t>??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48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0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altLang="ru-RU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 dirty="0" smtClean="0"/>
              <a:t>-</a:t>
            </a:r>
            <a:r>
              <a:rPr lang="en-US" altLang="ru-RU" sz="2800" dirty="0" smtClean="0"/>
              <a:t>Match </a:t>
            </a:r>
            <a:r>
              <a:rPr lang="ru-RU" altLang="ru-RU" sz="2800" dirty="0" smtClean="0"/>
              <a:t>– сравнение по регулярному выражению                                                            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 dirty="0" smtClean="0"/>
              <a:t>-</a:t>
            </a:r>
            <a:r>
              <a:rPr lang="en-US" altLang="ru-RU" sz="2800" dirty="0" err="1" smtClean="0"/>
              <a:t>Notmatch</a:t>
            </a:r>
            <a:r>
              <a:rPr lang="en-US" altLang="ru-RU" sz="2800" dirty="0" smtClean="0"/>
              <a:t> – </a:t>
            </a:r>
            <a:r>
              <a:rPr lang="ru-RU" altLang="ru-RU" sz="2800" dirty="0" smtClean="0"/>
              <a:t>не совпадает с регулярным выражением                                                          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49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6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Вывод информации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2736"/>
            <a:ext cx="8928992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информации пользователю: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ru-RU" b="1" dirty="0" smtClean="0"/>
          </a:p>
          <a:p>
            <a:pPr eaLnBrk="1" hangingPunct="1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Write-Host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Выводимая информация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lvl="0" indent="0" algn="just">
              <a:buNone/>
              <a:tabLst>
                <a:tab pos="450850" algn="l"/>
              </a:tabLst>
            </a:pPr>
            <a:endParaRPr lang="ru-RU" altLang="ru-RU" sz="3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lvl="0" indent="0" algn="just">
              <a:buNone/>
              <a:tabLst>
                <a:tab pos="450850" algn="l"/>
              </a:tabLst>
            </a:pPr>
            <a:r>
              <a:rPr lang="ru-RU" alt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Параметры:</a:t>
            </a:r>
            <a:endParaRPr lang="en-US" altLang="ru-RU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BackgroundColor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i="1" dirty="0" err="1" smtClean="0">
                <a:solidFill>
                  <a:srgbClr val="000000"/>
                </a:solidFill>
              </a:rPr>
              <a:t>название_цвета_фона</a:t>
            </a:r>
            <a:endParaRPr lang="ru-RU" altLang="ru-RU" i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ForegroundColor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altLang="ru-RU" i="1" dirty="0" err="1" smtClean="0">
                <a:solidFill>
                  <a:srgbClr val="000000"/>
                </a:solidFill>
              </a:rPr>
              <a:t>название_цвета_текста</a:t>
            </a:r>
            <a:endParaRPr lang="ru-RU" altLang="ru-RU" i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ru-RU" alt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endParaRPr lang="en-US" alt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Write-Host 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 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endParaRPr lang="en-US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4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14290"/>
            <a:ext cx="8286808" cy="1143000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Вывод результатов в файл </a:t>
            </a:r>
            <a:r>
              <a:rPr lang="en-US" altLang="ru-RU" dirty="0" smtClean="0"/>
              <a:t>HTML</a:t>
            </a:r>
            <a:endParaRPr lang="ru-RU" altLang="ru-RU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Convertto</a:t>
            </a:r>
            <a:r>
              <a:rPr lang="ru-RU" dirty="0" smtClean="0"/>
              <a:t>-</a:t>
            </a:r>
            <a:r>
              <a:rPr lang="en-US" dirty="0" smtClean="0"/>
              <a:t>HTML</a:t>
            </a:r>
            <a:endParaRPr lang="en-US" altLang="ru-RU" i="1" dirty="0" smtClean="0"/>
          </a:p>
          <a:p>
            <a:pPr eaLnBrk="1" hangingPunct="1">
              <a:buNone/>
            </a:pPr>
            <a:r>
              <a:rPr lang="en-US" altLang="ru-RU" i="1" dirty="0" smtClean="0"/>
              <a:t>      </a:t>
            </a:r>
            <a:r>
              <a:rPr lang="ru-RU" altLang="ru-RU" i="1" dirty="0" smtClean="0"/>
              <a:t>например</a:t>
            </a:r>
          </a:p>
          <a:p>
            <a:pPr eaLnBrk="1" hangingPunct="1">
              <a:buNone/>
            </a:pPr>
            <a:r>
              <a:rPr lang="en-US" altLang="ru-RU" sz="2800" dirty="0" smtClean="0"/>
              <a:t>Dir  |</a:t>
            </a:r>
            <a:r>
              <a:rPr lang="ru-RU" altLang="ru-RU" sz="2800" dirty="0" smtClean="0"/>
              <a:t> </a:t>
            </a:r>
            <a:r>
              <a:rPr lang="en-US" sz="2800" dirty="0" err="1" smtClean="0"/>
              <a:t>Convertto</a:t>
            </a:r>
            <a:r>
              <a:rPr lang="ru-RU" sz="2800" dirty="0" smtClean="0"/>
              <a:t>-</a:t>
            </a:r>
            <a:r>
              <a:rPr lang="en-US" sz="2800" dirty="0" smtClean="0"/>
              <a:t>HTML |  </a:t>
            </a:r>
            <a:r>
              <a:rPr lang="ru-RU" sz="2800" dirty="0" err="1" smtClean="0"/>
              <a:t>Out-File</a:t>
            </a:r>
            <a:r>
              <a:rPr lang="en-US" sz="2800" dirty="0" smtClean="0"/>
              <a:t> C:\Konkov\Examp_1.html</a:t>
            </a:r>
          </a:p>
          <a:p>
            <a:pPr eaLnBrk="1" hangingPunct="1">
              <a:buNone/>
            </a:pPr>
            <a:r>
              <a:rPr lang="en-US" altLang="ru-RU" i="1" dirty="0" smtClean="0"/>
              <a:t>		</a:t>
            </a:r>
            <a:r>
              <a:rPr lang="ru-RU" altLang="ru-RU" i="1" dirty="0" smtClean="0"/>
              <a:t>или</a:t>
            </a:r>
            <a:endParaRPr lang="en-US" altLang="ru-RU" i="1" dirty="0" smtClean="0"/>
          </a:p>
          <a:p>
            <a:pPr eaLnBrk="1" hangingPunct="1">
              <a:buNone/>
            </a:pPr>
            <a:r>
              <a:rPr lang="en-US" altLang="ru-RU" sz="2800" dirty="0" smtClean="0"/>
              <a:t>Dir  |</a:t>
            </a:r>
            <a:r>
              <a:rPr lang="ru-RU" altLang="ru-RU" sz="2800" dirty="0" smtClean="0"/>
              <a:t> </a:t>
            </a:r>
            <a:r>
              <a:rPr lang="en-US" sz="2800" dirty="0" err="1" smtClean="0"/>
              <a:t>Convertto</a:t>
            </a:r>
            <a:r>
              <a:rPr lang="ru-RU" sz="2800" dirty="0" smtClean="0"/>
              <a:t>-</a:t>
            </a:r>
            <a:r>
              <a:rPr lang="en-US" sz="2800" dirty="0" smtClean="0"/>
              <a:t>HTML </a:t>
            </a:r>
            <a:r>
              <a:rPr lang="en-US" altLang="ru-RU" sz="2800" dirty="0" smtClean="0"/>
              <a:t> &gt;</a:t>
            </a:r>
            <a:r>
              <a:rPr lang="en-US" sz="2800" dirty="0" smtClean="0"/>
              <a:t> D:\Konkov\Examp_1. html</a:t>
            </a:r>
          </a:p>
          <a:p>
            <a:pPr eaLnBrk="1" hangingPunct="1"/>
            <a:endParaRPr lang="ru-RU" alt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50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75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Вывод информации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2736"/>
            <a:ext cx="8928992" cy="5376660"/>
          </a:xfrm>
        </p:spPr>
        <p:txBody>
          <a:bodyPr/>
          <a:lstStyle/>
          <a:p>
            <a:pPr lvl="0">
              <a:buNone/>
            </a:pP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endParaRPr lang="en-US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6</a:t>
            </a:fld>
            <a:endParaRPr lang="ru-RU" altLang="zh-CN" sz="1800">
              <a:solidFill>
                <a:srgbClr val="00000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420237"/>
              </p:ext>
            </p:extLst>
          </p:nvPr>
        </p:nvGraphicFramePr>
        <p:xfrm>
          <a:off x="1691680" y="1268760"/>
          <a:ext cx="5760640" cy="5212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ru-RU" sz="3200" b="1" dirty="0" smtClean="0">
                          <a:ln w="10541" cmpd="sng">
                            <a:solidFill>
                              <a:srgbClr val="7D7D7D">
                                <a:tint val="100000"/>
                                <a:shade val="100000"/>
                                <a:satMod val="110000"/>
                              </a:srgbClr>
                            </a:solidFill>
                            <a:prstDash val="solid"/>
                          </a:ln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Black</a:t>
                      </a:r>
                      <a:endParaRPr lang="ru-RU" sz="3200" b="1" dirty="0">
                        <a:ln w="10541" cmpd="sng">
                          <a:solidFill>
                            <a:srgbClr val="7D7D7D">
                              <a:tint val="100000"/>
                              <a:shade val="100000"/>
                              <a:satMod val="110000"/>
                            </a:srgbClr>
                          </a:solidFill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ru-RU" sz="3200" b="1" dirty="0" err="1" smtClean="0">
                          <a:ln w="10541" cmpd="sng">
                            <a:solidFill>
                              <a:srgbClr val="7D7D7D">
                                <a:tint val="100000"/>
                                <a:shade val="100000"/>
                                <a:satMod val="110000"/>
                              </a:srgbClr>
                            </a:solidFill>
                            <a:prstDash val="solid"/>
                          </a:ln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DarkBlue</a:t>
                      </a:r>
                      <a:endParaRPr lang="ru-RU" sz="3200" b="1" dirty="0">
                        <a:ln w="10541" cmpd="sng">
                          <a:solidFill>
                            <a:srgbClr val="7D7D7D">
                              <a:tint val="100000"/>
                              <a:shade val="100000"/>
                              <a:satMod val="110000"/>
                            </a:srgbClr>
                          </a:solidFill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ru-RU" sz="3200" b="1" dirty="0" smtClean="0">
                          <a:ln w="10541" cmpd="sng">
                            <a:solidFill>
                              <a:srgbClr val="7D7D7D">
                                <a:tint val="100000"/>
                                <a:shade val="100000"/>
                                <a:satMod val="110000"/>
                              </a:srgbClr>
                            </a:solidFill>
                            <a:prstDash val="solid"/>
                          </a:ln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Blue</a:t>
                      </a:r>
                      <a:endParaRPr lang="ru-RU" sz="3200" b="1" dirty="0">
                        <a:ln w="10541" cmpd="sng">
                          <a:solidFill>
                            <a:srgbClr val="7D7D7D">
                              <a:tint val="100000"/>
                              <a:shade val="100000"/>
                              <a:satMod val="110000"/>
                            </a:srgbClr>
                          </a:solidFill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ru-RU" sz="3200" b="1" dirty="0" err="1" smtClean="0">
                          <a:ln w="10541" cmpd="sng">
                            <a:solidFill>
                              <a:srgbClr val="7D7D7D">
                                <a:tint val="100000"/>
                                <a:shade val="100000"/>
                                <a:satMod val="110000"/>
                              </a:srgbClr>
                            </a:solidFill>
                            <a:prstDash val="solid"/>
                          </a:ln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DarkCyan</a:t>
                      </a:r>
                      <a:endParaRPr lang="ru-RU" sz="3200" b="1" dirty="0">
                        <a:ln w="10541" cmpd="sng">
                          <a:solidFill>
                            <a:srgbClr val="7D7D7D">
                              <a:tint val="100000"/>
                              <a:shade val="100000"/>
                              <a:satMod val="110000"/>
                            </a:srgbClr>
                          </a:solidFill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ru-RU" sz="3200" b="1" dirty="0" smtClean="0">
                          <a:ln w="10541" cmpd="sng">
                            <a:solidFill>
                              <a:srgbClr val="7D7D7D">
                                <a:tint val="100000"/>
                                <a:shade val="100000"/>
                                <a:satMod val="110000"/>
                              </a:srgbClr>
                            </a:solidFill>
                            <a:prstDash val="solid"/>
                          </a:ln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Cyan</a:t>
                      </a:r>
                      <a:endParaRPr lang="ru-RU" sz="3200" b="1" dirty="0">
                        <a:ln w="10541" cmpd="sng">
                          <a:solidFill>
                            <a:srgbClr val="7D7D7D">
                              <a:tint val="100000"/>
                              <a:shade val="100000"/>
                              <a:satMod val="110000"/>
                            </a:srgbClr>
                          </a:solidFill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ru-RU" sz="3200" b="1" dirty="0" err="1" smtClean="0">
                          <a:ln w="10541" cmpd="sng">
                            <a:solidFill>
                              <a:srgbClr val="7D7D7D">
                                <a:tint val="100000"/>
                                <a:shade val="100000"/>
                                <a:satMod val="110000"/>
                              </a:srgbClr>
                            </a:solidFill>
                            <a:prstDash val="solid"/>
                          </a:ln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DarkGray</a:t>
                      </a:r>
                      <a:endParaRPr lang="ru-RU" sz="3200" b="1" dirty="0">
                        <a:ln w="10541" cmpd="sng">
                          <a:solidFill>
                            <a:srgbClr val="7D7D7D">
                              <a:tint val="100000"/>
                              <a:shade val="100000"/>
                              <a:satMod val="110000"/>
                            </a:srgbClr>
                          </a:solidFill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ru-RU" sz="3200" b="1" dirty="0" smtClean="0">
                          <a:ln w="10541" cmpd="sng">
                            <a:solidFill>
                              <a:srgbClr val="7D7D7D">
                                <a:tint val="100000"/>
                                <a:shade val="100000"/>
                                <a:satMod val="110000"/>
                              </a:srgbClr>
                            </a:solidFill>
                            <a:prstDash val="solid"/>
                          </a:ln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Gray</a:t>
                      </a:r>
                      <a:endParaRPr lang="ru-RU" sz="3200" b="1" dirty="0">
                        <a:ln w="10541" cmpd="sng">
                          <a:solidFill>
                            <a:srgbClr val="7D7D7D">
                              <a:tint val="100000"/>
                              <a:shade val="100000"/>
                              <a:satMod val="110000"/>
                            </a:srgbClr>
                          </a:solidFill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ru-RU" sz="3200" b="1" dirty="0" err="1" smtClean="0">
                          <a:ln w="10541" cmpd="sng">
                            <a:solidFill>
                              <a:srgbClr val="7D7D7D">
                                <a:tint val="100000"/>
                                <a:shade val="100000"/>
                                <a:satMod val="110000"/>
                              </a:srgbClr>
                            </a:solidFill>
                            <a:prstDash val="solid"/>
                          </a:ln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DarkGreen</a:t>
                      </a:r>
                      <a:endParaRPr lang="ru-RU" sz="3200" b="1" dirty="0">
                        <a:ln w="10541" cmpd="sng">
                          <a:solidFill>
                            <a:srgbClr val="7D7D7D">
                              <a:tint val="100000"/>
                              <a:shade val="100000"/>
                              <a:satMod val="110000"/>
                            </a:srgbClr>
                          </a:solidFill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ru-RU" sz="3200" b="1" dirty="0" smtClean="0">
                          <a:ln w="10541" cmpd="sng">
                            <a:solidFill>
                              <a:srgbClr val="7D7D7D">
                                <a:tint val="100000"/>
                                <a:shade val="100000"/>
                                <a:satMod val="110000"/>
                              </a:srgbClr>
                            </a:solidFill>
                            <a:prstDash val="solid"/>
                          </a:ln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Green</a:t>
                      </a:r>
                      <a:endParaRPr lang="ru-RU" sz="3200" b="1" dirty="0">
                        <a:ln w="10541" cmpd="sng">
                          <a:solidFill>
                            <a:srgbClr val="7D7D7D">
                              <a:tint val="100000"/>
                              <a:shade val="100000"/>
                              <a:satMod val="110000"/>
                            </a:srgbClr>
                          </a:solidFill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ru-RU" sz="3200" b="1" dirty="0" err="1" smtClean="0">
                          <a:ln w="10541" cmpd="sng">
                            <a:solidFill>
                              <a:srgbClr val="7D7D7D">
                                <a:tint val="100000"/>
                                <a:shade val="100000"/>
                                <a:satMod val="110000"/>
                              </a:srgbClr>
                            </a:solidFill>
                            <a:prstDash val="solid"/>
                          </a:ln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DarkMagenta</a:t>
                      </a:r>
                      <a:endParaRPr lang="ru-RU" sz="3200" b="1" dirty="0">
                        <a:ln w="10541" cmpd="sng">
                          <a:solidFill>
                            <a:srgbClr val="7D7D7D">
                              <a:tint val="100000"/>
                              <a:shade val="100000"/>
                              <a:satMod val="110000"/>
                            </a:srgbClr>
                          </a:solidFill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ru-RU" sz="3200" b="1" dirty="0" smtClean="0">
                          <a:ln w="10541" cmpd="sng">
                            <a:solidFill>
                              <a:srgbClr val="7D7D7D">
                                <a:tint val="100000"/>
                                <a:shade val="100000"/>
                                <a:satMod val="110000"/>
                              </a:srgbClr>
                            </a:solidFill>
                            <a:prstDash val="solid"/>
                          </a:ln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Magenta</a:t>
                      </a:r>
                      <a:endParaRPr lang="ru-RU" sz="3200" b="1" dirty="0">
                        <a:ln w="10541" cmpd="sng">
                          <a:solidFill>
                            <a:srgbClr val="7D7D7D">
                              <a:tint val="100000"/>
                              <a:shade val="100000"/>
                              <a:satMod val="110000"/>
                            </a:srgbClr>
                          </a:solidFill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ru-RU" sz="3200" b="1" dirty="0" err="1" smtClean="0">
                          <a:ln w="10541" cmpd="sng">
                            <a:solidFill>
                              <a:srgbClr val="7D7D7D">
                                <a:tint val="100000"/>
                                <a:shade val="100000"/>
                                <a:satMod val="110000"/>
                              </a:srgbClr>
                            </a:solidFill>
                            <a:prstDash val="solid"/>
                          </a:ln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DarkRed</a:t>
                      </a:r>
                      <a:endParaRPr lang="ru-RU" sz="3200" b="1" dirty="0">
                        <a:ln w="10541" cmpd="sng">
                          <a:solidFill>
                            <a:srgbClr val="7D7D7D">
                              <a:tint val="100000"/>
                              <a:shade val="100000"/>
                              <a:satMod val="110000"/>
                            </a:srgbClr>
                          </a:solidFill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ru-RU" sz="3200" b="1" dirty="0" smtClean="0">
                          <a:ln w="10541" cmpd="sng">
                            <a:solidFill>
                              <a:srgbClr val="7D7D7D">
                                <a:tint val="100000"/>
                                <a:shade val="100000"/>
                                <a:satMod val="110000"/>
                              </a:srgbClr>
                            </a:solidFill>
                            <a:prstDash val="solid"/>
                          </a:ln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Red</a:t>
                      </a:r>
                      <a:endParaRPr lang="ru-RU" sz="3200" b="1" dirty="0">
                        <a:ln w="10541" cmpd="sng">
                          <a:solidFill>
                            <a:srgbClr val="7D7D7D">
                              <a:tint val="100000"/>
                              <a:shade val="100000"/>
                              <a:satMod val="110000"/>
                            </a:srgbClr>
                          </a:solidFill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ru-RU" sz="3200" b="1" dirty="0" err="1" smtClean="0">
                          <a:ln w="10541" cmpd="sng">
                            <a:solidFill>
                              <a:srgbClr val="7D7D7D">
                                <a:tint val="100000"/>
                                <a:shade val="100000"/>
                                <a:satMod val="110000"/>
                              </a:srgbClr>
                            </a:solidFill>
                            <a:prstDash val="solid"/>
                          </a:ln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DarkYellow</a:t>
                      </a:r>
                      <a:endParaRPr lang="ru-RU" sz="3200" b="1" dirty="0">
                        <a:ln w="10541" cmpd="sng">
                          <a:solidFill>
                            <a:srgbClr val="7D7D7D">
                              <a:tint val="100000"/>
                              <a:shade val="100000"/>
                              <a:satMod val="110000"/>
                            </a:srgbClr>
                          </a:solidFill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ru-RU" sz="3200" b="1" dirty="0" smtClean="0">
                          <a:ln w="10541" cmpd="sng">
                            <a:solidFill>
                              <a:srgbClr val="7D7D7D">
                                <a:tint val="100000"/>
                                <a:shade val="100000"/>
                                <a:satMod val="110000"/>
                              </a:srgbClr>
                            </a:solidFill>
                            <a:prstDash val="solid"/>
                          </a:ln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White</a:t>
                      </a:r>
                      <a:endParaRPr lang="ru-RU" sz="3200" b="1" dirty="0">
                        <a:ln w="10541" cmpd="sng">
                          <a:solidFill>
                            <a:srgbClr val="7D7D7D">
                              <a:tint val="100000"/>
                              <a:shade val="100000"/>
                              <a:satMod val="110000"/>
                            </a:srgbClr>
                          </a:solidFill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b="1" dirty="0">
                        <a:ln w="10541" cmpd="sng">
                          <a:solidFill>
                            <a:srgbClr val="7D7D7D">
                              <a:tint val="100000"/>
                              <a:shade val="100000"/>
                              <a:satMod val="110000"/>
                            </a:srgbClr>
                          </a:solidFill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ru-RU" sz="3200" b="1" dirty="0" smtClean="0">
                          <a:ln w="10541" cmpd="sng">
                            <a:solidFill>
                              <a:srgbClr val="7D7D7D">
                                <a:tint val="100000"/>
                                <a:shade val="100000"/>
                                <a:satMod val="110000"/>
                              </a:srgbClr>
                            </a:solidFill>
                            <a:prstDash val="solid"/>
                          </a:ln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MS PGothic" pitchFamily="34" charset="-128"/>
                        </a:rPr>
                        <a:t>Yellow</a:t>
                      </a:r>
                      <a:endParaRPr lang="ru-RU" sz="3200" b="1" dirty="0">
                        <a:ln w="10541" cmpd="sng">
                          <a:solidFill>
                            <a:srgbClr val="7D7D7D">
                              <a:tint val="100000"/>
                              <a:shade val="100000"/>
                              <a:satMod val="110000"/>
                            </a:srgbClr>
                          </a:solidFill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b="1" dirty="0">
                        <a:ln w="10541" cmpd="sng">
                          <a:solidFill>
                            <a:srgbClr val="7D7D7D">
                              <a:tint val="100000"/>
                              <a:shade val="100000"/>
                              <a:satMod val="110000"/>
                            </a:srgbClr>
                          </a:solidFill>
                          <a:prstDash val="solid"/>
                        </a:ln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MS PGothic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Оператор </a:t>
            </a:r>
            <a:r>
              <a:rPr lang="en-US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действий в зависимости от условия: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ru-RU" b="1" dirty="0" smtClean="0"/>
          </a:p>
          <a:p>
            <a:pPr indent="19050" eaLnBrk="1" hangingPunct="1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 (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i="1" dirty="0" smtClean="0"/>
              <a:t>условие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i="1" dirty="0" smtClean="0"/>
              <a:t> </a:t>
            </a:r>
          </a:p>
          <a:p>
            <a:pPr marL="1166813" indent="19050" eaLnBrk="1" hangingPunct="1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действий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166813" indent="19050" eaLnBrk="1" hangingPunct="1">
              <a:buNone/>
            </a:pP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ru-RU" altLang="ru-RU" sz="360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Пример: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(Test-Path  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{Write-Host 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 путь имеется."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7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5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Оператор </a:t>
            </a:r>
            <a:r>
              <a:rPr lang="en-US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сложного условия:</a:t>
            </a:r>
            <a:endParaRPr lang="en-US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 eaLnBrk="1" hangingPunct="1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 (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i="1" dirty="0" smtClean="0"/>
              <a:t>условие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i="1" dirty="0" smtClean="0"/>
              <a:t> </a:t>
            </a:r>
          </a:p>
          <a:p>
            <a:pPr marL="1166813" indent="19050" eaLnBrk="1" hangingPunct="1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при </a:t>
            </a:r>
            <a:r>
              <a:rPr lang="en-US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 eaLnBrk="1" hangingPunct="1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при </a:t>
            </a:r>
            <a:r>
              <a:rPr lang="en-US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5688" indent="19050" eaLnBrk="1" hangingPunct="1">
              <a:buNone/>
            </a:pPr>
            <a:r>
              <a:rPr lang="ru-RU" altLang="ru-RU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</a:p>
          <a:p>
            <a:pPr indent="19050" eaLnBrk="1" hangingPunct="1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 (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i="1" dirty="0" smtClean="0"/>
              <a:t>условие</a:t>
            </a:r>
            <a:r>
              <a:rPr lang="en-US" altLang="ru-RU" i="1" dirty="0" smtClean="0"/>
              <a:t>1</a:t>
            </a:r>
            <a:r>
              <a:rPr lang="ru-RU" altLang="ru-RU" i="1" dirty="0" smtClean="0"/>
              <a:t>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i="1" dirty="0"/>
              <a:t> </a:t>
            </a:r>
          </a:p>
          <a:p>
            <a:pPr marL="1166813" indent="19050" eaLnBrk="1" hangingPunct="1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при </a:t>
            </a:r>
            <a:r>
              <a:rPr lang="en-US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True1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9050">
              <a:buNone/>
            </a:pPr>
            <a:r>
              <a:rPr lang="en-US" altLang="ru-RU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ru-RU" b="1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i="1" dirty="0" smtClean="0"/>
              <a:t>условие</a:t>
            </a:r>
            <a:r>
              <a:rPr lang="en-US" altLang="ru-RU" i="1" dirty="0" smtClean="0"/>
              <a:t>2</a:t>
            </a:r>
            <a:r>
              <a:rPr lang="ru-RU" altLang="ru-RU" i="1" dirty="0" smtClean="0"/>
              <a:t> </a:t>
            </a:r>
            <a:r>
              <a:rPr lang="ru-RU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i="1" dirty="0"/>
              <a:t> </a:t>
            </a:r>
          </a:p>
          <a:p>
            <a:pPr indent="19050" eaLnBrk="1" hangingPunct="1">
              <a:buNone/>
            </a:pP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при </a:t>
            </a:r>
            <a:r>
              <a:rPr lang="en-US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False1 </a:t>
            </a:r>
            <a:r>
              <a:rPr lang="ru-RU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6813" indent="19050">
              <a:buNone/>
            </a:pPr>
            <a:r>
              <a:rPr lang="en-US" altLang="ru-RU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при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False1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False2</a:t>
            </a:r>
            <a:r>
              <a:rPr lang="en-US" altLang="ru-RU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ru-RU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6813" indent="19050" eaLnBrk="1" hangingPunct="1"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6813" indent="19050" eaLnBrk="1" hangingPunct="1">
              <a:buNone/>
            </a:pP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8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5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84368" cy="69269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ru-RU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Оператор </a:t>
            </a:r>
            <a:r>
              <a:rPr lang="en-US" alt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</a:t>
            </a:r>
            <a:endParaRPr lang="ru-RU" altLang="ru-RU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928992" cy="5376660"/>
          </a:xfrm>
        </p:spPr>
        <p:txBody>
          <a:bodyPr/>
          <a:lstStyle/>
          <a:p>
            <a:pPr marL="271463" indent="0" algn="just" eaLnBrk="1" hangingPunct="1">
              <a:buNone/>
              <a:tabLst>
                <a:tab pos="450850" algn="l"/>
              </a:tabLst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</a:t>
            </a:r>
            <a:r>
              <a:rPr lang="ru-RU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en-US" altLang="ru-RU" sz="3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 </a:t>
            </a:r>
            <a:r>
              <a:rPr lang="en-US" altLang="ru-RU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altLang="ru-RU" sz="36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:</a:t>
            </a:r>
            <a:endParaRPr lang="en-US" altLang="ru-RU" sz="3600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indent="19050" eaLnBrk="1" hangingPunct="1">
              <a:buNone/>
            </a:pPr>
            <a:r>
              <a:rPr lang="ru-RU" altLang="ru-RU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3_2</a:t>
            </a:r>
          </a:p>
          <a:p>
            <a:pPr indent="19050" eaLnBrk="1" hangingPunct="1">
              <a:buNone/>
            </a:pPr>
            <a:r>
              <a:rPr lang="ru-RU" altLang="ru-RU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3_3</a:t>
            </a:r>
            <a:endParaRPr lang="en-US" altLang="ru-RU" sz="3600" b="1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FA7D-4389-4B15-8509-913CF124AB0D}" type="slidenum">
              <a:rPr lang="ru-RU" altLang="zh-CN" smtClean="0"/>
              <a:pPr/>
              <a:t>9</a:t>
            </a:fld>
            <a:endParaRPr lang="ru-RU" altLang="zh-C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10624</TotalTime>
  <Words>1276</Words>
  <Application>Microsoft Office PowerPoint</Application>
  <PresentationFormat>Экран (4:3)</PresentationFormat>
  <Paragraphs>377</Paragraphs>
  <Slides>50</Slides>
  <Notes>0</Notes>
  <HiddenSlides>8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8" baseType="lpstr">
      <vt:lpstr>MS PGothic</vt:lpstr>
      <vt:lpstr>SimSun</vt:lpstr>
      <vt:lpstr>Arial</vt:lpstr>
      <vt:lpstr>Calibri</vt:lpstr>
      <vt:lpstr>Symbol</vt:lpstr>
      <vt:lpstr>Times New Roman</vt:lpstr>
      <vt:lpstr>Wingdings</vt:lpstr>
      <vt:lpstr>1_Тема Office</vt:lpstr>
      <vt:lpstr>Презентация PowerPoint</vt:lpstr>
      <vt:lpstr>Проверка пути</vt:lpstr>
      <vt:lpstr>Проверка пути</vt:lpstr>
      <vt:lpstr>Презентация PowerPoint</vt:lpstr>
      <vt:lpstr>Вывод информации</vt:lpstr>
      <vt:lpstr>Вывод информации</vt:lpstr>
      <vt:lpstr>Оператор IF</vt:lpstr>
      <vt:lpstr>Оператор IF</vt:lpstr>
      <vt:lpstr>Оператор IF</vt:lpstr>
      <vt:lpstr>Параметры функции</vt:lpstr>
      <vt:lpstr>Параметры функции</vt:lpstr>
      <vt:lpstr>Параметры функции</vt:lpstr>
      <vt:lpstr>Параметры функции</vt:lpstr>
      <vt:lpstr>Параметры функции</vt:lpstr>
      <vt:lpstr>Оператор ForEach</vt:lpstr>
      <vt:lpstr>Оператор ForEach</vt:lpstr>
      <vt:lpstr>Презентация PowerPoint</vt:lpstr>
      <vt:lpstr>Работа с массивами</vt:lpstr>
      <vt:lpstr>Работа с массивами</vt:lpstr>
      <vt:lpstr>Работа с массивами</vt:lpstr>
      <vt:lpstr>Работа с массивами</vt:lpstr>
      <vt:lpstr>Работа с массивами</vt:lpstr>
      <vt:lpstr>Работа с массивами</vt:lpstr>
      <vt:lpstr>Работа с массивами</vt:lpstr>
      <vt:lpstr>Работа с массивами</vt:lpstr>
      <vt:lpstr>Работа с массивами</vt:lpstr>
      <vt:lpstr>Работа с массивами</vt:lpstr>
      <vt:lpstr>Презентация PowerPoint</vt:lpstr>
      <vt:lpstr>Презентация PowerPoint</vt:lpstr>
      <vt:lpstr>Презентация PowerPoint</vt:lpstr>
      <vt:lpstr>Презентация PowerPoint</vt:lpstr>
      <vt:lpstr>Группировка объектов</vt:lpstr>
      <vt:lpstr>Группировка объектов</vt:lpstr>
      <vt:lpstr>Группировка объектов</vt:lpstr>
      <vt:lpstr>Группировка объектов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 результатов в файл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Михаил Коньков</dc:creator>
  <cp:lastModifiedBy>Коньков М.Н.</cp:lastModifiedBy>
  <cp:revision>404</cp:revision>
  <dcterms:created xsi:type="dcterms:W3CDTF">1601-01-01T00:00:00Z</dcterms:created>
  <dcterms:modified xsi:type="dcterms:W3CDTF">2019-03-24T16:29:55Z</dcterms:modified>
</cp:coreProperties>
</file>