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4" d="100"/>
          <a:sy n="74" d="100"/>
        </p:scale>
        <p:origin x="55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9A2EA2-AA7B-40F9-9A0F-5B2C68F46C3C}" type="datetimeFigureOut">
              <a:rPr lang="vi-VN" smtClean="0"/>
              <a:t>18/11/2019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7026597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9A2EA2-AA7B-40F9-9A0F-5B2C68F46C3C}" type="datetimeFigureOut">
              <a:rPr lang="vi-VN" smtClean="0"/>
              <a:t>18/11/2019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107456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9A2EA2-AA7B-40F9-9A0F-5B2C68F46C3C}" type="datetimeFigureOut">
              <a:rPr lang="vi-VN" smtClean="0"/>
              <a:t>18/11/2019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1953096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9A2EA2-AA7B-40F9-9A0F-5B2C68F46C3C}" type="datetimeFigureOut">
              <a:rPr lang="vi-VN" smtClean="0"/>
              <a:t>18/11/2019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26977ED-F265-46C0-902C-B4019F4369A2}" type="slidenum">
              <a:rPr lang="vi-VN" smtClean="0"/>
              <a:t>‹#›</a:t>
            </a:fld>
            <a:endParaRPr lang="vi-V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1229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9A2EA2-AA7B-40F9-9A0F-5B2C68F46C3C}" type="datetimeFigureOut">
              <a:rPr lang="vi-VN" smtClean="0"/>
              <a:t>18/11/2019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4162402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9A2EA2-AA7B-40F9-9A0F-5B2C68F46C3C}" type="datetimeFigureOut">
              <a:rPr lang="vi-VN" smtClean="0"/>
              <a:t>18/11/2019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1462027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9A2EA2-AA7B-40F9-9A0F-5B2C68F46C3C}" type="datetimeFigureOut">
              <a:rPr lang="vi-VN" smtClean="0"/>
              <a:t>18/11/2019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3519401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A2EA2-AA7B-40F9-9A0F-5B2C68F46C3C}" type="datetimeFigureOut">
              <a:rPr lang="vi-VN" smtClean="0"/>
              <a:t>18/11/2019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1624289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A2EA2-AA7B-40F9-9A0F-5B2C68F46C3C}" type="datetimeFigureOut">
              <a:rPr lang="vi-VN" smtClean="0"/>
              <a:t>18/11/2019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29027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A2EA2-AA7B-40F9-9A0F-5B2C68F46C3C}" type="datetimeFigureOut">
              <a:rPr lang="vi-VN" smtClean="0"/>
              <a:t>18/11/2019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240586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9A2EA2-AA7B-40F9-9A0F-5B2C68F46C3C}" type="datetimeFigureOut">
              <a:rPr lang="vi-VN" smtClean="0"/>
              <a:t>18/11/2019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78813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9A2EA2-AA7B-40F9-9A0F-5B2C68F46C3C}" type="datetimeFigureOut">
              <a:rPr lang="vi-VN" smtClean="0"/>
              <a:t>18/11/2019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297341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9A2EA2-AA7B-40F9-9A0F-5B2C68F46C3C}" type="datetimeFigureOut">
              <a:rPr lang="vi-VN" smtClean="0"/>
              <a:t>18/11/2019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338699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9A2EA2-AA7B-40F9-9A0F-5B2C68F46C3C}" type="datetimeFigureOut">
              <a:rPr lang="vi-VN" smtClean="0"/>
              <a:t>18/11/2019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769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A2EA2-AA7B-40F9-9A0F-5B2C68F46C3C}" type="datetimeFigureOut">
              <a:rPr lang="vi-VN" smtClean="0"/>
              <a:t>18/11/2019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38950020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9A2EA2-AA7B-40F9-9A0F-5B2C68F46C3C}" type="datetimeFigureOut">
              <a:rPr lang="vi-VN" smtClean="0"/>
              <a:t>18/11/2019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15060686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9A2EA2-AA7B-40F9-9A0F-5B2C68F46C3C}" type="datetimeFigureOut">
              <a:rPr lang="vi-VN" smtClean="0"/>
              <a:t>18/11/2019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26977ED-F265-46C0-902C-B4019F4369A2}" type="slidenum">
              <a:rPr lang="vi-VN" smtClean="0"/>
              <a:t>‹#›</a:t>
            </a:fld>
            <a:endParaRPr lang="vi-VN"/>
          </a:p>
        </p:txBody>
      </p:sp>
    </p:spTree>
    <p:extLst>
      <p:ext uri="{BB962C8B-B14F-4D97-AF65-F5344CB8AC3E}">
        <p14:creationId xmlns:p14="http://schemas.microsoft.com/office/powerpoint/2010/main" val="257285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9A2EA2-AA7B-40F9-9A0F-5B2C68F46C3C}" type="datetimeFigureOut">
              <a:rPr lang="vi-VN" smtClean="0"/>
              <a:t>18/11/2019</a:t>
            </a:fld>
            <a:endParaRPr lang="vi-V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26977ED-F265-46C0-902C-B4019F4369A2}" type="slidenum">
              <a:rPr lang="vi-VN" smtClean="0"/>
              <a:t>‹#›</a:t>
            </a:fld>
            <a:endParaRPr lang="vi-VN"/>
          </a:p>
        </p:txBody>
      </p:sp>
    </p:spTree>
    <p:extLst>
      <p:ext uri="{BB962C8B-B14F-4D97-AF65-F5344CB8AC3E}">
        <p14:creationId xmlns:p14="http://schemas.microsoft.com/office/powerpoint/2010/main" val="2605735330"/>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B623-3A7F-4B85-8290-F27A3E735332}"/>
              </a:ext>
            </a:extLst>
          </p:cNvPr>
          <p:cNvSpPr>
            <a:spLocks noGrp="1"/>
          </p:cNvSpPr>
          <p:nvPr>
            <p:ph type="ctrTitle"/>
          </p:nvPr>
        </p:nvSpPr>
        <p:spPr>
          <a:xfrm>
            <a:off x="1595269" y="1598947"/>
            <a:ext cx="9001462" cy="2387600"/>
          </a:xfrm>
        </p:spPr>
        <p:txBody>
          <a:bodyPr>
            <a:normAutofit/>
          </a:bodyPr>
          <a:lstStyle/>
          <a:p>
            <a:r>
              <a:rPr lang="ru-RU" sz="6000" dirty="0"/>
              <a:t>ЮРИДИЧЕСКАЯ ПСИХОЛОГИЯ</a:t>
            </a:r>
            <a:endParaRPr lang="vi-VN" sz="6000" dirty="0"/>
          </a:p>
        </p:txBody>
      </p:sp>
      <p:sp>
        <p:nvSpPr>
          <p:cNvPr id="3" name="Subtitle 2">
            <a:extLst>
              <a:ext uri="{FF2B5EF4-FFF2-40B4-BE49-F238E27FC236}">
                <a16:creationId xmlns:a16="http://schemas.microsoft.com/office/drawing/2014/main" id="{F2DC600E-0F8A-426A-850D-49F6248865B6}"/>
              </a:ext>
            </a:extLst>
          </p:cNvPr>
          <p:cNvSpPr>
            <a:spLocks noGrp="1"/>
          </p:cNvSpPr>
          <p:nvPr>
            <p:ph type="subTitle" idx="1"/>
          </p:nvPr>
        </p:nvSpPr>
        <p:spPr>
          <a:xfrm>
            <a:off x="1595269" y="4191379"/>
            <a:ext cx="9001462" cy="2666621"/>
          </a:xfrm>
        </p:spPr>
        <p:txBody>
          <a:bodyPr>
            <a:normAutofit/>
          </a:bodyPr>
          <a:lstStyle/>
          <a:p>
            <a:pPr>
              <a:spcBef>
                <a:spcPts val="50"/>
              </a:spcBef>
            </a:pPr>
            <a:r>
              <a:rPr lang="ru-RU" sz="1400" dirty="0">
                <a:solidFill>
                  <a:schemeClr val="tx1">
                    <a:lumMod val="75000"/>
                  </a:schemeClr>
                </a:solidFill>
                <a:effectLst/>
              </a:rPr>
              <a:t>Выполнил студент группы БИ 4110:</a:t>
            </a:r>
          </a:p>
          <a:p>
            <a:pPr>
              <a:spcBef>
                <a:spcPts val="50"/>
              </a:spcBef>
            </a:pPr>
            <a:r>
              <a:rPr lang="ru-RU" sz="1400" dirty="0">
                <a:solidFill>
                  <a:schemeClr val="tx1">
                    <a:lumMod val="75000"/>
                  </a:schemeClr>
                </a:solidFill>
                <a:effectLst/>
              </a:rPr>
              <a:t>Хоанг Хай</a:t>
            </a:r>
          </a:p>
          <a:p>
            <a:pPr>
              <a:spcBef>
                <a:spcPts val="50"/>
              </a:spcBef>
            </a:pPr>
            <a:r>
              <a:rPr lang="ru-RU" sz="1400" dirty="0">
                <a:solidFill>
                  <a:schemeClr val="tx1">
                    <a:lumMod val="75000"/>
                  </a:schemeClr>
                </a:solidFill>
                <a:effectLst/>
              </a:rPr>
              <a:t>Учающийся I курс</a:t>
            </a:r>
          </a:p>
          <a:p>
            <a:pPr>
              <a:spcBef>
                <a:spcPts val="50"/>
              </a:spcBef>
            </a:pPr>
            <a:r>
              <a:rPr lang="ru-RU" sz="1400" dirty="0">
                <a:solidFill>
                  <a:schemeClr val="tx1">
                    <a:lumMod val="75000"/>
                  </a:schemeClr>
                </a:solidFill>
                <a:effectLst/>
              </a:rPr>
              <a:t>Факултета Института цифровой</a:t>
            </a:r>
          </a:p>
          <a:p>
            <a:pPr>
              <a:spcBef>
                <a:spcPts val="50"/>
              </a:spcBef>
            </a:pPr>
            <a:r>
              <a:rPr lang="ru-RU" sz="1400" dirty="0">
                <a:solidFill>
                  <a:schemeClr val="tx1">
                    <a:lumMod val="75000"/>
                  </a:schemeClr>
                </a:solidFill>
                <a:effectLst/>
              </a:rPr>
              <a:t>экономики и информационных технологий</a:t>
            </a:r>
          </a:p>
          <a:p>
            <a:pPr>
              <a:spcBef>
                <a:spcPts val="50"/>
              </a:spcBef>
            </a:pPr>
            <a:endParaRPr lang="ru-RU" sz="1400" dirty="0">
              <a:solidFill>
                <a:schemeClr val="tx1">
                  <a:lumMod val="75000"/>
                </a:schemeClr>
              </a:solidFill>
              <a:effectLst/>
            </a:endParaRPr>
          </a:p>
          <a:p>
            <a:pPr>
              <a:spcBef>
                <a:spcPts val="50"/>
              </a:spcBef>
            </a:pPr>
            <a:endParaRPr lang="ru-RU" sz="1400" dirty="0">
              <a:solidFill>
                <a:schemeClr val="tx1">
                  <a:lumMod val="75000"/>
                </a:schemeClr>
              </a:solidFill>
              <a:effectLst/>
            </a:endParaRPr>
          </a:p>
          <a:p>
            <a:pPr>
              <a:spcBef>
                <a:spcPts val="50"/>
              </a:spcBef>
            </a:pPr>
            <a:endParaRPr lang="vi-VN" sz="1400" dirty="0">
              <a:solidFill>
                <a:schemeClr val="tx1">
                  <a:lumMod val="75000"/>
                </a:schemeClr>
              </a:solidFill>
              <a:effectLst/>
            </a:endParaRPr>
          </a:p>
        </p:txBody>
      </p:sp>
      <p:pic>
        <p:nvPicPr>
          <p:cNvPr id="5" name="Picture 4" hidden="1">
            <a:extLst>
              <a:ext uri="{FF2B5EF4-FFF2-40B4-BE49-F238E27FC236}">
                <a16:creationId xmlns:a16="http://schemas.microsoft.com/office/drawing/2014/main" id="{0633D032-0F55-454F-A231-682496AF2F00}"/>
              </a:ext>
            </a:extLst>
          </p:cNvPr>
          <p:cNvPicPr>
            <a:picLocks noChangeAspect="1"/>
          </p:cNvPicPr>
          <p:nvPr/>
        </p:nvPicPr>
        <p:blipFill>
          <a:blip r:embed="rId2"/>
          <a:stretch>
            <a:fillRect/>
          </a:stretch>
        </p:blipFill>
        <p:spPr>
          <a:xfrm>
            <a:off x="5491130" y="436585"/>
            <a:ext cx="1209738" cy="1166725"/>
          </a:xfrm>
          <a:prstGeom prst="rect">
            <a:avLst/>
          </a:prstGeom>
        </p:spPr>
      </p:pic>
      <p:pic>
        <p:nvPicPr>
          <p:cNvPr id="6" name="Picture 5">
            <a:extLst>
              <a:ext uri="{FF2B5EF4-FFF2-40B4-BE49-F238E27FC236}">
                <a16:creationId xmlns:a16="http://schemas.microsoft.com/office/drawing/2014/main" id="{816C269C-2D59-4DF6-AC5A-82435ACBA57C}"/>
              </a:ext>
            </a:extLst>
          </p:cNvPr>
          <p:cNvPicPr>
            <a:picLocks noChangeAspect="1"/>
          </p:cNvPicPr>
          <p:nvPr/>
        </p:nvPicPr>
        <p:blipFill>
          <a:blip r:embed="rId3"/>
          <a:stretch>
            <a:fillRect/>
          </a:stretch>
        </p:blipFill>
        <p:spPr>
          <a:xfrm>
            <a:off x="5421534" y="598023"/>
            <a:ext cx="1348933" cy="1348933"/>
          </a:xfrm>
          <a:prstGeom prst="roundRect">
            <a:avLst/>
          </a:prstGeom>
          <a:scene3d>
            <a:camera prst="orthographicFront"/>
            <a:lightRig rig="threePt" dir="t"/>
          </a:scene3d>
          <a:sp3d>
            <a:bevelT w="139700" prst="cross"/>
          </a:sp3d>
        </p:spPr>
      </p:pic>
    </p:spTree>
    <p:extLst>
      <p:ext uri="{BB962C8B-B14F-4D97-AF65-F5344CB8AC3E}">
        <p14:creationId xmlns:p14="http://schemas.microsoft.com/office/powerpoint/2010/main" val="1572844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699C-8793-4754-BA9A-40B2D651A174}"/>
              </a:ext>
            </a:extLst>
          </p:cNvPr>
          <p:cNvSpPr>
            <a:spLocks noGrp="1"/>
          </p:cNvSpPr>
          <p:nvPr>
            <p:ph type="title"/>
          </p:nvPr>
        </p:nvSpPr>
        <p:spPr/>
        <p:txBody>
          <a:bodyPr/>
          <a:lstStyle/>
          <a:p>
            <a:r>
              <a:rPr lang="ru-RU" dirty="0"/>
              <a:t>2. Методы психологического воздействия на личность</a:t>
            </a:r>
            <a:endParaRPr lang="vi-VN" dirty="0"/>
          </a:p>
        </p:txBody>
      </p:sp>
      <p:sp>
        <p:nvSpPr>
          <p:cNvPr id="3" name="Content Placeholder 2">
            <a:extLst>
              <a:ext uri="{FF2B5EF4-FFF2-40B4-BE49-F238E27FC236}">
                <a16:creationId xmlns:a16="http://schemas.microsoft.com/office/drawing/2014/main" id="{547333EA-3F0F-4DB6-BECE-F9480E73DACA}"/>
              </a:ext>
            </a:extLst>
          </p:cNvPr>
          <p:cNvSpPr>
            <a:spLocks noGrp="1"/>
          </p:cNvSpPr>
          <p:nvPr>
            <p:ph idx="1"/>
          </p:nvPr>
        </p:nvSpPr>
        <p:spPr/>
        <p:txBody>
          <a:bodyPr>
            <a:noAutofit/>
          </a:bodyPr>
          <a:lstStyle/>
          <a:p>
            <a:pPr marL="0" indent="0" algn="just">
              <a:buNone/>
            </a:pPr>
            <a:r>
              <a:rPr lang="ru-RU" sz="1700" dirty="0"/>
              <a:t>	Они осуществляются должностными лицами, ведущими борьбу с преступностью. Эти методы преследуют цели предупреждения преступной деятельности, раскрытия преступления и выявления его причин, перевоспитания преступников, приспособления их к условиям нормального существования в нормальной социальной среде.</a:t>
            </a:r>
          </a:p>
          <a:p>
            <a:pPr marL="0" indent="0" algn="just">
              <a:buNone/>
            </a:pPr>
            <a:r>
              <a:rPr lang="ru-RU" sz="1700" dirty="0"/>
              <a:t>	К основному методу воздействия, который может применяться в юридической психологии, можно отнести убеждение. Убеждение — это воздействие на сознание посредством сообщения, разъяснения и доказательства важности того или иного положения либо его недопустимости с целью заставить слушающего изменить свои взгляды, установки, позиции, отношения и оценки, либо разделить мысли или представления говорящего (например, убедить подследственного, подозреваемого, обвиняемого, свидетеля, потерпевшего дать правдивые показания). Убеждение является основным, наиболее универсальным методом руководства и воспитания. Механизм убеждения — аргументация, которая означает приведение логических доводов с целью доказать истинность какого-либо суждения. Убеждение — это сложный метод, так как требует от личности, его применяющей, развитого интеллекта, знаний логики.</a:t>
            </a:r>
          </a:p>
          <a:p>
            <a:pPr marL="0" indent="0" algn="just">
              <a:buNone/>
            </a:pPr>
            <a:endParaRPr lang="vi-VN" sz="1700" dirty="0"/>
          </a:p>
        </p:txBody>
      </p:sp>
    </p:spTree>
    <p:extLst>
      <p:ext uri="{BB962C8B-B14F-4D97-AF65-F5344CB8AC3E}">
        <p14:creationId xmlns:p14="http://schemas.microsoft.com/office/powerpoint/2010/main" val="3707860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466C-B8C0-4BC1-8EF9-DFB785B2B88F}"/>
              </a:ext>
            </a:extLst>
          </p:cNvPr>
          <p:cNvSpPr>
            <a:spLocks noGrp="1"/>
          </p:cNvSpPr>
          <p:nvPr>
            <p:ph type="title"/>
          </p:nvPr>
        </p:nvSpPr>
        <p:spPr/>
        <p:txBody>
          <a:bodyPr/>
          <a:lstStyle/>
          <a:p>
            <a:r>
              <a:rPr lang="ru-RU" dirty="0"/>
              <a:t>3. Методы судебно-психологической экспертизы</a:t>
            </a:r>
            <a:endParaRPr lang="vi-VN" dirty="0"/>
          </a:p>
        </p:txBody>
      </p:sp>
      <p:sp>
        <p:nvSpPr>
          <p:cNvPr id="3" name="Content Placeholder 2">
            <a:extLst>
              <a:ext uri="{FF2B5EF4-FFF2-40B4-BE49-F238E27FC236}">
                <a16:creationId xmlns:a16="http://schemas.microsoft.com/office/drawing/2014/main" id="{D4C57CF5-6617-4ED4-B8DA-62559081FD90}"/>
              </a:ext>
            </a:extLst>
          </p:cNvPr>
          <p:cNvSpPr>
            <a:spLocks noGrp="1"/>
          </p:cNvSpPr>
          <p:nvPr>
            <p:ph idx="1"/>
          </p:nvPr>
        </p:nvSpPr>
        <p:spPr/>
        <p:txBody>
          <a:bodyPr>
            <a:normAutofit/>
          </a:bodyPr>
          <a:lstStyle/>
          <a:p>
            <a:pPr marL="0" indent="0" algn="just">
              <a:buNone/>
            </a:pPr>
            <a:r>
              <a:rPr lang="ru-RU" sz="2800" dirty="0"/>
              <a:t>	Целью этих методов является наиболее полное и объективное исследование, проводимое экспертом-психологом по постановлению следственных или судебных органов. Диапазон применяемых в этом исследовании методов ограничен требованиями законодательства, регламентирующего производство экспертизы.</a:t>
            </a:r>
            <a:endParaRPr lang="vi-VN" sz="2800" dirty="0"/>
          </a:p>
        </p:txBody>
      </p:sp>
    </p:spTree>
    <p:extLst>
      <p:ext uri="{BB962C8B-B14F-4D97-AF65-F5344CB8AC3E}">
        <p14:creationId xmlns:p14="http://schemas.microsoft.com/office/powerpoint/2010/main" val="610733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78EE-E019-4EE9-951C-F1D94B333CCE}"/>
              </a:ext>
            </a:extLst>
          </p:cNvPr>
          <p:cNvSpPr>
            <a:spLocks noGrp="1"/>
          </p:cNvSpPr>
          <p:nvPr>
            <p:ph type="title"/>
          </p:nvPr>
        </p:nvSpPr>
        <p:spPr>
          <a:xfrm>
            <a:off x="913795" y="1189150"/>
            <a:ext cx="10353761" cy="1326321"/>
          </a:xfrm>
        </p:spPr>
        <p:txBody>
          <a:bodyPr>
            <a:noAutofit/>
          </a:bodyPr>
          <a:lstStyle/>
          <a:p>
            <a:pPr algn="l"/>
            <a:r>
              <a:rPr lang="ru-RU" sz="2800" dirty="0"/>
              <a:t>По способам исследования судебная психология располагает следующими методами:</a:t>
            </a:r>
            <a:endParaRPr lang="vi-VN" sz="2800" dirty="0"/>
          </a:p>
        </p:txBody>
      </p:sp>
      <p:sp>
        <p:nvSpPr>
          <p:cNvPr id="3" name="Content Placeholder 2">
            <a:extLst>
              <a:ext uri="{FF2B5EF4-FFF2-40B4-BE49-F238E27FC236}">
                <a16:creationId xmlns:a16="http://schemas.microsoft.com/office/drawing/2014/main" id="{D16804FB-A2F0-486F-8A96-6D19E256B6DF}"/>
              </a:ext>
            </a:extLst>
          </p:cNvPr>
          <p:cNvSpPr>
            <a:spLocks noGrp="1"/>
          </p:cNvSpPr>
          <p:nvPr>
            <p:ph idx="1"/>
          </p:nvPr>
        </p:nvSpPr>
        <p:spPr>
          <a:xfrm>
            <a:off x="913795" y="2675614"/>
            <a:ext cx="10353762" cy="3695137"/>
          </a:xfrm>
        </p:spPr>
        <p:txBody>
          <a:bodyPr>
            <a:normAutofit/>
          </a:bodyPr>
          <a:lstStyle/>
          <a:p>
            <a:pPr marL="457200" indent="-457200">
              <a:buFont typeface="+mj-lt"/>
              <a:buAutoNum type="arabicPeriod"/>
            </a:pPr>
            <a:r>
              <a:rPr lang="ru-RU" sz="3200" dirty="0"/>
              <a:t>Метод наблюдения.</a:t>
            </a:r>
          </a:p>
          <a:p>
            <a:pPr marL="457200" indent="-457200">
              <a:buFont typeface="+mj-lt"/>
              <a:buAutoNum type="arabicPeriod"/>
            </a:pPr>
            <a:r>
              <a:rPr lang="ru-RU" sz="3200" dirty="0"/>
              <a:t>Анкетный метод.</a:t>
            </a:r>
          </a:p>
          <a:p>
            <a:pPr marL="457200" indent="-457200">
              <a:buFont typeface="+mj-lt"/>
              <a:buAutoNum type="arabicPeriod"/>
            </a:pPr>
            <a:r>
              <a:rPr lang="ru-RU" sz="3200" dirty="0"/>
              <a:t>Метод интервью (беседы).</a:t>
            </a:r>
          </a:p>
          <a:p>
            <a:pPr marL="457200" indent="-457200">
              <a:buFont typeface="+mj-lt"/>
              <a:buAutoNum type="arabicPeriod"/>
            </a:pPr>
            <a:r>
              <a:rPr lang="ru-RU" sz="3200" dirty="0"/>
              <a:t>Метод эксперимента.</a:t>
            </a:r>
          </a:p>
          <a:p>
            <a:pPr marL="457200" indent="-457200">
              <a:buFont typeface="+mj-lt"/>
              <a:buAutoNum type="arabicPeriod"/>
            </a:pPr>
            <a:endParaRPr lang="vi-VN" sz="3200" dirty="0"/>
          </a:p>
        </p:txBody>
      </p:sp>
    </p:spTree>
    <p:extLst>
      <p:ext uri="{BB962C8B-B14F-4D97-AF65-F5344CB8AC3E}">
        <p14:creationId xmlns:p14="http://schemas.microsoft.com/office/powerpoint/2010/main" val="1479515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9AE7-A8DC-4647-8A37-54A7D4F33FCD}"/>
              </a:ext>
            </a:extLst>
          </p:cNvPr>
          <p:cNvSpPr>
            <a:spLocks noGrp="1"/>
          </p:cNvSpPr>
          <p:nvPr>
            <p:ph type="title"/>
          </p:nvPr>
        </p:nvSpPr>
        <p:spPr/>
        <p:txBody>
          <a:bodyPr/>
          <a:lstStyle/>
          <a:p>
            <a:r>
              <a:rPr lang="ru-RU" dirty="0"/>
              <a:t>1. Метод наблюдения</a:t>
            </a:r>
            <a:endParaRPr lang="vi-VN" dirty="0"/>
          </a:p>
        </p:txBody>
      </p:sp>
      <p:sp>
        <p:nvSpPr>
          <p:cNvPr id="3" name="Content Placeholder 2">
            <a:extLst>
              <a:ext uri="{FF2B5EF4-FFF2-40B4-BE49-F238E27FC236}">
                <a16:creationId xmlns:a16="http://schemas.microsoft.com/office/drawing/2014/main" id="{B258E2AF-16CB-421D-95B1-8EB95F01D70E}"/>
              </a:ext>
            </a:extLst>
          </p:cNvPr>
          <p:cNvSpPr>
            <a:spLocks noGrp="1"/>
          </p:cNvSpPr>
          <p:nvPr>
            <p:ph idx="1"/>
          </p:nvPr>
        </p:nvSpPr>
        <p:spPr/>
        <p:txBody>
          <a:bodyPr>
            <a:normAutofit fontScale="85000" lnSpcReduction="10000"/>
          </a:bodyPr>
          <a:lstStyle/>
          <a:p>
            <a:pPr marL="0" indent="0" algn="just">
              <a:buNone/>
            </a:pPr>
            <a:r>
              <a:rPr lang="ru-RU" sz="2800" dirty="0"/>
              <a:t>	Ценность его заключается в том, что в процессе исследования не нарушается обычный ход деятельности человека. Для получения объективных результатов необходимо соблюдать ряд условий:</a:t>
            </a:r>
          </a:p>
          <a:p>
            <a:pPr marL="914400" lvl="1" indent="-457200" algn="just">
              <a:buFont typeface="+mj-lt"/>
              <a:buAutoNum type="arabicPeriod"/>
            </a:pPr>
            <a:r>
              <a:rPr lang="ru-RU" sz="2400" dirty="0"/>
              <a:t>Определить заранее, какие закономерности наблюдения нас интересуют;</a:t>
            </a:r>
          </a:p>
          <a:p>
            <a:pPr marL="914400" lvl="1" indent="-457200" algn="just">
              <a:buFont typeface="+mj-lt"/>
              <a:buAutoNum type="arabicPeriod"/>
            </a:pPr>
            <a:r>
              <a:rPr lang="ru-RU" sz="2400" dirty="0"/>
              <a:t>Составить программу наблюдения;</a:t>
            </a:r>
          </a:p>
          <a:p>
            <a:pPr marL="914400" lvl="1" indent="-457200" algn="just">
              <a:buFont typeface="+mj-lt"/>
              <a:buAutoNum type="arabicPeriod"/>
            </a:pPr>
            <a:r>
              <a:rPr lang="ru-RU" sz="2400" dirty="0"/>
              <a:t>Правильно фиксировать результаты исследования;</a:t>
            </a:r>
          </a:p>
          <a:p>
            <a:pPr marL="914400" lvl="1" indent="-457200" algn="just">
              <a:buFont typeface="+mj-lt"/>
              <a:buAutoNum type="arabicPeriod"/>
            </a:pPr>
            <a:r>
              <a:rPr lang="ru-RU" sz="2400" dirty="0"/>
              <a:t>Определить место самого наблюдающего и его роль в среде изучаемых лиц.</a:t>
            </a:r>
          </a:p>
          <a:p>
            <a:pPr algn="just"/>
            <a:endParaRPr lang="vi-VN" sz="2800" dirty="0"/>
          </a:p>
        </p:txBody>
      </p:sp>
    </p:spTree>
    <p:extLst>
      <p:ext uri="{BB962C8B-B14F-4D97-AF65-F5344CB8AC3E}">
        <p14:creationId xmlns:p14="http://schemas.microsoft.com/office/powerpoint/2010/main" val="1982214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8DB2A-AA66-4A7C-A1E1-8F2ABF221056}"/>
              </a:ext>
            </a:extLst>
          </p:cNvPr>
          <p:cNvSpPr>
            <a:spLocks noGrp="1"/>
          </p:cNvSpPr>
          <p:nvPr>
            <p:ph idx="1"/>
          </p:nvPr>
        </p:nvSpPr>
        <p:spPr/>
        <p:txBody>
          <a:bodyPr>
            <a:noAutofit/>
          </a:bodyPr>
          <a:lstStyle/>
          <a:p>
            <a:pPr marL="0" indent="0" algn="just">
              <a:buNone/>
            </a:pPr>
            <a:r>
              <a:rPr lang="ru-RU" sz="2300" dirty="0"/>
              <a:t>	Наблюдение может проводиться не только исследователем-психологом, но любым должностным лицом, которому необходимо получить соответствующую информацию для использования данных ее анализа в борьбе с преступностью. Большее значение для получения информации о возможной причастности допрашиваемого к событию преступления может иметь наблюдение за мимикой и жестами этого лица. А чтобы избежать предвзятой субъективной оценки результатов такого наблюдения, оно должно вестись строго объективно, с регистрацией всех фактов, полученных при наблюдении и при достаточной научной интерпретации результатов наблюдения.</a:t>
            </a:r>
            <a:endParaRPr lang="vi-VN" sz="2300" dirty="0"/>
          </a:p>
        </p:txBody>
      </p:sp>
      <p:sp>
        <p:nvSpPr>
          <p:cNvPr id="4" name="Title 1">
            <a:extLst>
              <a:ext uri="{FF2B5EF4-FFF2-40B4-BE49-F238E27FC236}">
                <a16:creationId xmlns:a16="http://schemas.microsoft.com/office/drawing/2014/main" id="{D8CA89B0-F81D-4AE1-84DA-DC0D0F62CD8E}"/>
              </a:ext>
            </a:extLst>
          </p:cNvPr>
          <p:cNvSpPr>
            <a:spLocks noGrp="1"/>
          </p:cNvSpPr>
          <p:nvPr>
            <p:ph type="title"/>
          </p:nvPr>
        </p:nvSpPr>
        <p:spPr>
          <a:xfrm>
            <a:off x="913795" y="609600"/>
            <a:ext cx="10353761" cy="1326321"/>
          </a:xfrm>
        </p:spPr>
        <p:txBody>
          <a:bodyPr/>
          <a:lstStyle/>
          <a:p>
            <a:r>
              <a:rPr lang="ru-RU" dirty="0"/>
              <a:t>1. Метод наблюдения</a:t>
            </a:r>
            <a:endParaRPr lang="vi-VN" dirty="0"/>
          </a:p>
        </p:txBody>
      </p:sp>
    </p:spTree>
    <p:extLst>
      <p:ext uri="{BB962C8B-B14F-4D97-AF65-F5344CB8AC3E}">
        <p14:creationId xmlns:p14="http://schemas.microsoft.com/office/powerpoint/2010/main" val="1102985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C425-3672-4D93-BBC1-E56511DFDA12}"/>
              </a:ext>
            </a:extLst>
          </p:cNvPr>
          <p:cNvSpPr>
            <a:spLocks noGrp="1"/>
          </p:cNvSpPr>
          <p:nvPr>
            <p:ph type="title"/>
          </p:nvPr>
        </p:nvSpPr>
        <p:spPr/>
        <p:txBody>
          <a:bodyPr/>
          <a:lstStyle/>
          <a:p>
            <a:r>
              <a:rPr lang="ru-RU" dirty="0"/>
              <a:t>2. Анкетный метод</a:t>
            </a:r>
            <a:endParaRPr lang="vi-VN" dirty="0"/>
          </a:p>
        </p:txBody>
      </p:sp>
      <p:sp>
        <p:nvSpPr>
          <p:cNvPr id="3" name="Content Placeholder 2">
            <a:extLst>
              <a:ext uri="{FF2B5EF4-FFF2-40B4-BE49-F238E27FC236}">
                <a16:creationId xmlns:a16="http://schemas.microsoft.com/office/drawing/2014/main" id="{479E87C0-486D-4920-976D-037CFC050E6C}"/>
              </a:ext>
            </a:extLst>
          </p:cNvPr>
          <p:cNvSpPr>
            <a:spLocks noGrp="1"/>
          </p:cNvSpPr>
          <p:nvPr>
            <p:ph idx="1"/>
          </p:nvPr>
        </p:nvSpPr>
        <p:spPr/>
        <p:txBody>
          <a:bodyPr>
            <a:normAutofit lnSpcReduction="10000"/>
          </a:bodyPr>
          <a:lstStyle/>
          <a:p>
            <a:pPr marL="0" indent="0" algn="just">
              <a:buNone/>
            </a:pPr>
            <a:r>
              <a:rPr lang="ru-RU" sz="2400" dirty="0"/>
              <a:t>	Этот метод характеризуется однородностью вопросов, которые задаются относительно большой группе лиц для получения количественного материала об интересующих исследователя фактах. Этот материал подвергается статистической обработке и анализу. В области юридической психологии анкетный метод получил распространение при исследовании механизма образования преступного умысла. В настоящее время анкетный метод начал применяться практическими работниками для исследования некоторых аспектов причин преступности.</a:t>
            </a:r>
            <a:endParaRPr lang="vi-VN" sz="2400" dirty="0"/>
          </a:p>
        </p:txBody>
      </p:sp>
    </p:spTree>
    <p:extLst>
      <p:ext uri="{BB962C8B-B14F-4D97-AF65-F5344CB8AC3E}">
        <p14:creationId xmlns:p14="http://schemas.microsoft.com/office/powerpoint/2010/main" val="2128417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826B-8899-41F2-BEC3-832E177624BB}"/>
              </a:ext>
            </a:extLst>
          </p:cNvPr>
          <p:cNvSpPr>
            <a:spLocks noGrp="1"/>
          </p:cNvSpPr>
          <p:nvPr>
            <p:ph type="title"/>
          </p:nvPr>
        </p:nvSpPr>
        <p:spPr/>
        <p:txBody>
          <a:bodyPr/>
          <a:lstStyle/>
          <a:p>
            <a:r>
              <a:rPr lang="ru-RU" dirty="0"/>
              <a:t>3. Метод интервью (беседы)</a:t>
            </a:r>
            <a:endParaRPr lang="vi-VN" dirty="0"/>
          </a:p>
        </p:txBody>
      </p:sp>
      <p:sp>
        <p:nvSpPr>
          <p:cNvPr id="3" name="Content Placeholder 2">
            <a:extLst>
              <a:ext uri="{FF2B5EF4-FFF2-40B4-BE49-F238E27FC236}">
                <a16:creationId xmlns:a16="http://schemas.microsoft.com/office/drawing/2014/main" id="{903656A4-84B8-424B-A952-87B3EF265C6B}"/>
              </a:ext>
            </a:extLst>
          </p:cNvPr>
          <p:cNvSpPr>
            <a:spLocks noGrp="1"/>
          </p:cNvSpPr>
          <p:nvPr>
            <p:ph idx="1"/>
          </p:nvPr>
        </p:nvSpPr>
        <p:spPr/>
        <p:txBody>
          <a:bodyPr>
            <a:noAutofit/>
          </a:bodyPr>
          <a:lstStyle/>
          <a:p>
            <a:pPr marL="0" indent="0" algn="just">
              <a:buNone/>
            </a:pPr>
            <a:r>
              <a:rPr lang="ru-RU" sz="2200" dirty="0"/>
              <a:t>	Как вспомогательный метод активно используется в самом начале исследования с целью общей ориентировки и создания рабочей гипотезы. Его применение характерно при исследовании личности на предварительном следствии. Свободная, непринужденная беседа, в ходе которой следователь изучает основные особенности личности собеседника, вырабатывает индивидуальный подход и вступает в контакт с допрашиваемым; такая беседа часто предшествует основной части допроса и достижению его главной цели — получению объективной и полной информации о событии преступления. При подготовке к беседе следует большое внимание уделять формулировке вопросов, которые должны быть краткими, конкретными и понятными.</a:t>
            </a:r>
            <a:endParaRPr lang="vi-VN" sz="2200" dirty="0"/>
          </a:p>
        </p:txBody>
      </p:sp>
    </p:spTree>
    <p:extLst>
      <p:ext uri="{BB962C8B-B14F-4D97-AF65-F5344CB8AC3E}">
        <p14:creationId xmlns:p14="http://schemas.microsoft.com/office/powerpoint/2010/main" val="4096226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DE7B-7D9A-467B-B1C6-0C2CDCD6914F}"/>
              </a:ext>
            </a:extLst>
          </p:cNvPr>
          <p:cNvSpPr>
            <a:spLocks noGrp="1"/>
          </p:cNvSpPr>
          <p:nvPr>
            <p:ph type="title"/>
          </p:nvPr>
        </p:nvSpPr>
        <p:spPr/>
        <p:txBody>
          <a:bodyPr/>
          <a:lstStyle/>
          <a:p>
            <a:r>
              <a:rPr lang="ru-RU" dirty="0"/>
              <a:t>4. Метод эксперимента</a:t>
            </a:r>
            <a:endParaRPr lang="vi-VN" dirty="0"/>
          </a:p>
        </p:txBody>
      </p:sp>
      <p:sp>
        <p:nvSpPr>
          <p:cNvPr id="3" name="Content Placeholder 2">
            <a:extLst>
              <a:ext uri="{FF2B5EF4-FFF2-40B4-BE49-F238E27FC236}">
                <a16:creationId xmlns:a16="http://schemas.microsoft.com/office/drawing/2014/main" id="{63B0E320-8EF2-4046-9B11-6D9A1C80890C}"/>
              </a:ext>
            </a:extLst>
          </p:cNvPr>
          <p:cNvSpPr>
            <a:spLocks noGrp="1"/>
          </p:cNvSpPr>
          <p:nvPr>
            <p:ph idx="1"/>
          </p:nvPr>
        </p:nvSpPr>
        <p:spPr/>
        <p:txBody>
          <a:bodyPr>
            <a:normAutofit fontScale="92500" lnSpcReduction="20000"/>
          </a:bodyPr>
          <a:lstStyle/>
          <a:p>
            <a:pPr marL="0" indent="0" algn="just">
              <a:buNone/>
            </a:pPr>
            <a:r>
              <a:rPr lang="ru-RU" sz="2400" dirty="0"/>
              <a:t>	При использовании этого метода экспериментатор изучает зависимость особенностей психических процессов от особенностей действующих на испытуемого внешних стимулов. Эксперимент строится таким образом, чтобы внешняя стимуляция изменялась по строго определенной программе. Отличие эксперимента от наблюдения заключается в том, что при наблюдении исследователь должен ожидать наступления того или иного психического явления, а при эксперименте он может с помощью изменения внешний ситуации преднамеренно вызвать нужный психический процесс. В практике судебно-психологических исследований получили распространение лабораторный и естественный эксперименты.</a:t>
            </a:r>
            <a:endParaRPr lang="vi-VN" sz="2400" dirty="0"/>
          </a:p>
        </p:txBody>
      </p:sp>
    </p:spTree>
    <p:extLst>
      <p:ext uri="{BB962C8B-B14F-4D97-AF65-F5344CB8AC3E}">
        <p14:creationId xmlns:p14="http://schemas.microsoft.com/office/powerpoint/2010/main" val="815672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539E6-2D4E-4A07-B5A5-FA6E3A8ABCED}"/>
              </a:ext>
            </a:extLst>
          </p:cNvPr>
          <p:cNvSpPr>
            <a:spLocks noGrp="1"/>
          </p:cNvSpPr>
          <p:nvPr>
            <p:ph idx="1"/>
          </p:nvPr>
        </p:nvSpPr>
        <p:spPr>
          <a:xfrm>
            <a:off x="913795" y="1581432"/>
            <a:ext cx="10353762" cy="3695136"/>
          </a:xfrm>
        </p:spPr>
        <p:txBody>
          <a:bodyPr>
            <a:normAutofit/>
          </a:bodyPr>
          <a:lstStyle/>
          <a:p>
            <a:pPr marL="0" indent="0" algn="just">
              <a:buNone/>
            </a:pPr>
            <a:r>
              <a:rPr lang="ru-RU" sz="2800" i="1" dirty="0"/>
              <a:t>	В целом системный подход в сочетании с различными методами психологии и юриспруденции позволяет достаточно глубоко проанализировать взаимодействие и выявить основные психологические закономерности процесса деятельности, структуры личности и системы правовых норм, дать точное описание этого взаимодействия с учетом всех участвующих элементов.</a:t>
            </a:r>
            <a:endParaRPr lang="vi-VN" sz="2800" i="1" dirty="0"/>
          </a:p>
        </p:txBody>
      </p:sp>
    </p:spTree>
    <p:extLst>
      <p:ext uri="{BB962C8B-B14F-4D97-AF65-F5344CB8AC3E}">
        <p14:creationId xmlns:p14="http://schemas.microsoft.com/office/powerpoint/2010/main" val="2644250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CFC4-3CC9-4A4B-AFA0-548D1AC6B1DE}"/>
              </a:ext>
            </a:extLst>
          </p:cNvPr>
          <p:cNvSpPr>
            <a:spLocks noGrp="1"/>
          </p:cNvSpPr>
          <p:nvPr>
            <p:ph type="title"/>
          </p:nvPr>
        </p:nvSpPr>
        <p:spPr/>
        <p:txBody>
          <a:bodyPr/>
          <a:lstStyle/>
          <a:p>
            <a:r>
              <a:rPr lang="ru-RU" dirty="0">
                <a:effectLst/>
              </a:rPr>
              <a:t>Список Литературы</a:t>
            </a:r>
            <a:endParaRPr lang="vi-VN" dirty="0"/>
          </a:p>
        </p:txBody>
      </p:sp>
      <p:sp>
        <p:nvSpPr>
          <p:cNvPr id="3" name="Content Placeholder 2">
            <a:extLst>
              <a:ext uri="{FF2B5EF4-FFF2-40B4-BE49-F238E27FC236}">
                <a16:creationId xmlns:a16="http://schemas.microsoft.com/office/drawing/2014/main" id="{3C0F8E7E-443B-4AA6-A0BD-0BBA9696F18C}"/>
              </a:ext>
            </a:extLst>
          </p:cNvPr>
          <p:cNvSpPr>
            <a:spLocks noGrp="1"/>
          </p:cNvSpPr>
          <p:nvPr>
            <p:ph idx="1"/>
          </p:nvPr>
        </p:nvSpPr>
        <p:spPr>
          <a:xfrm>
            <a:off x="810763" y="1935921"/>
            <a:ext cx="10353762" cy="3695136"/>
          </a:xfrm>
        </p:spPr>
        <p:txBody>
          <a:bodyPr>
            <a:normAutofit/>
          </a:bodyPr>
          <a:lstStyle/>
          <a:p>
            <a:pPr algn="just"/>
            <a:r>
              <a:rPr lang="vi-VN" sz="1600" dirty="0"/>
              <a:t>https://ru.wikipedia.org/wiki/%D0%AE%D1%80%D0%B8%D0%B4%D0%B8%D1%87%D0%B5%D1%81%D0%BA%D0%B0%D1%8F_%D0%BF%D1%81%D0%B8%D1%85%D0%BE%D0%BB%D0%BE%D0%B3%D0%B8%D1%8F</a:t>
            </a:r>
          </a:p>
          <a:p>
            <a:pPr algn="just"/>
            <a:r>
              <a:rPr lang="vi-VN" sz="1600" dirty="0"/>
              <a:t>https://psyera.ru/yuridicheskaya-psihologiya-predmet-zadachi-metody-2151.htm</a:t>
            </a:r>
          </a:p>
          <a:p>
            <a:pPr algn="just"/>
            <a:endParaRPr lang="vi-VN" sz="1600" dirty="0"/>
          </a:p>
          <a:p>
            <a:pPr algn="just"/>
            <a:endParaRPr lang="vi-VN" sz="1600" dirty="0"/>
          </a:p>
        </p:txBody>
      </p:sp>
    </p:spTree>
    <p:extLst>
      <p:ext uri="{BB962C8B-B14F-4D97-AF65-F5344CB8AC3E}">
        <p14:creationId xmlns:p14="http://schemas.microsoft.com/office/powerpoint/2010/main" val="2815695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0BA3-3558-466C-B5CD-79271B9D14D7}"/>
              </a:ext>
            </a:extLst>
          </p:cNvPr>
          <p:cNvSpPr>
            <a:spLocks noGrp="1"/>
          </p:cNvSpPr>
          <p:nvPr>
            <p:ph type="title"/>
          </p:nvPr>
        </p:nvSpPr>
        <p:spPr/>
        <p:txBody>
          <a:bodyPr>
            <a:normAutofit/>
          </a:bodyPr>
          <a:lstStyle/>
          <a:p>
            <a:r>
              <a:rPr lang="ru-RU" sz="3200" dirty="0"/>
              <a:t>Что такое </a:t>
            </a:r>
            <a:r>
              <a:rPr lang="ru-RU" sz="3200" dirty="0">
                <a:effectLst/>
              </a:rPr>
              <a:t>Юридическая психология?</a:t>
            </a:r>
            <a:endParaRPr lang="vi-VN" sz="3200" dirty="0"/>
          </a:p>
        </p:txBody>
      </p:sp>
      <p:sp>
        <p:nvSpPr>
          <p:cNvPr id="3" name="Content Placeholder 2">
            <a:extLst>
              <a:ext uri="{FF2B5EF4-FFF2-40B4-BE49-F238E27FC236}">
                <a16:creationId xmlns:a16="http://schemas.microsoft.com/office/drawing/2014/main" id="{0F6B7755-23B5-4142-ACB0-8E24F9FA03AF}"/>
              </a:ext>
            </a:extLst>
          </p:cNvPr>
          <p:cNvSpPr>
            <a:spLocks noGrp="1"/>
          </p:cNvSpPr>
          <p:nvPr>
            <p:ph idx="1"/>
          </p:nvPr>
        </p:nvSpPr>
        <p:spPr/>
        <p:txBody>
          <a:bodyPr>
            <a:normAutofit/>
          </a:bodyPr>
          <a:lstStyle/>
          <a:p>
            <a:pPr algn="just"/>
            <a:r>
              <a:rPr lang="ru-RU" sz="2400" dirty="0"/>
              <a:t>Юридическая психология — раздел психологии, предметом которого являются психологические особенности деятельности, связанной с правом: отправлением правосудия (поведение участников уголовного процесса), правомерным и неправомерным поведением (формирование личности преступника и особенности преступного поведения), работой сотрудников правоохранительных органов и других юридических служб.</a:t>
            </a:r>
            <a:endParaRPr lang="vi-VN" sz="2400" dirty="0"/>
          </a:p>
        </p:txBody>
      </p:sp>
    </p:spTree>
    <p:extLst>
      <p:ext uri="{BB962C8B-B14F-4D97-AF65-F5344CB8AC3E}">
        <p14:creationId xmlns:p14="http://schemas.microsoft.com/office/powerpoint/2010/main" val="188395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D11A-6DFC-4E09-86CC-52EC06EED456}"/>
              </a:ext>
            </a:extLst>
          </p:cNvPr>
          <p:cNvSpPr>
            <a:spLocks noGrp="1"/>
          </p:cNvSpPr>
          <p:nvPr>
            <p:ph type="title"/>
          </p:nvPr>
        </p:nvSpPr>
        <p:spPr>
          <a:xfrm>
            <a:off x="913795" y="4723428"/>
            <a:ext cx="10353761" cy="1326321"/>
          </a:xfrm>
        </p:spPr>
        <p:txBody>
          <a:bodyPr>
            <a:prstTxWarp prst="textArchUp">
              <a:avLst/>
            </a:prstTxWarp>
            <a:noAutofit/>
          </a:bodyPr>
          <a:lstStyle/>
          <a:p>
            <a:pPr>
              <a:lnSpc>
                <a:spcPct val="150000"/>
              </a:lnSpc>
            </a:pPr>
            <a:r>
              <a:rPr lang="ru-RU" sz="5400" dirty="0"/>
              <a:t>СПАСИБО ВАМ</a:t>
            </a:r>
            <a:br>
              <a:rPr lang="ru-RU" sz="5400" dirty="0"/>
            </a:br>
            <a:r>
              <a:rPr lang="ru-RU" sz="5400" dirty="0"/>
              <a:t>БОЛЬШОЕ</a:t>
            </a:r>
            <a:br>
              <a:rPr lang="ru-RU" sz="5400" dirty="0"/>
            </a:br>
            <a:r>
              <a:rPr lang="ru-RU" sz="5400" dirty="0"/>
              <a:t>ЗА ВНИМАНИЕ!</a:t>
            </a:r>
            <a:endParaRPr lang="vi-VN" sz="5400" dirty="0"/>
          </a:p>
        </p:txBody>
      </p:sp>
    </p:spTree>
    <p:extLst>
      <p:ext uri="{BB962C8B-B14F-4D97-AF65-F5344CB8AC3E}">
        <p14:creationId xmlns:p14="http://schemas.microsoft.com/office/powerpoint/2010/main" val="255532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C549-1610-4FB9-989D-ECE0547AE57A}"/>
              </a:ext>
            </a:extLst>
          </p:cNvPr>
          <p:cNvSpPr>
            <a:spLocks noGrp="1"/>
          </p:cNvSpPr>
          <p:nvPr>
            <p:ph type="title"/>
          </p:nvPr>
        </p:nvSpPr>
        <p:spPr/>
        <p:txBody>
          <a:bodyPr>
            <a:normAutofit/>
          </a:bodyPr>
          <a:lstStyle/>
          <a:p>
            <a:pPr algn="l"/>
            <a:r>
              <a:rPr lang="ru-RU" sz="2800" cap="none" dirty="0"/>
              <a:t>Юридическая психология имеет свою систему, состоящую из следующих разделов:</a:t>
            </a:r>
            <a:endParaRPr lang="vi-VN" sz="2800" cap="none" dirty="0"/>
          </a:p>
        </p:txBody>
      </p:sp>
      <p:sp>
        <p:nvSpPr>
          <p:cNvPr id="3" name="Content Placeholder 2">
            <a:extLst>
              <a:ext uri="{FF2B5EF4-FFF2-40B4-BE49-F238E27FC236}">
                <a16:creationId xmlns:a16="http://schemas.microsoft.com/office/drawing/2014/main" id="{E5131484-E3CE-4FB3-A687-4B0D2701DF92}"/>
              </a:ext>
            </a:extLst>
          </p:cNvPr>
          <p:cNvSpPr>
            <a:spLocks noGrp="1"/>
          </p:cNvSpPr>
          <p:nvPr>
            <p:ph idx="1"/>
          </p:nvPr>
        </p:nvSpPr>
        <p:spPr/>
        <p:txBody>
          <a:bodyPr>
            <a:normAutofit fontScale="85000" lnSpcReduction="20000"/>
          </a:bodyPr>
          <a:lstStyle/>
          <a:p>
            <a:pPr marL="457200" indent="-457200" algn="just">
              <a:buFont typeface="+mj-lt"/>
              <a:buAutoNum type="arabicPeriod"/>
            </a:pPr>
            <a:r>
              <a:rPr lang="ru-RU" dirty="0"/>
              <a:t>Правовая психология, изучающая право как фактор социальной регуляции поведения, а также психологию правосознания;</a:t>
            </a:r>
          </a:p>
          <a:p>
            <a:pPr marL="457200" indent="-457200" algn="just">
              <a:buFont typeface="+mj-lt"/>
              <a:buAutoNum type="arabicPeriod"/>
            </a:pPr>
            <a:r>
              <a:rPr lang="ru-RU" dirty="0"/>
              <a:t>Криминальная психология, предметом изучения которой является психология совершения преступного деяния, вины и ответственности;</a:t>
            </a:r>
          </a:p>
          <a:p>
            <a:pPr marL="457200" indent="-457200" algn="just">
              <a:buFont typeface="+mj-lt"/>
              <a:buAutoNum type="arabicPeriod"/>
            </a:pPr>
            <a:r>
              <a:rPr lang="ru-RU" dirty="0"/>
              <a:t>Психология уголовного судопроизводства, изучающая психологию следственных действий в обшей системе расследования и судебно-психологическую экспертизу в уголовном процессе; </a:t>
            </a:r>
          </a:p>
          <a:p>
            <a:pPr marL="457200" indent="-457200" algn="just">
              <a:buFont typeface="+mj-lt"/>
              <a:buAutoNum type="arabicPeriod"/>
            </a:pPr>
            <a:r>
              <a:rPr lang="ru-RU" dirty="0"/>
              <a:t>Психология судебной деятельности, состоящая из психологических особенностей судебного следствия, его участников и психологии судебных прений; </a:t>
            </a:r>
          </a:p>
          <a:p>
            <a:pPr marL="457200" indent="-457200" algn="just">
              <a:buFont typeface="+mj-lt"/>
              <a:buAutoNum type="arabicPeriod"/>
            </a:pPr>
            <a:r>
              <a:rPr lang="ru-RU" dirty="0"/>
              <a:t>Исправительная психология, задачами которой являются изучение психологических проблем самого наказания, психологии осужденных к лишению свободы для социальной адаптации освобожденных. </a:t>
            </a:r>
            <a:endParaRPr lang="vi-VN" dirty="0"/>
          </a:p>
        </p:txBody>
      </p:sp>
    </p:spTree>
    <p:extLst>
      <p:ext uri="{BB962C8B-B14F-4D97-AF65-F5344CB8AC3E}">
        <p14:creationId xmlns:p14="http://schemas.microsoft.com/office/powerpoint/2010/main" val="2666991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D646-49CF-4C18-954C-949C5D564501}"/>
              </a:ext>
            </a:extLst>
          </p:cNvPr>
          <p:cNvSpPr>
            <a:spLocks noGrp="1"/>
          </p:cNvSpPr>
          <p:nvPr>
            <p:ph type="title"/>
          </p:nvPr>
        </p:nvSpPr>
        <p:spPr/>
        <p:txBody>
          <a:bodyPr/>
          <a:lstStyle/>
          <a:p>
            <a:pPr algn="l"/>
            <a:r>
              <a:rPr lang="ru-RU" dirty="0"/>
              <a:t>Задачи юридической психологии:</a:t>
            </a:r>
            <a:endParaRPr lang="vi-VN" dirty="0"/>
          </a:p>
        </p:txBody>
      </p:sp>
      <p:sp>
        <p:nvSpPr>
          <p:cNvPr id="3" name="Content Placeholder 2">
            <a:extLst>
              <a:ext uri="{FF2B5EF4-FFF2-40B4-BE49-F238E27FC236}">
                <a16:creationId xmlns:a16="http://schemas.microsoft.com/office/drawing/2014/main" id="{82EC68FC-5CD8-47CB-9710-2716889D6E08}"/>
              </a:ext>
            </a:extLst>
          </p:cNvPr>
          <p:cNvSpPr>
            <a:spLocks noGrp="1"/>
          </p:cNvSpPr>
          <p:nvPr>
            <p:ph idx="1"/>
          </p:nvPr>
        </p:nvSpPr>
        <p:spPr/>
        <p:txBody>
          <a:bodyPr>
            <a:normAutofit lnSpcReduction="10000"/>
          </a:bodyPr>
          <a:lstStyle/>
          <a:p>
            <a:pPr marL="457200" indent="-457200" algn="just">
              <a:buFont typeface="+mj-lt"/>
              <a:buAutoNum type="arabicPeriod"/>
            </a:pPr>
            <a:r>
              <a:rPr lang="ru-RU" dirty="0"/>
              <a:t>Осуществить научный синтез психологических и юридических знаний</a:t>
            </a:r>
          </a:p>
          <a:p>
            <a:pPr marL="457200" indent="-457200" algn="just">
              <a:buFont typeface="+mj-lt"/>
              <a:buAutoNum type="arabicPeriod"/>
            </a:pPr>
            <a:r>
              <a:rPr lang="ru-RU" dirty="0"/>
              <a:t>Раскрыть психолого-юридическую сущность базовых правовых категорий</a:t>
            </a:r>
          </a:p>
          <a:p>
            <a:pPr marL="457200" indent="-457200" algn="just">
              <a:buFont typeface="+mj-lt"/>
              <a:buAutoNum type="arabicPeriod"/>
            </a:pPr>
            <a:r>
              <a:rPr lang="ru-RU" dirty="0"/>
              <a:t>Обеспечить глубокое понимание юристами объекта своей деятельности — поведения человека</a:t>
            </a:r>
          </a:p>
          <a:p>
            <a:pPr marL="457200" indent="-457200" algn="just">
              <a:buFont typeface="+mj-lt"/>
              <a:buAutoNum type="arabicPeriod"/>
            </a:pPr>
            <a:r>
              <a:rPr lang="ru-RU" dirty="0"/>
              <a:t>Раскрыть особенности психической деятельности различных субъектов правоотношений, их психических состояний в различных ситуациях правоприменения и правоохранения</a:t>
            </a:r>
          </a:p>
          <a:p>
            <a:pPr marL="457200" indent="-457200" algn="just">
              <a:buFont typeface="+mj-lt"/>
              <a:buAutoNum type="arabicPeriod"/>
            </a:pPr>
            <a:r>
              <a:rPr lang="ru-RU" dirty="0"/>
              <a:t>Выработать рекомендации по усовершенствованию правового регулирования жизни общества</a:t>
            </a:r>
          </a:p>
          <a:p>
            <a:pPr marL="457200" indent="-457200" algn="just">
              <a:buFont typeface="+mj-lt"/>
              <a:buAutoNum type="arabicPeriod"/>
            </a:pPr>
            <a:endParaRPr lang="vi-VN" dirty="0"/>
          </a:p>
        </p:txBody>
      </p:sp>
    </p:spTree>
    <p:extLst>
      <p:ext uri="{BB962C8B-B14F-4D97-AF65-F5344CB8AC3E}">
        <p14:creationId xmlns:p14="http://schemas.microsoft.com/office/powerpoint/2010/main" val="3031777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EBF38-8FE0-4B11-8FE9-B8D5452A6918}"/>
              </a:ext>
            </a:extLst>
          </p:cNvPr>
          <p:cNvSpPr>
            <a:spLocks noGrp="1"/>
          </p:cNvSpPr>
          <p:nvPr>
            <p:ph idx="1"/>
          </p:nvPr>
        </p:nvSpPr>
        <p:spPr>
          <a:xfrm>
            <a:off x="913795" y="1581432"/>
            <a:ext cx="10353762" cy="3695136"/>
          </a:xfrm>
        </p:spPr>
        <p:txBody>
          <a:bodyPr>
            <a:normAutofit lnSpcReduction="10000"/>
          </a:bodyPr>
          <a:lstStyle/>
          <a:p>
            <a:pPr algn="just"/>
            <a:r>
              <a:rPr lang="ru-RU" sz="2800" i="1" dirty="0"/>
              <a:t>Объектом юридической психологии являются отдельные типы людей и их общности как субъекты правовой активности в рамках существующих процессов правового регулирования.</a:t>
            </a:r>
          </a:p>
          <a:p>
            <a:pPr algn="just"/>
            <a:r>
              <a:rPr lang="ru-RU" sz="2800" i="1" dirty="0"/>
              <a:t>Предмет юридической психологии - психические закономерности деятельности и личности человека в области правовых отношений.</a:t>
            </a:r>
          </a:p>
          <a:p>
            <a:pPr algn="just"/>
            <a:endParaRPr lang="vi-VN" sz="2800" i="1" dirty="0"/>
          </a:p>
        </p:txBody>
      </p:sp>
    </p:spTree>
    <p:extLst>
      <p:ext uri="{BB962C8B-B14F-4D97-AF65-F5344CB8AC3E}">
        <p14:creationId xmlns:p14="http://schemas.microsoft.com/office/powerpoint/2010/main" val="2396889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F5839-77CA-467E-A241-44D5F24351B0}"/>
              </a:ext>
            </a:extLst>
          </p:cNvPr>
          <p:cNvSpPr>
            <a:spLocks noGrp="1"/>
          </p:cNvSpPr>
          <p:nvPr>
            <p:ph idx="1"/>
          </p:nvPr>
        </p:nvSpPr>
        <p:spPr>
          <a:xfrm>
            <a:off x="919119" y="969886"/>
            <a:ext cx="10353762" cy="4918228"/>
          </a:xfrm>
        </p:spPr>
        <p:txBody>
          <a:bodyPr>
            <a:noAutofit/>
          </a:bodyPr>
          <a:lstStyle/>
          <a:p>
            <a:pPr marL="0" indent="0" algn="just">
              <a:buNone/>
            </a:pPr>
            <a:r>
              <a:rPr lang="ru-RU" sz="2100" i="1" dirty="0"/>
              <a:t>	Как подчеркивают многие исследователи, методологическая особенность юридической психологии состоит в том, что здесь центр тяжести в познании переносится на личность как субъект деятельности. И если право, в первую очередь, выделяет в человеке правонарушителя, то юридическая психология исследует человека в правонарушителе, в свидетеле, потерпевшем и т.п. В центре внимания этой науки находятся психологические проблемы согласования человека и права как элементов одной системы. Предмет юридической психологии не является застывшим и неизменным. Изменение жизни, ее социальных условий, общее развитие науки будут влиять и на эту отрасль психологии. Своеобразие этой науки заключается в том, что большинство психических закономерностей, которые она исследует, находятся за рамками общепринятых, социальных норм поведения, выраженных в праве.</a:t>
            </a:r>
            <a:endParaRPr lang="vi-VN" sz="2100" i="1" dirty="0"/>
          </a:p>
        </p:txBody>
      </p:sp>
    </p:spTree>
    <p:extLst>
      <p:ext uri="{BB962C8B-B14F-4D97-AF65-F5344CB8AC3E}">
        <p14:creationId xmlns:p14="http://schemas.microsoft.com/office/powerpoint/2010/main" val="2106018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224B6-28E5-4F56-8CDC-071DA8611AEA}"/>
              </a:ext>
            </a:extLst>
          </p:cNvPr>
          <p:cNvSpPr>
            <a:spLocks noGrp="1"/>
          </p:cNvSpPr>
          <p:nvPr>
            <p:ph idx="1"/>
          </p:nvPr>
        </p:nvSpPr>
        <p:spPr>
          <a:xfrm>
            <a:off x="913795" y="2057951"/>
            <a:ext cx="10353762" cy="3695136"/>
          </a:xfrm>
        </p:spPr>
        <p:txBody>
          <a:bodyPr>
            <a:normAutofit fontScale="92500" lnSpcReduction="10000"/>
          </a:bodyPr>
          <a:lstStyle/>
          <a:p>
            <a:pPr marL="457200" indent="-457200" algn="just">
              <a:buFont typeface="+mj-lt"/>
              <a:buAutoNum type="arabicPeriod"/>
            </a:pPr>
            <a:r>
              <a:rPr lang="ru-RU" sz="3600" dirty="0"/>
              <a:t>Психология преступника и преступного поведения.</a:t>
            </a:r>
          </a:p>
          <a:p>
            <a:pPr marL="457200" indent="-457200" algn="just">
              <a:buFont typeface="+mj-lt"/>
              <a:buAutoNum type="arabicPeriod"/>
            </a:pPr>
            <a:r>
              <a:rPr lang="ru-RU" sz="3600" dirty="0"/>
              <a:t>Психология лиц, осуществляющих правосудие и ведущих борьбу с преступностью.</a:t>
            </a:r>
          </a:p>
          <a:p>
            <a:pPr marL="457200" indent="-457200" algn="just">
              <a:buFont typeface="+mj-lt"/>
              <a:buAutoNum type="arabicPeriod"/>
            </a:pPr>
            <a:r>
              <a:rPr lang="ru-RU" sz="3600" dirty="0"/>
              <a:t>Психология ресоциализации (перевоспитания) преступника.</a:t>
            </a:r>
          </a:p>
          <a:p>
            <a:pPr marL="457200" indent="-457200" algn="just">
              <a:buFont typeface="+mj-lt"/>
              <a:buAutoNum type="arabicPeriod"/>
            </a:pPr>
            <a:endParaRPr lang="vi-VN" sz="3600" dirty="0"/>
          </a:p>
        </p:txBody>
      </p:sp>
      <p:sp>
        <p:nvSpPr>
          <p:cNvPr id="4" name="Title 1">
            <a:extLst>
              <a:ext uri="{FF2B5EF4-FFF2-40B4-BE49-F238E27FC236}">
                <a16:creationId xmlns:a16="http://schemas.microsoft.com/office/drawing/2014/main" id="{B4D0B888-F64B-479F-8B31-C6E93B52D3EA}"/>
              </a:ext>
            </a:extLst>
          </p:cNvPr>
          <p:cNvSpPr>
            <a:spLocks noGrp="1"/>
          </p:cNvSpPr>
          <p:nvPr>
            <p:ph type="title"/>
          </p:nvPr>
        </p:nvSpPr>
        <p:spPr>
          <a:xfrm>
            <a:off x="913795" y="609600"/>
            <a:ext cx="10353761" cy="1326321"/>
          </a:xfrm>
        </p:spPr>
        <p:txBody>
          <a:bodyPr/>
          <a:lstStyle/>
          <a:p>
            <a:r>
              <a:rPr lang="ru-RU" dirty="0"/>
              <a:t>три общих направления</a:t>
            </a:r>
            <a:endParaRPr lang="vi-VN" dirty="0"/>
          </a:p>
        </p:txBody>
      </p:sp>
    </p:spTree>
    <p:extLst>
      <p:ext uri="{BB962C8B-B14F-4D97-AF65-F5344CB8AC3E}">
        <p14:creationId xmlns:p14="http://schemas.microsoft.com/office/powerpoint/2010/main" val="1592980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4AB6-13B4-4F77-971A-3924FC83612E}"/>
              </a:ext>
            </a:extLst>
          </p:cNvPr>
          <p:cNvSpPr>
            <a:spLocks noGrp="1"/>
          </p:cNvSpPr>
          <p:nvPr>
            <p:ph type="title"/>
          </p:nvPr>
        </p:nvSpPr>
        <p:spPr>
          <a:xfrm>
            <a:off x="913795" y="1098998"/>
            <a:ext cx="10353761" cy="1326321"/>
          </a:xfrm>
        </p:spPr>
        <p:txBody>
          <a:bodyPr>
            <a:normAutofit fontScale="90000"/>
          </a:bodyPr>
          <a:lstStyle/>
          <a:p>
            <a:pPr algn="l"/>
            <a:r>
              <a:rPr lang="ru-RU" cap="none" dirty="0"/>
              <a:t>По целям исследования методы юридической психологии делятся на три группы:</a:t>
            </a:r>
            <a:endParaRPr lang="vi-VN" cap="none" dirty="0"/>
          </a:p>
        </p:txBody>
      </p:sp>
      <p:sp>
        <p:nvSpPr>
          <p:cNvPr id="3" name="Content Placeholder 2">
            <a:extLst>
              <a:ext uri="{FF2B5EF4-FFF2-40B4-BE49-F238E27FC236}">
                <a16:creationId xmlns:a16="http://schemas.microsoft.com/office/drawing/2014/main" id="{64B54A15-F987-4F2F-9101-07B22727F0B4}"/>
              </a:ext>
            </a:extLst>
          </p:cNvPr>
          <p:cNvSpPr>
            <a:spLocks noGrp="1"/>
          </p:cNvSpPr>
          <p:nvPr>
            <p:ph idx="1"/>
          </p:nvPr>
        </p:nvSpPr>
        <p:spPr>
          <a:xfrm>
            <a:off x="913795" y="2585462"/>
            <a:ext cx="10353762" cy="3695136"/>
          </a:xfrm>
        </p:spPr>
        <p:txBody>
          <a:bodyPr>
            <a:normAutofit/>
          </a:bodyPr>
          <a:lstStyle/>
          <a:p>
            <a:pPr marL="457200" indent="-457200">
              <a:buFont typeface="+mj-lt"/>
              <a:buAutoNum type="arabicPeriod"/>
            </a:pPr>
            <a:r>
              <a:rPr lang="ru-RU" sz="3200" dirty="0"/>
              <a:t>Методы научного исследования.</a:t>
            </a:r>
          </a:p>
          <a:p>
            <a:pPr marL="457200" indent="-457200">
              <a:buFont typeface="+mj-lt"/>
              <a:buAutoNum type="arabicPeriod"/>
            </a:pPr>
            <a:r>
              <a:rPr lang="ru-RU" sz="3200" dirty="0"/>
              <a:t>Методы психологического воздействия на личность.</a:t>
            </a:r>
          </a:p>
          <a:p>
            <a:pPr marL="457200" indent="-457200">
              <a:buFont typeface="+mj-lt"/>
              <a:buAutoNum type="arabicPeriod"/>
            </a:pPr>
            <a:r>
              <a:rPr lang="ru-RU" sz="3200" dirty="0"/>
              <a:t>Методы судебно-психологической экспертизы.</a:t>
            </a:r>
            <a:endParaRPr lang="vi-VN" sz="3200" dirty="0"/>
          </a:p>
        </p:txBody>
      </p:sp>
    </p:spTree>
    <p:extLst>
      <p:ext uri="{BB962C8B-B14F-4D97-AF65-F5344CB8AC3E}">
        <p14:creationId xmlns:p14="http://schemas.microsoft.com/office/powerpoint/2010/main" val="3123186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2D04-A853-436C-BC6C-C35EF32A6348}"/>
              </a:ext>
            </a:extLst>
          </p:cNvPr>
          <p:cNvSpPr>
            <a:spLocks noGrp="1"/>
          </p:cNvSpPr>
          <p:nvPr>
            <p:ph type="title"/>
          </p:nvPr>
        </p:nvSpPr>
        <p:spPr/>
        <p:txBody>
          <a:bodyPr/>
          <a:lstStyle/>
          <a:p>
            <a:r>
              <a:rPr lang="ru-RU" dirty="0"/>
              <a:t>1. Методы научного исследования</a:t>
            </a:r>
            <a:endParaRPr lang="vi-VN" dirty="0"/>
          </a:p>
        </p:txBody>
      </p:sp>
      <p:sp>
        <p:nvSpPr>
          <p:cNvPr id="3" name="Content Placeholder 2">
            <a:extLst>
              <a:ext uri="{FF2B5EF4-FFF2-40B4-BE49-F238E27FC236}">
                <a16:creationId xmlns:a16="http://schemas.microsoft.com/office/drawing/2014/main" id="{43E51CCC-3157-40C2-B013-E9B255636CFB}"/>
              </a:ext>
            </a:extLst>
          </p:cNvPr>
          <p:cNvSpPr>
            <a:spLocks noGrp="1"/>
          </p:cNvSpPr>
          <p:nvPr>
            <p:ph idx="1"/>
          </p:nvPr>
        </p:nvSpPr>
        <p:spPr/>
        <p:txBody>
          <a:bodyPr>
            <a:normAutofit fontScale="92500"/>
          </a:bodyPr>
          <a:lstStyle/>
          <a:p>
            <a:pPr marL="0" indent="0" algn="just">
              <a:buNone/>
            </a:pPr>
            <a:r>
              <a:rPr lang="ru-RU" sz="3200" dirty="0"/>
              <a:t>	С помощью них изучаются психические закономерности человеческих отношений, регулируемых нормами права, а также разрабатываются научно обоснованные рекомендации для практических работников, занимающихся работой по борьбе или предупреждению преступности.</a:t>
            </a:r>
            <a:endParaRPr lang="vi-VN" sz="3200" dirty="0"/>
          </a:p>
        </p:txBody>
      </p:sp>
    </p:spTree>
    <p:extLst>
      <p:ext uri="{BB962C8B-B14F-4D97-AF65-F5344CB8AC3E}">
        <p14:creationId xmlns:p14="http://schemas.microsoft.com/office/powerpoint/2010/main" val="575813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39</TotalTime>
  <Words>1257</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Rockwell</vt:lpstr>
      <vt:lpstr>Times New Roman</vt:lpstr>
      <vt:lpstr>Damask</vt:lpstr>
      <vt:lpstr>ЮРИДИЧЕСКАЯ ПСИХОЛОГИЯ</vt:lpstr>
      <vt:lpstr>Что такое Юридическая психология?</vt:lpstr>
      <vt:lpstr>Юридическая психология имеет свою систему, состоящую из следующих разделов:</vt:lpstr>
      <vt:lpstr>Задачи юридической психологии:</vt:lpstr>
      <vt:lpstr>PowerPoint Presentation</vt:lpstr>
      <vt:lpstr>PowerPoint Presentation</vt:lpstr>
      <vt:lpstr>три общих направления</vt:lpstr>
      <vt:lpstr>По целям исследования методы юридической психологии делятся на три группы:</vt:lpstr>
      <vt:lpstr>1. Методы научного исследования</vt:lpstr>
      <vt:lpstr>2. Методы психологического воздействия на личность</vt:lpstr>
      <vt:lpstr>3. Методы судебно-психологической экспертизы</vt:lpstr>
      <vt:lpstr>По способам исследования судебная психология располагает следующими методами:</vt:lpstr>
      <vt:lpstr>1. Метод наблюдения</vt:lpstr>
      <vt:lpstr>1. Метод наблюдения</vt:lpstr>
      <vt:lpstr>2. Анкетный метод</vt:lpstr>
      <vt:lpstr>3. Метод интервью (беседы)</vt:lpstr>
      <vt:lpstr>4. Метод эксперимента</vt:lpstr>
      <vt:lpstr>PowerPoint Presentation</vt:lpstr>
      <vt:lpstr>Список Литературы</vt:lpstr>
      <vt:lpstr>СПАСИБО ВАМ БОЛЬШОЕ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ЮРИДИЧЕСКАЯ ПСИХОЛОГИЯ</dc:title>
  <dc:creator>Hai Hoang</dc:creator>
  <cp:lastModifiedBy>Hai Hoang</cp:lastModifiedBy>
  <cp:revision>9</cp:revision>
  <dcterms:created xsi:type="dcterms:W3CDTF">2019-11-17T23:40:30Z</dcterms:created>
  <dcterms:modified xsi:type="dcterms:W3CDTF">2019-11-18T00:19:50Z</dcterms:modified>
</cp:coreProperties>
</file>