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77" r:id="rId4"/>
    <p:sldId id="279" r:id="rId5"/>
    <p:sldId id="270" r:id="rId6"/>
    <p:sldId id="271" r:id="rId7"/>
    <p:sldId id="272" r:id="rId8"/>
    <p:sldId id="273" r:id="rId9"/>
    <p:sldId id="267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без заголовка" id="{E98DAF98-4048-4524-A477-9DF3D407D006}">
          <p14:sldIdLst>
            <p14:sldId id="257"/>
          </p14:sldIdLst>
        </p14:section>
        <p14:section name="Раздел без заголовка" id="{5D0B0EC4-74B8-4E51-9ABF-AFEA12621D92}">
          <p14:sldIdLst>
            <p14:sldId id="261"/>
            <p14:sldId id="260"/>
            <p14:sldId id="262"/>
            <p14:sldId id="263"/>
            <p14:sldId id="267"/>
            <p14:sldId id="265"/>
            <p14:sldId id="266"/>
            <p14:sldId id="26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2E58"/>
    <a:srgbClr val="00417E"/>
    <a:srgbClr val="333F5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59" autoAdjust="0"/>
    <p:restoredTop sz="94660"/>
  </p:normalViewPr>
  <p:slideViewPr>
    <p:cSldViewPr snapToGrid="0">
      <p:cViewPr varScale="1">
        <p:scale>
          <a:sx n="50" d="100"/>
          <a:sy n="50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915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1297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787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1709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7844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65171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673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188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616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1946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8206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13A2-0EDB-4E49-86F5-ED3A06A98E36}" type="datetimeFigureOut">
              <a:rPr lang="ru-RU" smtClean="0"/>
              <a:pPr/>
              <a:t>09.10.2016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D4A56-882A-433E-B2BE-11077FE3AD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4938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elibrary.ru/item.asp?id=2645852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library.ru/item.asp?id=264585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library.ru/item.asp?id=2645852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library.ru/item.asp?id=2645852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library.ru/item.asp?id=2645852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library.ru/item.asp?id=264585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library.ru/item.asp?id=264585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5607" y="2298356"/>
            <a:ext cx="7578743" cy="80430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Прикладная математика и информатика</a:t>
            </a:r>
            <a: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b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МАТЕМАТИЧЕСКИЙ АНАЛИЗ </a:t>
            </a:r>
            <a:b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ru-RU" sz="27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6618" y="3734136"/>
            <a:ext cx="10156723" cy="88025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ТЕМА: Открытые и замкнутые множества в пространстве </a:t>
            </a:r>
            <a:r>
              <a:rPr lang="en-US" sz="32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 </a:t>
            </a:r>
            <a:r>
              <a:rPr lang="en-US" sz="3200" i="1" baseline="30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</a:t>
            </a:r>
            <a:endParaRPr lang="ru-RU" sz="3200" i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6785" y="4878193"/>
            <a:ext cx="777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к.ф.-м.н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., доцент   Попова Н.В.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69875" y="3811908"/>
            <a:ext cx="649705" cy="4211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9875" y="4941960"/>
            <a:ext cx="664522" cy="4572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48445" y="6233016"/>
            <a:ext cx="1438781" cy="49381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80457" y="226546"/>
            <a:ext cx="95212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prstClr val="white"/>
                </a:solidFill>
                <a:latin typeface="Franklin Gothic Heavy" panose="020B0903020102020204" pitchFamily="34" charset="0"/>
                <a:ea typeface="+mj-ea"/>
                <a:cs typeface="+mj-cs"/>
              </a:rPr>
              <a:t>РОССИЙСКИЙ ЭКОНОМИЧЕСКИЙ УНИВЕРСИТЕТ имени Г. В. ПЛЕХАНОВА</a:t>
            </a:r>
            <a:endParaRPr lang="ru-RU" sz="3200" dirty="0">
              <a:latin typeface="Franklin Gothic Heavy" panose="020B09030201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239" y="250950"/>
            <a:ext cx="1029192" cy="9605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0849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Рекомендуемая литература по теме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Основная литература </a:t>
            </a:r>
          </a:p>
          <a:p>
            <a:pPr lvl="0"/>
            <a:r>
              <a:rPr lang="ru-RU" dirty="0" err="1" smtClean="0"/>
              <a:t>Барбаумов</a:t>
            </a:r>
            <a:r>
              <a:rPr lang="ru-RU" dirty="0" smtClean="0"/>
              <a:t> В.Е., Попова Н.В. Математический анализ: N-мерное пространство. Функции. Экстремумы. Учебник. М.: ИНФРА-М, </a:t>
            </a:r>
            <a:r>
              <a:rPr lang="ru-RU" dirty="0" smtClean="0"/>
              <a:t>2016</a:t>
            </a:r>
            <a:r>
              <a:rPr lang="ru-RU" dirty="0" smtClean="0"/>
              <a:t>.</a:t>
            </a:r>
            <a:endParaRPr lang="ru-RU" dirty="0" smtClean="0"/>
          </a:p>
          <a:p>
            <a:pPr lvl="0"/>
            <a:r>
              <a:rPr lang="ru-RU" dirty="0" err="1" smtClean="0"/>
              <a:t>Барбаумов</a:t>
            </a:r>
            <a:r>
              <a:rPr lang="ru-RU" dirty="0" smtClean="0"/>
              <a:t> В.Е., Попова Н.В. Индивидуальные контрольные задания по дисциплине «Математический анализ». Дифференциальное исчисление. Экстремумы функций. </a:t>
            </a:r>
            <a:r>
              <a:rPr lang="ru-RU" dirty="0" smtClean="0"/>
              <a:t>Учебно-методическое пособие. М</a:t>
            </a:r>
            <a:r>
              <a:rPr lang="ru-RU" dirty="0" smtClean="0"/>
              <a:t>.: ФГБОУ ВПО «РЭУ им. Г.В. Плеханова», 2014. </a:t>
            </a:r>
          </a:p>
          <a:p>
            <a:r>
              <a:rPr lang="ru-RU" b="1" dirty="0" smtClean="0"/>
              <a:t>Дополнительная литература</a:t>
            </a:r>
          </a:p>
          <a:p>
            <a:pPr lvl="0"/>
            <a:r>
              <a:rPr lang="ru-RU" dirty="0" err="1" smtClean="0"/>
              <a:t>Демидович</a:t>
            </a:r>
            <a:r>
              <a:rPr lang="ru-RU" dirty="0" smtClean="0"/>
              <a:t> Б. П. Сборник задач и упражнений по математическому анализу. М.: АСТ∙ </a:t>
            </a:r>
            <a:r>
              <a:rPr lang="ru-RU" dirty="0" err="1" smtClean="0"/>
              <a:t>Астрель</a:t>
            </a:r>
            <a:r>
              <a:rPr lang="ru-RU" dirty="0" smtClean="0"/>
              <a:t>, 2004.</a:t>
            </a:r>
          </a:p>
          <a:p>
            <a:pPr lvl="0"/>
            <a:r>
              <a:rPr lang="ru-RU" dirty="0" smtClean="0"/>
              <a:t>Красс М.С., </a:t>
            </a:r>
            <a:r>
              <a:rPr lang="ru-RU" dirty="0" err="1" smtClean="0"/>
              <a:t>Чупрынов</a:t>
            </a:r>
            <a:r>
              <a:rPr lang="ru-RU" dirty="0" smtClean="0"/>
              <a:t> Б.П. Математика для экономического </a:t>
            </a:r>
            <a:r>
              <a:rPr lang="ru-RU" dirty="0" err="1" smtClean="0"/>
              <a:t>бакалавриата</a:t>
            </a:r>
            <a:r>
              <a:rPr lang="ru-RU" dirty="0" smtClean="0"/>
              <a:t>. Учебник. М.: «Дело», 2005.</a:t>
            </a:r>
          </a:p>
          <a:p>
            <a:pPr lvl="0"/>
            <a:endParaRPr lang="ru-RU" dirty="0" smtClean="0"/>
          </a:p>
          <a:p>
            <a:endParaRPr lang="ru-RU" dirty="0"/>
          </a:p>
        </p:txBody>
      </p:sp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270" y="26117"/>
            <a:ext cx="1029730" cy="101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2769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Учебно-методическое обеспечение </a:t>
            </a:r>
            <a:r>
              <a:rPr lang="ru-RU" dirty="0"/>
              <a:t>для самостоятельной работы </a:t>
            </a:r>
            <a:r>
              <a:rPr lang="ru-RU" dirty="0" smtClean="0"/>
              <a:t>студентов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  Дисциплина </a:t>
            </a:r>
            <a:r>
              <a:rPr lang="ru-RU" b="1" dirty="0" smtClean="0"/>
              <a:t>«Математический анализ» </a:t>
            </a:r>
            <a:r>
              <a:rPr lang="ru-RU" dirty="0" smtClean="0"/>
              <a:t>обеспечена: </a:t>
            </a:r>
          </a:p>
          <a:p>
            <a:r>
              <a:rPr lang="ru-RU" b="1" dirty="0" smtClean="0"/>
              <a:t>базовым учебником</a:t>
            </a:r>
            <a:r>
              <a:rPr lang="ru-RU" dirty="0" smtClean="0"/>
              <a:t>:  </a:t>
            </a:r>
            <a:r>
              <a:rPr lang="ru-RU" dirty="0" err="1" smtClean="0"/>
              <a:t>Барбаумов</a:t>
            </a:r>
            <a:r>
              <a:rPr lang="ru-RU" dirty="0" smtClean="0"/>
              <a:t> В.Е., Попова Н.В. Математический анализ: N-мерное пространство. Функции. Экстремумы. Учебник. М.: ИНФРА-М, 2016, 341 с. </a:t>
            </a:r>
          </a:p>
          <a:p>
            <a:r>
              <a:rPr lang="ru-RU" b="1" dirty="0" smtClean="0"/>
              <a:t>заданиями для самостоятельной работы</a:t>
            </a:r>
            <a:r>
              <a:rPr lang="ru-RU" dirty="0" smtClean="0"/>
              <a:t>: </a:t>
            </a:r>
            <a:r>
              <a:rPr lang="ru-RU" dirty="0" err="1" smtClean="0"/>
              <a:t>Барбаумов</a:t>
            </a:r>
            <a:r>
              <a:rPr lang="ru-RU" dirty="0" smtClean="0"/>
              <a:t> В.Е., Попова Н.В. Индивидуальные контрольные задания по дисциплине «Математический анализ». Дифференциальное исчисление. Экстремумы функций. </a:t>
            </a:r>
            <a:r>
              <a:rPr lang="ru-RU" dirty="0" smtClean="0"/>
              <a:t>Учебно-методическое пособие. М</a:t>
            </a:r>
            <a:r>
              <a:rPr lang="ru-RU" dirty="0" smtClean="0"/>
              <a:t>.: ФГБОУ ВПО «РЭУ им. Г.В. Плеханова», 2014.</a:t>
            </a:r>
          </a:p>
          <a:p>
            <a:r>
              <a:rPr lang="ru-RU" dirty="0" smtClean="0"/>
              <a:t>Рекомендуемые Интернет-ресурсы: </a:t>
            </a:r>
            <a:r>
              <a:rPr lang="ru-RU" dirty="0" smtClean="0"/>
              <a:t>базовый учебник </a:t>
            </a:r>
            <a:r>
              <a:rPr lang="ru-RU" u="sng" dirty="0" smtClean="0">
                <a:hlinkClick r:id="rId2"/>
              </a:rPr>
              <a:t>http</a:t>
            </a:r>
            <a:r>
              <a:rPr lang="ru-RU" u="sng" dirty="0" smtClean="0">
                <a:hlinkClick r:id="rId2"/>
              </a:rPr>
              <a:t>://elibrary.ru/item.asp?id=26458520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u="sng" dirty="0" smtClean="0"/>
              <a:t>Znanium.com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270" y="17879"/>
            <a:ext cx="1029730" cy="101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5972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dirty="0"/>
              <a:t>з</a:t>
            </a:r>
            <a:r>
              <a:rPr lang="ru-RU" dirty="0" smtClean="0"/>
              <a:t>а внимание</a:t>
            </a:r>
            <a:br>
              <a:rPr lang="ru-RU" dirty="0" smtClean="0"/>
            </a:br>
            <a:r>
              <a:rPr lang="ru-RU" dirty="0" smtClean="0"/>
              <a:t>Ваши вопросы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Контакты: кафедра высшей математики,  Тел. 8-499-237-05-30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Попова Наталья Владимировна </a:t>
            </a:r>
            <a:r>
              <a:rPr lang="en-US" b="1" dirty="0" smtClean="0"/>
              <a:t>E-mail:</a:t>
            </a:r>
            <a:r>
              <a:rPr lang="en-US" dirty="0" smtClean="0"/>
              <a:t> nat_popova_@mail.ru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270" y="0"/>
            <a:ext cx="1029730" cy="101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719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материала по 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-82550"/>
            <a:endParaRPr lang="ru-RU" i="1" dirty="0" smtClean="0"/>
          </a:p>
          <a:p>
            <a:pPr marL="82550" indent="-82550"/>
            <a:r>
              <a:rPr lang="en-US" i="1" dirty="0" smtClean="0"/>
              <a:t>N</a:t>
            </a:r>
            <a:r>
              <a:rPr lang="ru-RU" dirty="0" smtClean="0"/>
              <a:t>-</a:t>
            </a:r>
            <a:r>
              <a:rPr lang="en-US" dirty="0" smtClean="0"/>
              <a:t>MEPHOE</a:t>
            </a:r>
            <a:r>
              <a:rPr lang="ru-RU" dirty="0" smtClean="0"/>
              <a:t> АРИФМЕТИЧЕСКОЕ ПРОСТРАНСТВО</a:t>
            </a:r>
          </a:p>
          <a:p>
            <a:pPr marL="82550" lvl="1" indent="-82550"/>
            <a:r>
              <a:rPr lang="ru-RU" sz="2800" dirty="0" smtClean="0"/>
              <a:t>ОКРЕСТНОСТЬ ТОЧКИ В ПРОСТРАНСТВЕ </a:t>
            </a:r>
            <a:r>
              <a:rPr lang="en-US" sz="3200" i="1" dirty="0" err="1" smtClean="0"/>
              <a:t>R</a:t>
            </a:r>
            <a:r>
              <a:rPr lang="en-US" sz="3200" i="1" baseline="30000" dirty="0" err="1" smtClean="0"/>
              <a:t>n</a:t>
            </a:r>
            <a:r>
              <a:rPr lang="ru-RU" sz="3200" dirty="0" smtClean="0"/>
              <a:t> </a:t>
            </a:r>
            <a:r>
              <a:rPr lang="en-US" i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R</a:t>
            </a:r>
            <a:r>
              <a:rPr lang="en-US" i="1" baseline="30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nN</a:t>
            </a:r>
            <a:endParaRPr lang="ru-RU" dirty="0" smtClean="0"/>
          </a:p>
          <a:p>
            <a:pPr marL="82550" lvl="1" indent="-82550"/>
            <a:r>
              <a:rPr lang="ru-RU" sz="2800" dirty="0" smtClean="0"/>
              <a:t>ПРЕДЕЛЬНЫЕ ТОЧКИ МНОЖЕСТВ</a:t>
            </a:r>
          </a:p>
          <a:p>
            <a:pPr marL="82550" lvl="1" indent="-82550"/>
            <a:r>
              <a:rPr lang="ru-RU" sz="2800" dirty="0" smtClean="0"/>
              <a:t>ВНУТРЕННИЕ И ГРАНИЧНЫЕ ТОЧКИ МНОЖЕСТВ</a:t>
            </a:r>
          </a:p>
          <a:p>
            <a:pPr marL="82550" lvl="1" indent="-82550"/>
            <a:r>
              <a:rPr lang="ru-RU" sz="2800" dirty="0" smtClean="0"/>
              <a:t>ОТКРЫТЫЕ МНОЖЕСТВА</a:t>
            </a:r>
          </a:p>
          <a:p>
            <a:r>
              <a:rPr lang="ru-RU" dirty="0" smtClean="0"/>
              <a:t>ЗАМКНУТЫЕ МНОЖЕСТВА  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270" y="17879"/>
            <a:ext cx="1029730" cy="101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356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2550" indent="-82550" algn="ctr"/>
            <a:r>
              <a:rPr lang="en-US" sz="3200" b="1" i="1" dirty="0" smtClean="0"/>
              <a:t>N</a:t>
            </a:r>
            <a:r>
              <a:rPr lang="ru-RU" sz="3200" b="1" dirty="0" smtClean="0"/>
              <a:t>-</a:t>
            </a:r>
            <a:r>
              <a:rPr lang="en-US" sz="3200" b="1" dirty="0" smtClean="0"/>
              <a:t>MEPHOE</a:t>
            </a:r>
            <a:r>
              <a:rPr lang="ru-RU" sz="3200" b="1" dirty="0" smtClean="0"/>
              <a:t> АРИФМЕТИЧЕСКОЕ ПРОСТРАНСТВО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89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err="1" smtClean="0"/>
              <a:t>Барбаумов</a:t>
            </a:r>
            <a:r>
              <a:rPr lang="ru-RU" dirty="0" smtClean="0"/>
              <a:t> В.Е., Попова Н.В. Математический анализ: N-мерное пространство. Функции. Экстремумы. Учебник. М.: ИНФРА-М, 2016, 341 с.</a:t>
            </a:r>
          </a:p>
          <a:p>
            <a:pPr>
              <a:spcAft>
                <a:spcPts val="600"/>
              </a:spcAft>
              <a:buNone/>
            </a:pPr>
            <a:endParaRPr lang="ru-RU" dirty="0" smtClean="0"/>
          </a:p>
          <a:p>
            <a:pPr>
              <a:spcAft>
                <a:spcPts val="600"/>
              </a:spcAft>
              <a:buNone/>
            </a:pPr>
            <a:r>
              <a:rPr lang="ru-RU" dirty="0" smtClean="0"/>
              <a:t>Глава </a:t>
            </a:r>
            <a:r>
              <a:rPr lang="ru-RU" dirty="0" smtClean="0"/>
              <a:t>2, § 1</a:t>
            </a:r>
            <a:r>
              <a:rPr lang="ru-RU" dirty="0" smtClean="0"/>
              <a:t>. Разобрать </a:t>
            </a:r>
            <a:r>
              <a:rPr lang="ru-RU" dirty="0" smtClean="0"/>
              <a:t>примеры.</a:t>
            </a:r>
            <a:endParaRPr lang="ru-RU" dirty="0" smtClean="0"/>
          </a:p>
          <a:p>
            <a:pPr>
              <a:buNone/>
            </a:pPr>
            <a:r>
              <a:rPr lang="ru-RU" u="sng" dirty="0" smtClean="0">
                <a:hlinkClick r:id="rId2"/>
              </a:rPr>
              <a:t>http://elibrary.ru/item.asp?id=26458520</a:t>
            </a:r>
            <a:endParaRPr lang="ru-RU" u="sng" dirty="0" smtClean="0"/>
          </a:p>
          <a:p>
            <a:pPr>
              <a:buNone/>
            </a:pPr>
            <a:r>
              <a:rPr lang="en-US" u="sng" dirty="0" smtClean="0"/>
              <a:t>Znanium.com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ОКРЕСТНОСТЬ ТОЧКИ В ПРОСТРАНСТВЕ </a:t>
            </a:r>
            <a:r>
              <a:rPr lang="en-US" sz="3600" b="1" i="1" dirty="0" err="1" smtClean="0"/>
              <a:t>R</a:t>
            </a:r>
            <a:r>
              <a:rPr lang="en-US" sz="3600" b="1" i="1" baseline="30000" dirty="0" err="1" smtClean="0"/>
              <a:t>n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Барбаумов</a:t>
            </a:r>
            <a:r>
              <a:rPr lang="ru-RU" dirty="0" smtClean="0"/>
              <a:t> В.Е., Попова Н.В. Математический анализ: N-мерное пространство. Функции. Экстремумы. Учебник. М.: ИНФРА-М, 2016, 341 с.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Глава </a:t>
            </a:r>
            <a:r>
              <a:rPr lang="ru-RU" dirty="0" smtClean="0"/>
              <a:t>2, § 4</a:t>
            </a:r>
            <a:r>
              <a:rPr lang="ru-RU" dirty="0" smtClean="0"/>
              <a:t>. Разобрать </a:t>
            </a:r>
            <a:r>
              <a:rPr lang="ru-RU" dirty="0" smtClean="0"/>
              <a:t>примеры.</a:t>
            </a:r>
            <a:endParaRPr lang="ru-RU" dirty="0" smtClean="0"/>
          </a:p>
          <a:p>
            <a:pPr>
              <a:buNone/>
            </a:pPr>
            <a:r>
              <a:rPr lang="ru-RU" u="sng" dirty="0" smtClean="0">
                <a:hlinkClick r:id="rId2"/>
              </a:rPr>
              <a:t>http://elibrary.ru/item.asp?id=26458520</a:t>
            </a:r>
            <a:endParaRPr lang="en-US" u="sng" dirty="0" smtClean="0"/>
          </a:p>
          <a:p>
            <a:pPr>
              <a:buNone/>
            </a:pPr>
            <a:r>
              <a:rPr lang="en-US" u="sng" dirty="0" smtClean="0"/>
              <a:t>Znanium.com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200" b="1" dirty="0" smtClean="0">
                <a:latin typeface="Calibri Light" pitchFamily="34" charset="0"/>
              </a:rPr>
              <a:t>ПРЕДЕЛЬНЫЕ ТОЧКИ МНОЖЕСТВ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Барбаумов</a:t>
            </a:r>
            <a:r>
              <a:rPr lang="ru-RU" dirty="0" smtClean="0"/>
              <a:t> В.Е., Попова Н.В. Математический анализ: N-мерное пространство. Функции. Экстремумы. Учебник. М.: ИНФРА-М, 2016, 341 с.</a:t>
            </a:r>
          </a:p>
          <a:p>
            <a:pPr>
              <a:buNone/>
            </a:pPr>
            <a:endParaRPr lang="ru-RU" dirty="0" smtClean="0"/>
          </a:p>
          <a:p>
            <a:pPr>
              <a:spcAft>
                <a:spcPts val="600"/>
              </a:spcAft>
              <a:buNone/>
            </a:pPr>
            <a:r>
              <a:rPr lang="ru-RU" dirty="0" smtClean="0"/>
              <a:t>Глава </a:t>
            </a:r>
            <a:r>
              <a:rPr lang="ru-RU" dirty="0" smtClean="0"/>
              <a:t>2, § 7</a:t>
            </a:r>
            <a:r>
              <a:rPr lang="ru-RU" dirty="0" smtClean="0"/>
              <a:t>. Разобрать </a:t>
            </a:r>
            <a:r>
              <a:rPr lang="ru-RU" dirty="0" smtClean="0"/>
              <a:t>примеры.</a:t>
            </a:r>
            <a:endParaRPr lang="ru-RU" dirty="0" smtClean="0"/>
          </a:p>
          <a:p>
            <a:pPr>
              <a:buNone/>
            </a:pPr>
            <a:r>
              <a:rPr lang="ru-RU" u="sng" dirty="0" smtClean="0">
                <a:hlinkClick r:id="rId2"/>
              </a:rPr>
              <a:t>http://elibrary.ru/item.asp?id=26458520</a:t>
            </a:r>
            <a:endParaRPr lang="en-US" u="sng" dirty="0" smtClean="0"/>
          </a:p>
          <a:p>
            <a:pPr>
              <a:buNone/>
            </a:pPr>
            <a:r>
              <a:rPr lang="en-US" u="sng" dirty="0" smtClean="0"/>
              <a:t>Znanium.com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200" b="1" dirty="0" smtClean="0">
                <a:latin typeface="Calibri Light" pitchFamily="34" charset="0"/>
              </a:rPr>
              <a:t>ВНУТРЕННИЕ И ГРАНИЧНЫЕ ТОЧКИ МНОЖЕСТВ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Барбаумов</a:t>
            </a:r>
            <a:r>
              <a:rPr lang="ru-RU" dirty="0" smtClean="0"/>
              <a:t> В.Е., Попова Н.В. Математический анализ: N-мерное пространство. Функции. Экстремумы. Учебник. М.: ИНФРА-М, 2016, 341 с.</a:t>
            </a:r>
          </a:p>
          <a:p>
            <a:pPr>
              <a:buNone/>
            </a:pPr>
            <a:endParaRPr lang="ru-RU" dirty="0" smtClean="0"/>
          </a:p>
          <a:p>
            <a:pPr>
              <a:spcAft>
                <a:spcPts val="600"/>
              </a:spcAft>
              <a:buNone/>
            </a:pPr>
            <a:r>
              <a:rPr lang="ru-RU" dirty="0" smtClean="0"/>
              <a:t>Глава </a:t>
            </a:r>
            <a:r>
              <a:rPr lang="ru-RU" dirty="0" smtClean="0"/>
              <a:t>2, §8</a:t>
            </a:r>
            <a:r>
              <a:rPr lang="ru-RU" dirty="0" smtClean="0"/>
              <a:t>. Разобрать </a:t>
            </a:r>
            <a:r>
              <a:rPr lang="ru-RU" dirty="0" smtClean="0"/>
              <a:t>примеры.</a:t>
            </a:r>
            <a:endParaRPr lang="ru-RU" dirty="0" smtClean="0"/>
          </a:p>
          <a:p>
            <a:pPr>
              <a:buNone/>
            </a:pPr>
            <a:r>
              <a:rPr lang="ru-RU" u="sng" dirty="0" smtClean="0">
                <a:hlinkClick r:id="rId2"/>
              </a:rPr>
              <a:t>http://elibrary.ru/item.asp?id=26458520</a:t>
            </a:r>
            <a:endParaRPr lang="en-US" u="sng" dirty="0" smtClean="0"/>
          </a:p>
          <a:p>
            <a:pPr>
              <a:buNone/>
            </a:pPr>
            <a:r>
              <a:rPr lang="en-US" u="sng" dirty="0" smtClean="0"/>
              <a:t>Znanium.com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ru-RU" sz="3200" b="1" dirty="0" smtClean="0">
                <a:latin typeface="Calibri Light" pitchFamily="34" charset="0"/>
              </a:rPr>
              <a:t>ОТКРЫТЫЕ МНОЖЕСТВА</a:t>
            </a:r>
            <a:r>
              <a:rPr lang="ru-RU" sz="2800" dirty="0" smtClean="0"/>
              <a:t/>
            </a:r>
            <a:br>
              <a:rPr lang="ru-RU" sz="2800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Барбаумов</a:t>
            </a:r>
            <a:r>
              <a:rPr lang="ru-RU" dirty="0" smtClean="0"/>
              <a:t> В.Е., Попова Н.В. Математический анализ: N-мерное пространство. Функции. Экстремумы. Учебник. М.: ИНФРА-М, 2016, 341 с.</a:t>
            </a:r>
          </a:p>
          <a:p>
            <a:pPr>
              <a:buNone/>
            </a:pPr>
            <a:endParaRPr lang="ru-RU" dirty="0" smtClean="0"/>
          </a:p>
          <a:p>
            <a:pPr>
              <a:spcAft>
                <a:spcPts val="600"/>
              </a:spcAft>
              <a:buNone/>
            </a:pPr>
            <a:r>
              <a:rPr lang="ru-RU" dirty="0" smtClean="0"/>
              <a:t>Глава </a:t>
            </a:r>
            <a:r>
              <a:rPr lang="ru-RU" dirty="0" smtClean="0"/>
              <a:t>2, § 9, стр. 60-61</a:t>
            </a:r>
            <a:r>
              <a:rPr lang="ru-RU" dirty="0" smtClean="0"/>
              <a:t>. Разобрать </a:t>
            </a:r>
            <a:r>
              <a:rPr lang="ru-RU" dirty="0" smtClean="0"/>
              <a:t>примеры.</a:t>
            </a:r>
            <a:endParaRPr lang="ru-RU" dirty="0" smtClean="0"/>
          </a:p>
          <a:p>
            <a:pPr>
              <a:buNone/>
            </a:pPr>
            <a:r>
              <a:rPr lang="ru-RU" u="sng" dirty="0" smtClean="0">
                <a:hlinkClick r:id="rId2"/>
              </a:rPr>
              <a:t>http://elibrary.ru/item.asp?id=26458520</a:t>
            </a:r>
            <a:endParaRPr lang="ru-RU" u="sng" dirty="0" smtClean="0"/>
          </a:p>
          <a:p>
            <a:pPr>
              <a:buNone/>
            </a:pPr>
            <a:r>
              <a:rPr lang="en-US" u="sng" dirty="0" smtClean="0"/>
              <a:t>Znanium.com</a:t>
            </a:r>
          </a:p>
          <a:p>
            <a:pPr>
              <a:buNone/>
            </a:pPr>
            <a:endParaRPr lang="ru-RU" u="sng" dirty="0" smtClean="0"/>
          </a:p>
          <a:p>
            <a:pPr>
              <a:buNone/>
            </a:pPr>
            <a:endParaRPr lang="ru-RU" u="sng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 smtClean="0"/>
              <a:t>ЗАМКНУТЫЕ МНОЖЕСТВА </a:t>
            </a:r>
            <a:br>
              <a:rPr lang="ru-RU" sz="3200" b="1" dirty="0" smtClean="0"/>
            </a:b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Барбаумов</a:t>
            </a:r>
            <a:r>
              <a:rPr lang="ru-RU" dirty="0" smtClean="0"/>
              <a:t> В.Е., Попова Н.В. Математический анализ: N-мерное пространство. Функции. Экстремумы. Учебник. М.: ИНФРА-М, 2016, 341 с.</a:t>
            </a:r>
          </a:p>
          <a:p>
            <a:pPr>
              <a:buNone/>
            </a:pPr>
            <a:endParaRPr lang="ru-RU" dirty="0" smtClean="0"/>
          </a:p>
          <a:p>
            <a:pPr>
              <a:spcAft>
                <a:spcPts val="600"/>
              </a:spcAft>
              <a:buNone/>
            </a:pPr>
            <a:r>
              <a:rPr lang="ru-RU" dirty="0" smtClean="0"/>
              <a:t>Глава </a:t>
            </a:r>
            <a:r>
              <a:rPr lang="ru-RU" dirty="0" smtClean="0"/>
              <a:t>2, § 9, стр. 61-63</a:t>
            </a:r>
            <a:r>
              <a:rPr lang="ru-RU" dirty="0" smtClean="0"/>
              <a:t>. Разобрать </a:t>
            </a:r>
            <a:r>
              <a:rPr lang="ru-RU" dirty="0" smtClean="0"/>
              <a:t>примеры.</a:t>
            </a:r>
            <a:endParaRPr lang="ru-RU" dirty="0" smtClean="0"/>
          </a:p>
          <a:p>
            <a:pPr>
              <a:buNone/>
            </a:pPr>
            <a:r>
              <a:rPr lang="ru-RU" u="sng" dirty="0" smtClean="0">
                <a:hlinkClick r:id="rId2"/>
              </a:rPr>
              <a:t>http://elibrary.ru/item.asp?id=26458520</a:t>
            </a:r>
            <a:endParaRPr lang="en-US" u="sng" dirty="0" smtClean="0"/>
          </a:p>
          <a:p>
            <a:pPr>
              <a:buNone/>
            </a:pPr>
            <a:r>
              <a:rPr lang="en-US" u="sng" dirty="0" smtClean="0"/>
              <a:t>Znanium.com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Выводы по теме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теме «Открытые и замкнутые множества в пространстве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ru-RU" dirty="0" smtClean="0"/>
              <a:t>»</a:t>
            </a:r>
            <a:r>
              <a:rPr lang="ru-RU" baseline="30000" dirty="0" smtClean="0"/>
              <a:t> </a:t>
            </a:r>
            <a:r>
              <a:rPr lang="ru-RU" dirty="0" smtClean="0"/>
              <a:t>рассмотрены некоторые базовые понятия математического анализа, такие как</a:t>
            </a:r>
            <a:r>
              <a:rPr lang="ru-RU" baseline="30000" dirty="0" smtClean="0"/>
              <a:t> </a:t>
            </a:r>
            <a:r>
              <a:rPr lang="ru-RU" dirty="0" smtClean="0"/>
              <a:t>окрестность точки, предельные точки множеств, внутренние и граничные точки множеств.</a:t>
            </a:r>
          </a:p>
          <a:p>
            <a:r>
              <a:rPr lang="ru-RU" dirty="0" smtClean="0"/>
              <a:t>Тема создает основу для изучения свойств функций, непрерывных на всем пространстве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ru-RU" dirty="0" smtClean="0"/>
              <a:t>  и на ограниченных замкнутых множествах. На теоремах о свойствах функций базируются многие экономико-математические задачи.</a:t>
            </a:r>
            <a:endParaRPr lang="ru-RU" dirty="0"/>
          </a:p>
        </p:txBody>
      </p:sp>
      <p:pic>
        <p:nvPicPr>
          <p:cNvPr id="4" name="Picture 4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270" y="26117"/>
            <a:ext cx="1029730" cy="1010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75314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Изображение" ma:contentTypeID="0x0101009148F5A04DDD49CBA7127AADA5FB792B00AADE34325A8B49CDA8BB4DB53328F214006A11F51B5CD1354A8BF1D4D4FB1C43AA" ma:contentTypeVersion="1" ma:contentTypeDescription="Отправка изображения." ma:contentTypeScope="" ma:versionID="82c740500e452c58f2ec6152593e86d4">
  <xsd:schema xmlns:xsd="http://www.w3.org/2001/XMLSchema" xmlns:xs="http://www.w3.org/2001/XMLSchema" xmlns:p="http://schemas.microsoft.com/office/2006/metadata/properties" xmlns:ns1="http://schemas.microsoft.com/sharepoint/v3" xmlns:ns2="0A4A21C2-3601-4F4C-BCFF-ECBCACE2BC1E" xmlns:ns3="http://schemas.microsoft.com/sharepoint/v3/fields" targetNamespace="http://schemas.microsoft.com/office/2006/metadata/properties" ma:root="true" ma:fieldsID="6734648a4f064b73cc888c8540e99bd7" ns1:_="" ns2:_="" ns3:_="">
    <xsd:import namespace="http://schemas.microsoft.com/sharepoint/v3"/>
    <xsd:import namespace="0A4A21C2-3601-4F4C-BCFF-ECBCACE2BC1E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Путь URL-адреса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Тип файла" ma:hidden="true" ma:internalName="File_x0020_Type" ma:readOnly="true">
      <xsd:simpleType>
        <xsd:restriction base="dms:Text"/>
      </xsd:simpleType>
    </xsd:element>
    <xsd:element name="HTML_x0020_File_x0020_Type" ma:index="10" nillable="true" ma:displayName="Тип HTML-файла" ma:hidden="true" ma:internalName="HTML_x0020_File_x0020_Type" ma:readOnly="true">
      <xsd:simpleType>
        <xsd:restriction base="dms:Text"/>
      </xsd:simpleType>
    </xsd:element>
    <xsd:element name="FSObjType" ma:index="11" nillable="true" ma:displayName="Тип элемента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4A21C2-3601-4F4C-BCFF-ECBCACE2BC1E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Эскиз существует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Изображение для просмотра существует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Ширина" ma:internalName="ImageWidth" ma:readOnly="true">
      <xsd:simpleType>
        <xsd:restriction base="dms:Unknown"/>
      </xsd:simpleType>
    </xsd:element>
    <xsd:element name="ImageHeight" ma:index="22" nillable="true" ma:displayName="Высота" ma:internalName="ImageHeight" ma:readOnly="true">
      <xsd:simpleType>
        <xsd:restriction base="dms:Unknown"/>
      </xsd:simpleType>
    </xsd:element>
    <xsd:element name="ImageCreateDate" ma:index="25" nillable="true" ma:displayName="Дата создания рисунка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Авторские права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Автор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 ma:index="23" ma:displayName="Заметки"/>
        <xsd:element name="keywords" minOccurs="0" maxOccurs="1" type="xsd:string" ma:index="14" ma:displayName="Ключевые слова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0A4A21C2-3601-4F4C-BCFF-ECBCACE2BC1E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Props1.xml><?xml version="1.0" encoding="utf-8"?>
<ds:datastoreItem xmlns:ds="http://schemas.openxmlformats.org/officeDocument/2006/customXml" ds:itemID="{25F3B5F4-6F92-4017-B825-348F17F5EB3A}"/>
</file>

<file path=customXml/itemProps2.xml><?xml version="1.0" encoding="utf-8"?>
<ds:datastoreItem xmlns:ds="http://schemas.openxmlformats.org/officeDocument/2006/customXml" ds:itemID="{A88715DA-A845-4EF9-B280-25CC0426FB4A}"/>
</file>

<file path=customXml/itemProps3.xml><?xml version="1.0" encoding="utf-8"?>
<ds:datastoreItem xmlns:ds="http://schemas.openxmlformats.org/officeDocument/2006/customXml" ds:itemID="{6537AB78-DE5C-4B09-8857-46477187985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Words>583</Words>
  <Application>Microsoft Office PowerPoint</Application>
  <PresentationFormat>Произвольный</PresentationFormat>
  <Paragraphs>71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Прикладная математика и информатика  МАТЕМАТИЧЕСКИЙ АНАЛИЗ  </vt:lpstr>
      <vt:lpstr>Структура материала по теме</vt:lpstr>
      <vt:lpstr>N-MEPHOE АРИФМЕТИЧЕСКОЕ ПРОСТРАНСТВО</vt:lpstr>
      <vt:lpstr>ОКРЕСТНОСТЬ ТОЧКИ В ПРОСТРАНСТВЕ Rn</vt:lpstr>
      <vt:lpstr>ПРЕДЕЛЬНЫЕ ТОЧКИ МНОЖЕСТВ </vt:lpstr>
      <vt:lpstr>ВНУТРЕННИЕ И ГРАНИЧНЫЕ ТОЧКИ МНОЖЕСТВ </vt:lpstr>
      <vt:lpstr>ОТКРЫТЫЕ МНОЖЕСТВА </vt:lpstr>
      <vt:lpstr>ЗАМКНУТЫЕ МНОЖЕСТВА  </vt:lpstr>
      <vt:lpstr>Выводы по теме</vt:lpstr>
      <vt:lpstr>Рекомендуемая литература по теме</vt:lpstr>
      <vt:lpstr>Учебно-методическое обеспечение для самостоятельной работы студентов</vt:lpstr>
      <vt:lpstr>Спасибо за внимание Ваши вопросы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ЭКОНОМИЧЕСКИЙ УНИВЕРСИТЕТ имени Г. В. ПЛЕХАНОВА</dc:title>
  <dc:creator>user</dc:creator>
  <cp:keywords/>
  <dc:description/>
  <cp:lastModifiedBy>Наталья</cp:lastModifiedBy>
  <cp:revision>95</cp:revision>
  <dcterms:created xsi:type="dcterms:W3CDTF">2016-09-22T06:56:31Z</dcterms:created>
  <dcterms:modified xsi:type="dcterms:W3CDTF">2016-10-09T17:13:05Z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0x0101009148F5A04DDD49CBA7127AADA5FB792B00AADE34325A8B49CDA8BB4DB53328F214006A11F51B5CD1354A8BF1D4D4FB1C43AA</vt:lpwstr>
  </property>
</Properties>
</file>