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2" r:id="rId6"/>
    <p:sldId id="273" r:id="rId7"/>
    <p:sldId id="275" r:id="rId8"/>
    <p:sldId id="277" r:id="rId9"/>
    <p:sldId id="278" r:id="rId10"/>
    <p:sldId id="276" r:id="rId11"/>
    <p:sldId id="279" r:id="rId12"/>
    <p:sldId id="280" r:id="rId13"/>
    <p:sldId id="281" r:id="rId14"/>
    <p:sldId id="283" r:id="rId15"/>
    <p:sldId id="260" r:id="rId16"/>
    <p:sldId id="258" r:id="rId17"/>
    <p:sldId id="284" r:id="rId18"/>
    <p:sldId id="270" r:id="rId19"/>
    <p:sldId id="271" r:id="rId20"/>
    <p:sldId id="269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30.11.2019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30.11.2019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kbsu.ru/theory/chapter1/1_1_5.html" TargetMode="External"/><Relationship Id="rId2" Type="http://schemas.openxmlformats.org/officeDocument/2006/relationships/hyperlink" Target="http://www.5byte.ru/10/0004.ph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u.wikipedia.org/wiki/%D0%98%D0%BD%D1%84%D0%BE%D1%80%D0%BC%D0%B0%D1%86%D0%B8%D0%BE%D0%BD%D0%BD%D0%B0%D1%8F_%D1%8D%D0%BD%D1%82%D1%80%D0%BE%D0%BF%D0%B8%D1%8F" TargetMode="External"/><Relationship Id="rId4" Type="http://schemas.openxmlformats.org/officeDocument/2006/relationships/hyperlink" Target="http://www.5rik.ru/best/best-145143.ph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800" y="2389936"/>
            <a:ext cx="9626455" cy="1906530"/>
          </a:xfrm>
        </p:spPr>
        <p:txBody>
          <a:bodyPr rtlCol="0"/>
          <a:lstStyle/>
          <a:p>
            <a:pPr rtl="0"/>
            <a:r>
              <a:rPr lang="ru-RU" sz="6000" dirty="0"/>
              <a:t>Измерение.Формула Хартли и Шеннона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421" y="5344886"/>
            <a:ext cx="7366715" cy="1513114"/>
          </a:xfrm>
        </p:spPr>
        <p:txBody>
          <a:bodyPr rtlCol="0">
            <a:normAutofit/>
          </a:bodyPr>
          <a:lstStyle/>
          <a:p>
            <a:pPr marL="0" indent="0" algn="r" rtl="0">
              <a:spcBef>
                <a:spcPts val="0"/>
              </a:spcBef>
              <a:buNone/>
            </a:pPr>
            <a:r>
              <a:rPr lang="ru-RU" dirty="0">
                <a:latin typeface="Book Antiqua" panose="02040602050305030304" pitchFamily="18" charset="0"/>
              </a:rPr>
              <a:t>Подготовил студенты первого</a:t>
            </a:r>
          </a:p>
          <a:p>
            <a:pPr marL="0" indent="0" algn="r" rtl="0">
              <a:spcBef>
                <a:spcPts val="0"/>
              </a:spcBef>
              <a:buNone/>
            </a:pPr>
            <a:r>
              <a:rPr lang="ru-RU" dirty="0">
                <a:latin typeface="Book Antiqua" panose="02040602050305030304" pitchFamily="18" charset="0"/>
              </a:rPr>
              <a:t>курса ИЦЭиИТ группы 419 и 4110:</a:t>
            </a:r>
          </a:p>
          <a:p>
            <a:pPr algn="r" rtl="0">
              <a:buNone/>
            </a:pPr>
            <a:r>
              <a:rPr lang="ru-RU" dirty="0">
                <a:latin typeface="Book Antiqua" panose="02040602050305030304" pitchFamily="18" charset="0"/>
              </a:rPr>
              <a:t>Нгуен Тхань</a:t>
            </a:r>
          </a:p>
          <a:p>
            <a:pPr algn="r" rtl="0">
              <a:buNone/>
            </a:pPr>
            <a:r>
              <a:rPr lang="ru-RU" dirty="0">
                <a:latin typeface="Book Antiqua" panose="02040602050305030304" pitchFamily="18" charset="0"/>
              </a:rPr>
              <a:t>Хоанг Хай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29002-E8A1-43CA-B1CF-4B4AF1459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2848" y="1033000"/>
            <a:ext cx="1226303" cy="122630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58F62-FF06-49FB-9626-AE45CAE8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10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1521AC-9250-43C8-8E2E-2C0E5ACE2A79}"/>
                  </a:ext>
                </a:extLst>
              </p:cNvPr>
              <p:cNvSpPr/>
              <p:nvPr/>
            </p:nvSpPr>
            <p:spPr>
              <a:xfrm>
                <a:off x="2073576" y="743136"/>
                <a:ext cx="2850331" cy="164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vi-VN" sz="54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sz="5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54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5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1521AC-9250-43C8-8E2E-2C0E5ACE2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76" y="743136"/>
                <a:ext cx="2850331" cy="164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9A4877-8A13-4F99-84A3-3FFDFEC03122}"/>
                  </a:ext>
                </a:extLst>
              </p:cNvPr>
              <p:cNvSpPr/>
              <p:nvPr/>
            </p:nvSpPr>
            <p:spPr>
              <a:xfrm>
                <a:off x="1493930" y="2803404"/>
                <a:ext cx="6096000" cy="11591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PN</a:t>
                </a:r>
                <a:r>
                  <a:rPr lang="en-US" sz="2400" b="1" baseline="30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</a:t>
                </a:r>
                <a:r>
                  <a:rPr lang="en-US" sz="24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1</a:t>
                </a:r>
                <a:endParaRPr lang="vi-VN" sz="2400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p>
                        <m:r>
                          <a:rPr lang="ru-RU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sup>
                    </m:sSup>
                    <m:r>
                      <a:rPr lang="ru-RU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vi-VN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𝐏</m:t>
                        </m:r>
                      </m:den>
                    </m:f>
                  </m:oMath>
                </a14:m>
                <a:r>
                  <a:rPr lang="ru-RU" sz="24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vi-VN" sz="2400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9A4877-8A13-4F99-84A3-3FFDFEC03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30" y="2803404"/>
                <a:ext cx="6096000" cy="1159100"/>
              </a:xfrm>
              <a:prstGeom prst="rect">
                <a:avLst/>
              </a:prstGeom>
              <a:blipFill>
                <a:blip r:embed="rId3"/>
                <a:stretch>
                  <a:fillRect l="-1300" t="-473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C07720-3BA3-44ED-8102-82C62B949075}"/>
                  </a:ext>
                </a:extLst>
              </p:cNvPr>
              <p:cNvSpPr/>
              <p:nvPr/>
            </p:nvSpPr>
            <p:spPr>
              <a:xfrm>
                <a:off x="3897986" y="3197206"/>
                <a:ext cx="6096000" cy="4635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vi-VN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vi-VN" sz="24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vi-V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ru-RU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</m:sSup>
                      </m:e>
                    </m:func>
                  </m:oMath>
                </a14:m>
                <a:r>
                  <a:rPr lang="ru-RU" sz="2400" b="1" i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vi-VN" sz="24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C07720-3BA3-44ED-8102-82C62B949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986" y="3197206"/>
                <a:ext cx="6096000" cy="463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9D9A8C-62AB-4569-828F-22C6FA24AA47}"/>
                  </a:ext>
                </a:extLst>
              </p:cNvPr>
              <p:cNvSpPr/>
              <p:nvPr/>
            </p:nvSpPr>
            <p:spPr>
              <a:xfrm>
                <a:off x="2090632" y="4054596"/>
                <a:ext cx="676364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func>
                      <m:r>
                        <a:rPr lang="vi-VN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vi-VN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vi-VN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vi-VN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  <m:r>
                        <a:rPr lang="vi-VN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vi-VN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</m:oMath>
                  </m:oMathPara>
                </a14:m>
                <a:endParaRPr lang="vi-VN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9D9A8C-62AB-4569-828F-22C6FA24A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32" y="4054596"/>
                <a:ext cx="6763646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187A49-F58E-4190-9366-6B1902B2EA1C}"/>
                  </a:ext>
                </a:extLst>
              </p:cNvPr>
              <p:cNvSpPr/>
              <p:nvPr/>
            </p:nvSpPr>
            <p:spPr>
              <a:xfrm>
                <a:off x="3703060" y="5216604"/>
                <a:ext cx="5151218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vi-VN" sz="6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vi-VN" sz="6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6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6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6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</m:oMath>
                  </m:oMathPara>
                </a14:m>
                <a:endParaRPr lang="vi-VN" sz="6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187A49-F58E-4190-9366-6B1902B2E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60" y="5216604"/>
                <a:ext cx="5151218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54394-4446-4A37-A227-82CE2B64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1A1E5-7AD6-42CA-9502-9E3AEB43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542912"/>
            <a:ext cx="7781544" cy="1143403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ФОРМУЛА ХАРТЛИ</a:t>
            </a:r>
            <a:br>
              <a:rPr lang="ru-RU" sz="4400" dirty="0"/>
            </a:br>
            <a:r>
              <a:rPr lang="ru-RU" sz="2800" dirty="0"/>
              <a:t>(мера неопределенности)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0FFC220-02A2-47A0-B653-398A8B6EE545}"/>
              </a:ext>
            </a:extLst>
          </p:cNvPr>
          <p:cNvSpPr txBox="1">
            <a:spLocks/>
          </p:cNvSpPr>
          <p:nvPr/>
        </p:nvSpPr>
        <p:spPr>
          <a:xfrm>
            <a:off x="347883" y="1858466"/>
            <a:ext cx="8036263" cy="12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Clr>
                <a:srgbClr val="47C3D3"/>
              </a:buClr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solidFill>
                  <a:srgbClr val="0065A4">
                    <a:lumMod val="20000"/>
                    <a:lumOff val="80000"/>
                  </a:srgbClr>
                </a:solidFill>
                <a:latin typeface="Book Antiqua" panose="02040602050305030304" pitchFamily="18" charset="0"/>
              </a:rPr>
              <a:t>При вероятностной интерпретации величина I является мерой неопределенности системы («неожиданности», «неупорядоченности», «хаотичности»)</a:t>
            </a:r>
          </a:p>
          <a:p>
            <a:pPr marL="342900" lvl="0" indent="-342900">
              <a:buClr>
                <a:srgbClr val="47C3D3"/>
              </a:buClr>
              <a:buFont typeface="Arial" panose="020B0604020202020204" pitchFamily="34" charset="0"/>
              <a:buChar char="•"/>
              <a:defRPr/>
            </a:pPr>
            <a:endParaRPr lang="ru-RU" sz="2000" b="1" dirty="0">
              <a:solidFill>
                <a:srgbClr val="0065A4">
                  <a:lumMod val="20000"/>
                  <a:lumOff val="80000"/>
                </a:srgb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DDCC6AB-35A4-43A4-AEE9-890140C9D268}"/>
              </a:ext>
            </a:extLst>
          </p:cNvPr>
          <p:cNvSpPr txBox="1">
            <a:spLocks/>
          </p:cNvSpPr>
          <p:nvPr/>
        </p:nvSpPr>
        <p:spPr>
          <a:xfrm>
            <a:off x="347882" y="4302817"/>
            <a:ext cx="8036263" cy="244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Clr>
                <a:srgbClr val="47C3D3"/>
              </a:buClr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solidFill>
                  <a:srgbClr val="0065A4">
                    <a:lumMod val="20000"/>
                    <a:lumOff val="80000"/>
                  </a:srgbClr>
                </a:solidFill>
                <a:latin typeface="Book Antiqua" panose="02040602050305030304" pitchFamily="18" charset="0"/>
              </a:rPr>
              <a:t>Чем больше возможных состояний системы, тем меньше вероятность появления конкретного состояния (P), а значит, тем больше «неожиданность» будущего состояния системы.</a:t>
            </a:r>
          </a:p>
          <a:p>
            <a:pPr marL="342900" lvl="0" indent="-342900">
              <a:buClr>
                <a:srgbClr val="47C3D3"/>
              </a:buClr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solidFill>
                  <a:srgbClr val="0065A4">
                    <a:lumMod val="20000"/>
                    <a:lumOff val="80000"/>
                  </a:srgbClr>
                </a:solidFill>
                <a:latin typeface="Book Antiqua" panose="02040602050305030304" pitchFamily="18" charset="0"/>
              </a:rPr>
              <a:t>Позже К. Шеннон назвал эту величину ЭНТРОПИЕЙ.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8B4135-05C9-4D2D-97AF-FE0162C4DCCA}"/>
                  </a:ext>
                </a:extLst>
              </p:cNvPr>
              <p:cNvSpPr/>
              <p:nvPr/>
            </p:nvSpPr>
            <p:spPr>
              <a:xfrm>
                <a:off x="2104304" y="3091653"/>
                <a:ext cx="424975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vi-VN" sz="5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vi-VN" sz="5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5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5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5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</m:oMath>
                  </m:oMathPara>
                </a14:m>
                <a:endParaRPr lang="vi-VN" sz="5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8B4135-05C9-4D2D-97AF-FE0162C4D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04" y="3091653"/>
                <a:ext cx="424975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5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2022"/>
            <a:ext cx="8852670" cy="124623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Формула Клода Шеннона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7" name="Рисунок 6" descr="Изображение выглядит как книга, человек, полка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8871FFE3-E290-47D5-9F96-E95891FC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23" y="1293156"/>
            <a:ext cx="3559277" cy="47239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13</a:t>
            </a:fld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336" y="1366684"/>
            <a:ext cx="9543393" cy="2944761"/>
          </a:xfrm>
        </p:spPr>
        <p:txBody>
          <a:bodyPr rtlCol="0">
            <a:normAutofit fontScale="55000" lnSpcReduction="20000"/>
          </a:bodyPr>
          <a:lstStyle/>
          <a:p>
            <a:pPr algn="l"/>
            <a:r>
              <a:rPr lang="ru-RU" sz="6000" dirty="0">
                <a:cs typeface="Angsana New" panose="020B0502040204020203" pitchFamily="18" charset="-34"/>
              </a:rPr>
              <a:t>В 1948 г. американский </a:t>
            </a:r>
            <a:r>
              <a:rPr lang="ru-RU" sz="6000" dirty="0">
                <a:solidFill>
                  <a:schemeClr val="bg1"/>
                </a:solidFill>
                <a:cs typeface="Angsana New" panose="020B0502040204020203" pitchFamily="18" charset="-34"/>
              </a:rPr>
              <a:t>учёный Клод Шеннон предложил другую формулу определения количества </a:t>
            </a:r>
            <a:r>
              <a:rPr lang="ru-RU" sz="7400" dirty="0">
                <a:solidFill>
                  <a:schemeClr val="bg1"/>
                </a:solidFill>
                <a:cs typeface="Angsana New" panose="020B0502040204020203" pitchFamily="18" charset="-34"/>
              </a:rPr>
              <a:t>информации</a:t>
            </a:r>
            <a:r>
              <a:rPr lang="ru-RU" sz="6000" dirty="0">
                <a:solidFill>
                  <a:schemeClr val="bg1"/>
                </a:solidFill>
                <a:cs typeface="Angsana New" panose="020B0502040204020203" pitchFamily="18" charset="-34"/>
              </a:rPr>
              <a:t>, учитывающую возможную неодинаковую вероятность сообщений в наборе.</a:t>
            </a:r>
            <a:br>
              <a:rPr lang="ru-RU" sz="2800" dirty="0">
                <a:cs typeface="Angsana New" panose="020B0502040204020203" pitchFamily="18" charset="-34"/>
              </a:rPr>
            </a:br>
            <a:br>
              <a:rPr lang="ru-RU" sz="2800" dirty="0">
                <a:cs typeface="Angsana New" panose="020B0502040204020203" pitchFamily="18" charset="-34"/>
              </a:rPr>
            </a:br>
            <a:endParaRPr lang="ru-RU" sz="2800" dirty="0">
              <a:cs typeface="Angsana New" panose="020B0502040204020203" pitchFamily="18" charset="-34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B8D962-4CFA-4263-BFE7-C062967B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36" y="3699642"/>
            <a:ext cx="10643228" cy="142940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C4A9A7-30C5-457B-AD3A-C33DB68DC5D6}"/>
              </a:ext>
            </a:extLst>
          </p:cNvPr>
          <p:cNvSpPr/>
          <p:nvPr/>
        </p:nvSpPr>
        <p:spPr>
          <a:xfrm>
            <a:off x="346842" y="5137373"/>
            <a:ext cx="8029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defRPr/>
            </a:pP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Если вероятности </a:t>
            </a:r>
            <a:r>
              <a:rPr lang="en-US" sz="20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sz="20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0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… </a:t>
            </a:r>
            <a:r>
              <a:rPr lang="en-US" sz="20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0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ru-RU" sz="2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равны, то каждая из них равна</a:t>
            </a:r>
            <a:r>
              <a:rPr lang="ru-RU" sz="2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1/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и формула Шеннона превращается в формулу Хартли.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E6832F-A71C-4290-A563-2CAB65CC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14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0AD586-47B9-44FD-87C7-8138A6A3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376" y="1710737"/>
            <a:ext cx="5157787" cy="823912"/>
          </a:xfrm>
        </p:spPr>
        <p:txBody>
          <a:bodyPr/>
          <a:lstStyle/>
          <a:p>
            <a:r>
              <a:rPr lang="ru-RU" dirty="0"/>
              <a:t>В случае различных вероятностей событий определяется по формуле: 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5CFE75-0C81-4F0C-B946-6C104872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7612" y="1400338"/>
            <a:ext cx="5157788" cy="823912"/>
          </a:xfrm>
        </p:spPr>
        <p:txBody>
          <a:bodyPr>
            <a:noAutofit/>
          </a:bodyPr>
          <a:lstStyle/>
          <a:p>
            <a:r>
              <a:rPr lang="ru-RU" dirty="0"/>
              <a:t>Для частного</a:t>
            </a:r>
            <a:r>
              <a:rPr lang="vi-VN" dirty="0"/>
              <a:t> </a:t>
            </a:r>
            <a:r>
              <a:rPr lang="ru-RU" dirty="0"/>
              <a:t>случае, когда события равновероятны (</a:t>
            </a:r>
            <a:r>
              <a:rPr lang="ru-RU" dirty="0" err="1"/>
              <a:t>p</a:t>
            </a:r>
            <a:r>
              <a:rPr lang="ru-RU" baseline="-25000" dirty="0" err="1"/>
              <a:t>i</a:t>
            </a:r>
            <a:r>
              <a:rPr lang="ru-RU" dirty="0"/>
              <a:t>= 1/N), величину количества информации I можно рассчитать по формуле: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80AD77C-D253-4457-BC89-EBAE9DC82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012" y="2845048"/>
            <a:ext cx="4324350" cy="1514475"/>
          </a:xfrm>
          <a:prstGeom prst="rect">
            <a:avLst/>
          </a:prstGeom>
        </p:spPr>
      </p:pic>
      <p:sp>
        <p:nvSpPr>
          <p:cNvPr id="9" name="Объект 18">
            <a:extLst>
              <a:ext uri="{FF2B5EF4-FFF2-40B4-BE49-F238E27FC236}">
                <a16:creationId xmlns:a16="http://schemas.microsoft.com/office/drawing/2014/main" id="{CAF57FBE-5FE9-4AF0-9FD2-3CDBD1591BDC}"/>
              </a:ext>
            </a:extLst>
          </p:cNvPr>
          <p:cNvSpPr txBox="1">
            <a:spLocks/>
          </p:cNvSpPr>
          <p:nvPr/>
        </p:nvSpPr>
        <p:spPr>
          <a:xfrm>
            <a:off x="651012" y="4589969"/>
            <a:ext cx="5183188" cy="142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accent1">
                    <a:lumMod val="60000"/>
                    <a:lumOff val="40000"/>
                  </a:schemeClr>
                </a:solidFill>
              </a:rPr>
              <a:t> I </a:t>
            </a:r>
            <a:r>
              <a:rPr lang="ru-RU"/>
              <a:t>- количество информации;</a:t>
            </a:r>
            <a:br>
              <a:rPr lang="ru-RU"/>
            </a:br>
            <a:r>
              <a:rPr lang="ru-RU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ru-RU"/>
              <a:t> - количество возможных событий;</a:t>
            </a:r>
            <a:br>
              <a:rPr lang="ru-RU"/>
            </a:b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ru-RU" i="1" baseline="-2500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ru-RU"/>
              <a:t> — вероятность того, что именно </a:t>
            </a:r>
            <a:r>
              <a:rPr lang="ru-RU" i="1"/>
              <a:t>i</a:t>
            </a:r>
            <a:r>
              <a:rPr lang="ru-RU"/>
              <a:t>-е сообщение выделено в наборе из N сообщений.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2050" name="Picture 2" descr="http://www.5byte.ru/10/images/inf4.gif">
            <a:extLst>
              <a:ext uri="{FF2B5EF4-FFF2-40B4-BE49-F238E27FC236}">
                <a16:creationId xmlns:a16="http://schemas.microsoft.com/office/drawing/2014/main" id="{98D4A375-BC9F-44EC-BF4B-AE53E25621C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85" y="2908215"/>
            <a:ext cx="4808842" cy="14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1BC9B8-5447-45AE-8D73-46FD395CFE75}"/>
              </a:ext>
            </a:extLst>
          </p:cNvPr>
          <p:cNvSpPr/>
          <p:nvPr/>
        </p:nvSpPr>
        <p:spPr>
          <a:xfrm>
            <a:off x="5602287" y="45899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По этой формуле можно определить, например, количество информации, которое мы получим при бросании симметричной и однородной четырехгранной пирамидки.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1EFBB29-A28F-44CC-BEB3-D94532129655}"/>
              </a:ext>
            </a:extLst>
          </p:cNvPr>
          <p:cNvSpPr/>
          <p:nvPr/>
        </p:nvSpPr>
        <p:spPr>
          <a:xfrm>
            <a:off x="1152284" y="189186"/>
            <a:ext cx="3823078" cy="1211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Roboto"/>
              </a:rPr>
              <a:t>Минус используется из-за того, что логарифм числа меньшего единицы, величина отрицательная. 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15" name="Рисунок 14" descr="Лампочка">
            <a:extLst>
              <a:ext uri="{FF2B5EF4-FFF2-40B4-BE49-F238E27FC236}">
                <a16:creationId xmlns:a16="http://schemas.microsoft.com/office/drawing/2014/main" id="{E2F2A351-B7AE-475E-9FB4-CFB8CC751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812" y="3375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C1FC-5A5E-4C71-9598-A3D8219C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359680"/>
            <a:ext cx="11214100" cy="5078313"/>
          </a:xfrm>
        </p:spPr>
        <p:txBody>
          <a:bodyPr/>
          <a:lstStyle/>
          <a:p>
            <a:r>
              <a:rPr lang="ru-RU" sz="2400" b="0" dirty="0"/>
              <a:t>В качестве единицы информации Клод Шеннон предложил принять  один  </a:t>
            </a:r>
            <a:r>
              <a:rPr lang="ru-RU" sz="2400" u="sng" dirty="0"/>
              <a:t>бит</a:t>
            </a:r>
            <a:r>
              <a:rPr lang="ru-RU" sz="2400" b="0" dirty="0"/>
              <a:t>(</a:t>
            </a:r>
            <a:r>
              <a:rPr lang="ru-RU" sz="2400" b="0" i="1" dirty="0"/>
              <a:t>англ</a:t>
            </a:r>
            <a:r>
              <a:rPr lang="ru-RU" sz="2400" b="0" dirty="0"/>
              <a:t>. </a:t>
            </a:r>
            <a:r>
              <a:rPr lang="ru-RU" sz="2400" b="0" i="1" dirty="0"/>
              <a:t>bit</a:t>
            </a:r>
            <a:r>
              <a:rPr lang="ru-RU" sz="2400" b="0" dirty="0"/>
              <a:t> — </a:t>
            </a:r>
            <a:r>
              <a:rPr lang="ru-RU" sz="2400" i="1" dirty="0"/>
              <a:t>bi</a:t>
            </a:r>
            <a:r>
              <a:rPr lang="ru-RU" sz="2400" b="0" i="1" dirty="0"/>
              <a:t>nary</a:t>
            </a:r>
            <a:r>
              <a:rPr lang="ru-RU" sz="2400" b="0" dirty="0"/>
              <a:t> </a:t>
            </a:r>
            <a:r>
              <a:rPr lang="ru-RU" sz="2400" b="0" i="1" dirty="0"/>
              <a:t>digi</a:t>
            </a:r>
            <a:r>
              <a:rPr lang="ru-RU" sz="2400" i="1" dirty="0"/>
              <a:t>t</a:t>
            </a:r>
            <a:r>
              <a:rPr lang="ru-RU" sz="2400" b="0" dirty="0"/>
              <a:t> — двоичная цифра).</a:t>
            </a:r>
            <a:r>
              <a:rPr lang="ru-RU" sz="2400" dirty="0"/>
              <a:t> Бит </a:t>
            </a:r>
            <a:r>
              <a:rPr lang="ru-RU" sz="2400" b="0" i="1" dirty="0"/>
              <a:t>в теории информации</a:t>
            </a:r>
            <a:r>
              <a:rPr lang="ru-RU" sz="2400" b="0" dirty="0"/>
              <a:t> — количество информации, необходимое для различения двух равновероятных сообщений (типа "орел"— "решка", "чет"— "нечет" и т.п.)</a:t>
            </a:r>
            <a:br>
              <a:rPr lang="en-US" sz="2400" b="0" dirty="0"/>
            </a:br>
            <a:br>
              <a:rPr lang="en-US" sz="2400" b="0" dirty="0"/>
            </a:br>
            <a:r>
              <a:rPr lang="ru-RU" sz="2400" b="0" dirty="0"/>
              <a:t>Но поскольку Бит - слишком мелкая единица измерения. На практике чаще применяется более крупная единица —  </a:t>
            </a:r>
            <a:r>
              <a:rPr lang="ru-RU" sz="2400" u="sng" dirty="0"/>
              <a:t>байт</a:t>
            </a:r>
            <a:r>
              <a:rPr lang="ru-RU" sz="2400" b="0" dirty="0"/>
              <a:t>,  равная  </a:t>
            </a:r>
            <a:r>
              <a:rPr lang="ru-RU" sz="2400" dirty="0"/>
              <a:t>восьми битам.</a:t>
            </a:r>
            <a:r>
              <a:rPr lang="ru-RU" sz="2400" b="0" dirty="0"/>
              <a:t> Именно восемь битов требуется для того, чтобы закодировать любой из 256 символов алфавита клавиатуры компьютера (256=2</a:t>
            </a:r>
            <a:r>
              <a:rPr lang="ru-RU" sz="2400" b="0" baseline="30000" dirty="0"/>
              <a:t>8</a:t>
            </a:r>
            <a:r>
              <a:rPr lang="ru-RU" sz="2400" b="0" dirty="0"/>
              <a:t>)</a:t>
            </a:r>
            <a:br>
              <a:rPr lang="ru-RU" sz="2400" b="0" dirty="0"/>
            </a:br>
            <a:br>
              <a:rPr lang="ru-RU" sz="2400" b="0" dirty="0"/>
            </a:br>
            <a:r>
              <a:rPr lang="ru-RU" sz="2400" b="0" dirty="0"/>
              <a:t>Также используется ещё </a:t>
            </a:r>
            <a:r>
              <a:rPr lang="ru-RU" sz="2400" dirty="0"/>
              <a:t>более крупные производные единицы информации</a:t>
            </a:r>
            <a:r>
              <a:rPr lang="ru-RU" sz="2400" b="0" dirty="0"/>
              <a:t>:</a:t>
            </a:r>
            <a:br>
              <a:rPr lang="ru-RU" sz="2400" b="0" dirty="0"/>
            </a:br>
            <a:r>
              <a:rPr lang="ru-RU" sz="2400" dirty="0"/>
              <a:t>1 Килобайт (Кбайт) = 1024 байт = 2</a:t>
            </a:r>
            <a:r>
              <a:rPr lang="ru-RU" sz="2400" baseline="30000" dirty="0"/>
              <a:t>10</a:t>
            </a:r>
            <a:r>
              <a:rPr lang="ru-RU" sz="2400" dirty="0"/>
              <a:t> байт,</a:t>
            </a:r>
            <a:br>
              <a:rPr lang="ru-RU" sz="2400" b="0" dirty="0"/>
            </a:br>
            <a:r>
              <a:rPr lang="ru-RU" sz="2400" dirty="0"/>
              <a:t>1 Мегабайт (Мбайт) = 1024 Кбайт = 2</a:t>
            </a:r>
            <a:r>
              <a:rPr lang="ru-RU" sz="2400" baseline="30000" dirty="0"/>
              <a:t>20</a:t>
            </a:r>
            <a:r>
              <a:rPr lang="ru-RU" sz="2400" dirty="0"/>
              <a:t> байт,</a:t>
            </a:r>
            <a:br>
              <a:rPr lang="ru-RU" sz="2400" b="0" dirty="0"/>
            </a:br>
            <a:r>
              <a:rPr lang="ru-RU" sz="2400" dirty="0"/>
              <a:t>1 Гигабайт (Гбайт) = 1024 Мбайт = 2</a:t>
            </a:r>
            <a:r>
              <a:rPr lang="ru-RU" sz="2400" baseline="30000" dirty="0"/>
              <a:t>30</a:t>
            </a:r>
            <a:r>
              <a:rPr lang="ru-RU" sz="2400" dirty="0"/>
              <a:t> байт.</a:t>
            </a:r>
            <a:br>
              <a:rPr lang="ru-RU" sz="2400" b="0" dirty="0"/>
            </a:b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E0095D-F71A-4548-8501-C20A2524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103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210FC-DC7D-4762-860D-A584D7C6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36B5EC-DE83-49AF-A425-6D183494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16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AD6E0-0EF9-4888-A165-864BB52780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915437"/>
            <a:ext cx="8888361" cy="4942563"/>
          </a:xfrm>
        </p:spPr>
        <p:txBody>
          <a:bodyPr/>
          <a:lstStyle/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http://www.5byte.ru/10/0004.php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http://book.kbsu.ru/theory/</a:t>
            </a:r>
            <a:r>
              <a:rPr lang="en-US" sz="1800" i="1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chapter1/1_1_5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.html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http://www.5rik.ru/best/best-145143.php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https://ru.wikipedia.org/wiki/%D0%98%D0%BD%D1%84%D0%BE%D1%80%D0%BC%D0%B0%D1%86%D0%B8%D0%BE%D0%BD%D0%BD%D0%B0%D1%8F_%D1%8D%D0%BD%D1%82%D1%80%D0%BE%D0%BF%D0%B8%D1%8F</a:t>
            </a:r>
            <a:endParaRPr lang="ru-RU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3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5652" y="3097161"/>
            <a:ext cx="7950582" cy="1258431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563D5-DA87-4DBD-8B88-AC367E9D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74DE5E-5AB7-411C-925F-33EEF071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27108"/>
            <a:ext cx="7781544" cy="10394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ФОРМУЛА</a:t>
            </a:r>
            <a:br>
              <a:rPr lang="ru-RU" sz="6000" dirty="0"/>
            </a:br>
            <a:r>
              <a:rPr lang="ru-RU" sz="10700" dirty="0"/>
              <a:t>ХАРТЛИ</a:t>
            </a:r>
            <a:endParaRPr lang="vi-VN" sz="6000" dirty="0"/>
          </a:p>
        </p:txBody>
      </p:sp>
      <p:pic>
        <p:nvPicPr>
          <p:cNvPr id="1026" name="Picture 2" descr="Kết quả hình ảnh cho ralph hartley">
            <a:extLst>
              <a:ext uri="{FF2B5EF4-FFF2-40B4-BE49-F238E27FC236}">
                <a16:creationId xmlns:a16="http://schemas.microsoft.com/office/drawing/2014/main" id="{A5B0D846-7F11-491F-8CED-E44C0A8F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90" y="1198605"/>
            <a:ext cx="3042010" cy="446078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F1BF8-A339-4A5B-B0FF-F9CAD3BA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672" y="976324"/>
            <a:ext cx="8989297" cy="211460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ook Antiqua" panose="02040602050305030304" pitchFamily="18" charset="0"/>
              </a:rPr>
              <a:t>	Формула Хартли или хартлиевское количество информации или мера Хартли - логарифмическая мера информации, которая определяет количество информации, содержащееся в сообщении.</a:t>
            </a:r>
            <a:endParaRPr lang="vi-V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FDC75-269C-4537-899A-D922555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3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C90A44-B808-46C8-AD6A-73F5BD689947}"/>
                  </a:ext>
                </a:extLst>
              </p:cNvPr>
              <p:cNvSpPr/>
              <p:nvPr/>
            </p:nvSpPr>
            <p:spPr>
              <a:xfrm>
                <a:off x="2319692" y="3305406"/>
                <a:ext cx="587836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vi-VN" sz="6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vi-VN" sz="6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6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6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vi-VN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C90A44-B808-46C8-AD6A-73F5BD689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92" y="3305406"/>
                <a:ext cx="5878361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2D4AD1E-A4D1-4F55-B162-FCD464A9BB82}"/>
              </a:ext>
            </a:extLst>
          </p:cNvPr>
          <p:cNvSpPr txBox="1">
            <a:spLocks/>
          </p:cNvSpPr>
          <p:nvPr/>
        </p:nvSpPr>
        <p:spPr>
          <a:xfrm>
            <a:off x="3095221" y="4607302"/>
            <a:ext cx="6795753" cy="218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ook Antiqua" panose="02040602050305030304" pitchFamily="18" charset="0"/>
              </a:rPr>
              <a:t>Где: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b="1" dirty="0">
                <a:latin typeface="Book Antiqua" panose="02040602050305030304" pitchFamily="18" charset="0"/>
              </a:rPr>
              <a:t>N</a:t>
            </a:r>
            <a:r>
              <a:rPr lang="ru-RU" sz="2800" dirty="0">
                <a:latin typeface="Book Antiqua" panose="02040602050305030304" pitchFamily="18" charset="0"/>
              </a:rPr>
              <a:t> - количество символов в используемом алфавите (мощность алфавита).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b="1" dirty="0">
                <a:latin typeface="Book Antiqua" panose="02040602050305030304" pitchFamily="18" charset="0"/>
              </a:rPr>
              <a:t>K</a:t>
            </a:r>
            <a:r>
              <a:rPr lang="ru-RU" sz="2800" dirty="0">
                <a:latin typeface="Book Antiqua" panose="02040602050305030304" pitchFamily="18" charset="0"/>
              </a:rPr>
              <a:t> - длина сообщения (количество символов в сообщении).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b="1" dirty="0">
                <a:latin typeface="Book Antiqua" panose="02040602050305030304" pitchFamily="18" charset="0"/>
              </a:rPr>
              <a:t>I</a:t>
            </a:r>
            <a:r>
              <a:rPr lang="ru-RU" sz="2800" dirty="0">
                <a:latin typeface="Book Antiqua" panose="02040602050305030304" pitchFamily="18" charset="0"/>
              </a:rPr>
              <a:t> - количество информации в сообщении в битах.</a:t>
            </a:r>
          </a:p>
        </p:txBody>
      </p:sp>
    </p:spTree>
    <p:extLst>
      <p:ext uri="{BB962C8B-B14F-4D97-AF65-F5344CB8AC3E}">
        <p14:creationId xmlns:p14="http://schemas.microsoft.com/office/powerpoint/2010/main" val="8717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F1BF8-A339-4A5B-B0FF-F9CAD3BA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672" y="976324"/>
            <a:ext cx="8989299" cy="2114606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>
                <a:latin typeface="Book Antiqua" panose="02040602050305030304" pitchFamily="18" charset="0"/>
              </a:rPr>
              <a:t>	Формула была предложена Ральфом Хартли в 1928 году как один из научных подходов к оценке сообщений.</a:t>
            </a:r>
          </a:p>
          <a:p>
            <a:r>
              <a:rPr lang="ru-RU" sz="2800" dirty="0">
                <a:latin typeface="Book Antiqua" panose="02040602050305030304" pitchFamily="18" charset="0"/>
              </a:rPr>
              <a:t>	Для случая определения количества информации i в одном символе алфавита мощности N, формула Хартли принимает вид: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FDC75-269C-4537-899A-D922555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4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C90A44-B808-46C8-AD6A-73F5BD689947}"/>
                  </a:ext>
                </a:extLst>
              </p:cNvPr>
              <p:cNvSpPr/>
              <p:nvPr/>
            </p:nvSpPr>
            <p:spPr>
              <a:xfrm>
                <a:off x="2319692" y="3305406"/>
                <a:ext cx="5878361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6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vi-VN" sz="6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6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C90A44-B808-46C8-AD6A-73F5BD689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92" y="3305406"/>
                <a:ext cx="5878361" cy="2123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2D4AD1E-A4D1-4F55-B162-FCD464A9BB82}"/>
              </a:ext>
            </a:extLst>
          </p:cNvPr>
          <p:cNvSpPr txBox="1">
            <a:spLocks/>
          </p:cNvSpPr>
          <p:nvPr/>
        </p:nvSpPr>
        <p:spPr>
          <a:xfrm>
            <a:off x="533400" y="4665155"/>
            <a:ext cx="9710670" cy="51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Book Antiqua" panose="02040602050305030304" pitchFamily="18" charset="0"/>
              </a:rPr>
              <a:t>Соответственно, мощность алфавита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4DABC1-DA1A-4C5C-ADC7-49B993C883CE}"/>
                  </a:ext>
                </a:extLst>
              </p:cNvPr>
              <p:cNvSpPr/>
              <p:nvPr/>
            </p:nvSpPr>
            <p:spPr>
              <a:xfrm>
                <a:off x="924557" y="5191262"/>
                <a:ext cx="5878361" cy="2018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vi-VN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vi-VN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vi-VN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vi-VN" sz="6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6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4DABC1-DA1A-4C5C-ADC7-49B993C88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57" y="5191262"/>
                <a:ext cx="5878361" cy="2018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F1BF8-A339-4A5B-B0FF-F9CAD3BA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672" y="976324"/>
            <a:ext cx="8989299" cy="211460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ook Antiqua" panose="02040602050305030304" pitchFamily="18" charset="0"/>
              </a:rPr>
              <a:t>	Количество возможных вариантов разных сообщений: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FDC75-269C-4537-899A-D922555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5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3223-B5C4-480D-A240-EEE0D47AD577}"/>
                  </a:ext>
                </a:extLst>
              </p:cNvPr>
              <p:cNvSpPr/>
              <p:nvPr/>
            </p:nvSpPr>
            <p:spPr>
              <a:xfrm>
                <a:off x="2032140" y="2082267"/>
                <a:ext cx="5878361" cy="1590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7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vi-VN" sz="7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vi-VN" sz="7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7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vi-VN" sz="7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vi-VN" sz="7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7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3223-B5C4-480D-A240-EEE0D47AD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40" y="2082267"/>
                <a:ext cx="5878361" cy="1590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46043BD-8693-411E-960E-BA9A3955180C}"/>
              </a:ext>
            </a:extLst>
          </p:cNvPr>
          <p:cNvSpPr txBox="1">
            <a:spLocks/>
          </p:cNvSpPr>
          <p:nvPr/>
        </p:nvSpPr>
        <p:spPr>
          <a:xfrm>
            <a:off x="2510279" y="3616758"/>
            <a:ext cx="6177957" cy="319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Book Antiqua" panose="02040602050305030304" pitchFamily="18" charset="0"/>
              </a:rPr>
              <a:t>Где: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b="1" dirty="0">
                <a:latin typeface="Book Antiqua" panose="02040602050305030304" pitchFamily="18" charset="0"/>
              </a:rPr>
              <a:t>M</a:t>
            </a:r>
            <a:r>
              <a:rPr lang="ru-RU" sz="1800" dirty="0">
                <a:latin typeface="Book Antiqua" panose="02040602050305030304" pitchFamily="18" charset="0"/>
              </a:rPr>
              <a:t> — возможное количество различных сообщений.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b="1" dirty="0">
                <a:latin typeface="Book Antiqua" panose="02040602050305030304" pitchFamily="18" charset="0"/>
              </a:rPr>
              <a:t>N</a:t>
            </a:r>
            <a:r>
              <a:rPr lang="ru-RU" sz="1800" dirty="0">
                <a:latin typeface="Book Antiqua" panose="02040602050305030304" pitchFamily="18" charset="0"/>
              </a:rPr>
              <a:t> — количество букв в алфавите.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b="1" dirty="0">
                <a:latin typeface="Book Antiqua" panose="02040602050305030304" pitchFamily="18" charset="0"/>
              </a:rPr>
              <a:t>K</a:t>
            </a:r>
            <a:r>
              <a:rPr lang="ru-RU" sz="1800" dirty="0">
                <a:latin typeface="Book Antiqua" panose="02040602050305030304" pitchFamily="18" charset="0"/>
              </a:rPr>
              <a:t> - длина сообщения (количество символов в сообщении).</a:t>
            </a:r>
          </a:p>
        </p:txBody>
      </p:sp>
    </p:spTree>
    <p:extLst>
      <p:ext uri="{BB962C8B-B14F-4D97-AF65-F5344CB8AC3E}">
        <p14:creationId xmlns:p14="http://schemas.microsoft.com/office/powerpoint/2010/main" val="15668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FDC75-269C-4537-899A-D922555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6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3223-B5C4-480D-A240-EEE0D47AD577}"/>
                  </a:ext>
                </a:extLst>
              </p:cNvPr>
              <p:cNvSpPr/>
              <p:nvPr/>
            </p:nvSpPr>
            <p:spPr>
              <a:xfrm>
                <a:off x="2435606" y="3113282"/>
                <a:ext cx="5878361" cy="84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vi-VN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vi-VN" sz="4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vi-VN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vi-VN" sz="48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3223-B5C4-480D-A240-EEE0D47AD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06" y="3113282"/>
                <a:ext cx="5878361" cy="844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B640CB-B29D-4F26-BA01-58F7C94CD14C}"/>
                  </a:ext>
                </a:extLst>
              </p:cNvPr>
              <p:cNvSpPr/>
              <p:nvPr/>
            </p:nvSpPr>
            <p:spPr>
              <a:xfrm>
                <a:off x="2435605" y="1000846"/>
                <a:ext cx="58783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4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vi-VN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B640CB-B29D-4F26-BA01-58F7C94CD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05" y="1000846"/>
                <a:ext cx="587836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683CE2-EADA-49F4-835A-A4A21EB5A413}"/>
                  </a:ext>
                </a:extLst>
              </p:cNvPr>
              <p:cNvSpPr/>
              <p:nvPr/>
            </p:nvSpPr>
            <p:spPr>
              <a:xfrm>
                <a:off x="2435603" y="4303455"/>
                <a:ext cx="5878361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8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8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8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8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8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8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func>
                    </m:oMath>
                  </m:oMathPara>
                </a14:m>
                <a:endParaRPr lang="vi-VN" sz="8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8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683CE2-EADA-49F4-835A-A4A21EB5A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03" y="4303455"/>
                <a:ext cx="5878361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6B78D5-501B-48C6-ADCC-9A6A9D4C1EE6}"/>
                  </a:ext>
                </a:extLst>
              </p:cNvPr>
              <p:cNvSpPr/>
              <p:nvPr/>
            </p:nvSpPr>
            <p:spPr>
              <a:xfrm>
                <a:off x="2435603" y="2063933"/>
                <a:ext cx="5878361" cy="84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4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vi-VN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6B78D5-501B-48C6-ADCC-9A6A9D4C1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03" y="2063933"/>
                <a:ext cx="5878361" cy="844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8D3A6-3290-4242-88AE-0E7CC6C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73DC7-FF86-439E-A622-B0C5727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25" y="533400"/>
            <a:ext cx="7781544" cy="859055"/>
          </a:xfrm>
        </p:spPr>
        <p:txBody>
          <a:bodyPr/>
          <a:lstStyle/>
          <a:p>
            <a:r>
              <a:rPr lang="ru-RU" dirty="0"/>
              <a:t>Примеры: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691A3ADD-1DB9-43BD-9DDD-90ADCB336B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5581" y="1916482"/>
                <a:ext cx="8172090" cy="211460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>
                    <a:latin typeface="Book Antiqua" panose="02040602050305030304" pitchFamily="18" charset="0"/>
                  </a:rPr>
                  <a:t>Определить количество информации в сообщении длиной 1 символ из алфавита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Book Antiqua" panose="0204060205030503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691A3ADD-1DB9-43BD-9DDD-90ADCB336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5581" y="1916482"/>
                <a:ext cx="8172090" cy="2114606"/>
              </a:xfrm>
              <a:blipFill>
                <a:blip r:embed="rId2"/>
                <a:stretch>
                  <a:fillRect l="-1269" t="-4323" r="-13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390104-89B7-4559-B5B0-38213D6E76DB}"/>
              </a:ext>
            </a:extLst>
          </p:cNvPr>
          <p:cNvSpPr txBox="1">
            <a:spLocks/>
          </p:cNvSpPr>
          <p:nvPr/>
        </p:nvSpPr>
        <p:spPr>
          <a:xfrm>
            <a:off x="2083012" y="3337613"/>
            <a:ext cx="4356425" cy="955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Дан: N = 2; K = 1;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Найти 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EE00F37D-5A27-4B6D-9FF9-38A726D05F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2875" y="4653726"/>
                <a:ext cx="7498096" cy="477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lang="en-US" sz="1600" kern="1200" spc="3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Wingdings" panose="05000000000000000000" pitchFamily="2" charset="2"/>
                  <a:buChar char="Ø"/>
                </a:pPr>
                <a:r>
                  <a:rPr lang="ru-RU" sz="2400" dirty="0">
                    <a:latin typeface="Book Antiqua" panose="02040602050305030304" pitchFamily="18" charset="0"/>
                  </a:rPr>
                  <a:t>Решение: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vi-V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vi-V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func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pt-BR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EE00F37D-5A27-4B6D-9FF9-38A726D0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75" y="4653726"/>
                <a:ext cx="7498096" cy="477753"/>
              </a:xfrm>
              <a:prstGeom prst="rect">
                <a:avLst/>
              </a:prstGeom>
              <a:blipFill>
                <a:blip r:embed="rId3"/>
                <a:stretch>
                  <a:fillRect l="-1057" t="-16456" b="-177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8D3A6-3290-4242-88AE-0E7CC6C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73DC7-FF86-439E-A622-B0C5727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25" y="533400"/>
            <a:ext cx="7781544" cy="859055"/>
          </a:xfrm>
        </p:spPr>
        <p:txBody>
          <a:bodyPr/>
          <a:lstStyle/>
          <a:p>
            <a:r>
              <a:rPr lang="ru-RU" dirty="0"/>
              <a:t>Примеры: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691A3ADD-1DB9-43BD-9DDD-90ADCB336B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1339" y="1916482"/>
                <a:ext cx="8172090" cy="211460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ru-RU" sz="2400" dirty="0">
                    <a:latin typeface="Book Antiqua" panose="02040602050305030304" pitchFamily="18" charset="0"/>
                  </a:rPr>
                  <a:t>Определить количество информации в сообщении длиной 32 символ из алфавита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Book Antiqua" panose="0204060205030503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691A3ADD-1DB9-43BD-9DDD-90ADCB336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1339" y="1916482"/>
                <a:ext cx="8172090" cy="2114606"/>
              </a:xfrm>
              <a:blipFill>
                <a:blip r:embed="rId2"/>
                <a:stretch>
                  <a:fillRect l="-1193" t="-432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390104-89B7-4559-B5B0-38213D6E76DB}"/>
              </a:ext>
            </a:extLst>
          </p:cNvPr>
          <p:cNvSpPr txBox="1">
            <a:spLocks/>
          </p:cNvSpPr>
          <p:nvPr/>
        </p:nvSpPr>
        <p:spPr>
          <a:xfrm>
            <a:off x="2083012" y="3337613"/>
            <a:ext cx="4356425" cy="955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Дан: N = 2; K = </a:t>
            </a:r>
            <a:r>
              <a:rPr lang="ru-RU" sz="2400" dirty="0">
                <a:latin typeface="Book Antiqua" panose="02040602050305030304" pitchFamily="18" charset="0"/>
              </a:rPr>
              <a:t>32</a:t>
            </a:r>
            <a:r>
              <a:rPr lang="pt-BR" sz="2400" dirty="0">
                <a:latin typeface="Book Antiqua" panose="02040602050305030304" pitchFamily="18" charset="0"/>
              </a:rPr>
              <a:t>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Найти 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EE00F37D-5A27-4B6D-9FF9-38A726D05F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644" y="4653726"/>
                <a:ext cx="8247906" cy="477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lang="en-US" sz="1600" kern="1200" spc="3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Wingdings" panose="05000000000000000000" pitchFamily="2" charset="2"/>
                  <a:buChar char="Ø"/>
                </a:pPr>
                <a:r>
                  <a:rPr lang="ru-RU" sz="2400" dirty="0">
                    <a:latin typeface="Book Antiqua" panose="02040602050305030304" pitchFamily="18" charset="0"/>
                  </a:rPr>
                  <a:t>Решение: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vi-V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vi-V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func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endParaRPr lang="ru-RU" sz="2400" b="1" dirty="0">
                  <a:latin typeface="Book Antiqua" panose="020406020503050303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Wingdings" panose="05000000000000000000" pitchFamily="2" charset="2"/>
                  <a:buChar char="Ø"/>
                </a:pPr>
                <a:endParaRPr lang="pt-BR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EE00F37D-5A27-4B6D-9FF9-38A726D0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44" y="4653726"/>
                <a:ext cx="8247906" cy="477753"/>
              </a:xfrm>
              <a:prstGeom prst="rect">
                <a:avLst/>
              </a:prstGeom>
              <a:blipFill>
                <a:blip r:embed="rId3"/>
                <a:stretch>
                  <a:fillRect l="-1035" t="-16456" b="-177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54394-4446-4A37-A227-82CE2B64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1A1E5-7AD6-42CA-9502-9E3AEB43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542912"/>
            <a:ext cx="7781544" cy="1143403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ФОРМУЛА ХАРТЛИ</a:t>
            </a:r>
            <a:br>
              <a:rPr lang="ru-RU" sz="4400" dirty="0"/>
            </a:br>
            <a:r>
              <a:rPr lang="ru-RU" sz="2800" dirty="0"/>
              <a:t>(в вероятностном виде)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40FFC220-02A2-47A0-B653-398A8B6EE5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83" y="1855608"/>
                <a:ext cx="8036263" cy="4322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lang="en-US" sz="1600" kern="1200" spc="3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b="1" dirty="0">
                    <a:latin typeface="Book Antiqua" panose="02040602050305030304" pitchFamily="18" charset="0"/>
                  </a:rPr>
                  <a:t>Предполагается, что появление каждого символа алфавита в сообщении равновероятно.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vi-V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ru-R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vi-V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ru-RU" sz="2000" b="1" dirty="0">
                    <a:latin typeface="Book Antiqua" panose="02040602050305030304" pitchFamily="18" charset="0"/>
                  </a:rPr>
                  <a:t> – вероятности двух независимых событий </a:t>
                </a:r>
              </a:p>
              <a:p>
                <a:r>
                  <a:rPr lang="ru-RU" sz="2000" b="1" dirty="0">
                    <a:latin typeface="Book Antiqua" panose="02040602050305030304" pitchFamily="18" charset="0"/>
                  </a:rPr>
                  <a:t>умножаются.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u-RU" sz="2000" b="1" dirty="0">
                    <a:latin typeface="Book Antiqua" panose="02040602050305030304" pitchFamily="18" charset="0"/>
                  </a:rPr>
                  <a:t>Тогда вероятность появления одного события из K возможных. 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40FFC220-02A2-47A0-B653-398A8B6EE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83" y="1855608"/>
                <a:ext cx="8036263" cy="4322618"/>
              </a:xfrm>
              <a:prstGeom prst="rect">
                <a:avLst/>
              </a:prstGeom>
              <a:blipFill>
                <a:blip r:embed="rId2"/>
                <a:stretch>
                  <a:fillRect l="-759" t="-1410" r="-6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6B4CC2-1B20-4A49-90ED-16393DF0C271}"/>
                  </a:ext>
                </a:extLst>
              </p:cNvPr>
              <p:cNvSpPr/>
              <p:nvPr/>
            </p:nvSpPr>
            <p:spPr>
              <a:xfrm>
                <a:off x="3155402" y="4542404"/>
                <a:ext cx="2850331" cy="164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vi-VN" sz="54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sz="5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54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5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6B4CC2-1B20-4A49-90ED-16393DF0C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402" y="4542404"/>
                <a:ext cx="2850331" cy="164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purl.org/dc/terms/"/>
    <ds:schemaRef ds:uri="http://schemas.microsoft.com/sharepoint/v3"/>
    <ds:schemaRef ds:uri="6dc4bcd6-49db-4c07-9060-8acfc67cef9f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554</Words>
  <Application>Microsoft Office PowerPoint</Application>
  <PresentationFormat>Широкоэкранный</PresentationFormat>
  <Paragraphs>93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Arial</vt:lpstr>
      <vt:lpstr>Book Antiqua</vt:lpstr>
      <vt:lpstr>Calibri</vt:lpstr>
      <vt:lpstr>Cambria Math</vt:lpstr>
      <vt:lpstr>Roboto</vt:lpstr>
      <vt:lpstr>Trade Gothic LT Pro</vt:lpstr>
      <vt:lpstr>Trebuchet MS</vt:lpstr>
      <vt:lpstr>Wingdings</vt:lpstr>
      <vt:lpstr>Тема Office</vt:lpstr>
      <vt:lpstr>Измерение.Формула Хартли и Шеннона</vt:lpstr>
      <vt:lpstr>ФОРМУЛА ХАРТЛИ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Примеры:</vt:lpstr>
      <vt:lpstr>Примеры:</vt:lpstr>
      <vt:lpstr>ФОРМУЛА ХАРТЛИ (в вероятностном виде)</vt:lpstr>
      <vt:lpstr>Презентация PowerPoint</vt:lpstr>
      <vt:lpstr>ФОРМУЛА ХАРТЛИ (мера неопределенности)</vt:lpstr>
      <vt:lpstr>Формула Клода Шеннона</vt:lpstr>
      <vt:lpstr>Презентация PowerPoint</vt:lpstr>
      <vt:lpstr>Презентация PowerPoint</vt:lpstr>
      <vt:lpstr>В качестве единицы информации Клод Шеннон предложил принять  один  бит(англ. bit — binary digit — двоичная цифра). Бит в теории информации — количество информации, необходимое для различения двух равновероятных сообщений (типа "орел"— "решка", "чет"— "нечет" и т.п.)  Но поскольку Бит - слишком мелкая единица измерения. На практике чаще применяется более крупная единица —  байт,  равная  восьми битам. Именно восемь битов требуется для того, чтобы закодировать любой из 256 символов алфавита клавиатуры компьютера (256=28)  Также используется ещё более крупные производные единицы информации: 1 Килобайт (Кбайт) = 1024 байт = 210 байт, 1 Мегабайт (Мбайт) = 1024 Кбайт = 220 байт, 1 Гигабайт (Гбайт) = 1024 Мбайт = 230 байт. 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2019-11-28T08:49:51Z</dcterms:created>
  <dcterms:modified xsi:type="dcterms:W3CDTF">2019-11-30T09:40:29Z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