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0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8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27B9B6-9ADA-4045-8792-90E9FE89A392}" type="datetimeFigureOut">
              <a:rPr lang="vi-VN" smtClean="0"/>
              <a:t>27/10/2019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81F5BC0-9A93-4577-AAC0-12FE2DB9BC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938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B9B6-9ADA-4045-8792-90E9FE89A392}" type="datetimeFigureOut">
              <a:rPr lang="vi-VN" smtClean="0"/>
              <a:t>27/10/2019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5BC0-9A93-4577-AAC0-12FE2DB9BC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500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B9B6-9ADA-4045-8792-90E9FE89A392}" type="datetimeFigureOut">
              <a:rPr lang="vi-VN" smtClean="0"/>
              <a:t>27/10/2019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5BC0-9A93-4577-AAC0-12FE2DB9BC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9129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B9B6-9ADA-4045-8792-90E9FE89A392}" type="datetimeFigureOut">
              <a:rPr lang="vi-VN" smtClean="0"/>
              <a:t>27/10/2019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5BC0-9A93-4577-AAC0-12FE2DB9BC83}" type="slidenum">
              <a:rPr lang="vi-VN" smtClean="0"/>
              <a:t>‹#›</a:t>
            </a:fld>
            <a:endParaRPr lang="vi-V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93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B9B6-9ADA-4045-8792-90E9FE89A392}" type="datetimeFigureOut">
              <a:rPr lang="vi-VN" smtClean="0"/>
              <a:t>27/10/2019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5BC0-9A93-4577-AAC0-12FE2DB9BC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624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B9B6-9ADA-4045-8792-90E9FE89A392}" type="datetimeFigureOut">
              <a:rPr lang="vi-VN" smtClean="0"/>
              <a:t>27/10/2019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5BC0-9A93-4577-AAC0-12FE2DB9BC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057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B9B6-9ADA-4045-8792-90E9FE89A392}" type="datetimeFigureOut">
              <a:rPr lang="vi-VN" smtClean="0"/>
              <a:t>27/10/2019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5BC0-9A93-4577-AAC0-12FE2DB9BC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9296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B9B6-9ADA-4045-8792-90E9FE89A392}" type="datetimeFigureOut">
              <a:rPr lang="vi-VN" smtClean="0"/>
              <a:t>27/10/2019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5BC0-9A93-4577-AAC0-12FE2DB9BC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7971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B9B6-9ADA-4045-8792-90E9FE89A392}" type="datetimeFigureOut">
              <a:rPr lang="vi-VN" smtClean="0"/>
              <a:t>27/10/2019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5BC0-9A93-4577-AAC0-12FE2DB9BC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901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B9B6-9ADA-4045-8792-90E9FE89A392}" type="datetimeFigureOut">
              <a:rPr lang="vi-VN" smtClean="0"/>
              <a:t>27/10/2019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5BC0-9A93-4577-AAC0-12FE2DB9BC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801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B9B6-9ADA-4045-8792-90E9FE89A392}" type="datetimeFigureOut">
              <a:rPr lang="vi-VN" smtClean="0"/>
              <a:t>27/10/2019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5BC0-9A93-4577-AAC0-12FE2DB9BC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370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B9B6-9ADA-4045-8792-90E9FE89A392}" type="datetimeFigureOut">
              <a:rPr lang="vi-VN" smtClean="0"/>
              <a:t>27/10/2019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5BC0-9A93-4577-AAC0-12FE2DB9BC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605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B9B6-9ADA-4045-8792-90E9FE89A392}" type="datetimeFigureOut">
              <a:rPr lang="vi-VN" smtClean="0"/>
              <a:t>27/10/2019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5BC0-9A93-4577-AAC0-12FE2DB9BC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773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B9B6-9ADA-4045-8792-90E9FE89A392}" type="datetimeFigureOut">
              <a:rPr lang="vi-VN" smtClean="0"/>
              <a:t>27/10/2019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5BC0-9A93-4577-AAC0-12FE2DB9BC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936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B9B6-9ADA-4045-8792-90E9FE89A392}" type="datetimeFigureOut">
              <a:rPr lang="vi-VN" smtClean="0"/>
              <a:t>27/10/2019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5BC0-9A93-4577-AAC0-12FE2DB9BC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044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B9B6-9ADA-4045-8792-90E9FE89A392}" type="datetimeFigureOut">
              <a:rPr lang="vi-VN" smtClean="0"/>
              <a:t>27/10/2019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5BC0-9A93-4577-AAC0-12FE2DB9BC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857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B9B6-9ADA-4045-8792-90E9FE89A392}" type="datetimeFigureOut">
              <a:rPr lang="vi-VN" smtClean="0"/>
              <a:t>27/10/2019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5BC0-9A93-4577-AAC0-12FE2DB9BC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918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7B9B6-9ADA-4045-8792-90E9FE89A392}" type="datetimeFigureOut">
              <a:rPr lang="vi-VN" smtClean="0"/>
              <a:t>27/10/2019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F5BC0-9A93-4577-AAC0-12FE2DB9BC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8127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121950&amp;picture=&amp;jazyk=JP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E9B6-B51C-4323-BDFA-CB3F8BBC5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453667"/>
            <a:ext cx="8791575" cy="2387600"/>
          </a:xfrm>
        </p:spPr>
        <p:txBody>
          <a:bodyPr>
            <a:noAutofit/>
          </a:bodyPr>
          <a:lstStyle/>
          <a:p>
            <a:r>
              <a:rPr lang="ru-RU" sz="4200" b="1" dirty="0"/>
              <a:t>Цели и задачи государства в области регулирования развития информационного общества</a:t>
            </a:r>
            <a:endParaRPr lang="vi-VN" sz="4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AD45F-C10C-47B5-8EB0-2011140DD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9519" y="3933342"/>
            <a:ext cx="7338078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ВыполнилИ студентЫ группы БИ 4110:</a:t>
            </a:r>
          </a:p>
          <a:p>
            <a:pPr>
              <a:lnSpc>
                <a:spcPct val="100000"/>
              </a:lnSpc>
            </a:pPr>
            <a:r>
              <a:rPr lang="ru-RU" dirty="0"/>
              <a:t>Хоанг Хай </a:t>
            </a:r>
            <a:r>
              <a:rPr lang="en-US" dirty="0"/>
              <a:t>&amp; </a:t>
            </a:r>
            <a:r>
              <a:rPr lang="ru-RU" dirty="0"/>
              <a:t>Нгуен Дык тхйен</a:t>
            </a:r>
          </a:p>
          <a:p>
            <a:pPr>
              <a:lnSpc>
                <a:spcPct val="100000"/>
              </a:lnSpc>
            </a:pPr>
            <a:r>
              <a:rPr lang="ru-RU" dirty="0"/>
              <a:t>учающиеся </a:t>
            </a:r>
            <a:r>
              <a:rPr lang="en-US" dirty="0"/>
              <a:t>I</a:t>
            </a:r>
            <a:r>
              <a:rPr lang="ru-RU" dirty="0"/>
              <a:t> курс Факултета Института цифровой экономики и информационных технологий</a:t>
            </a:r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vi-VN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D2E4A79-FC92-4D93-82ED-A08F3ADBC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597" y="107316"/>
            <a:ext cx="2177587" cy="203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17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9A21F4-F051-4428-995E-16E48FD99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-33337"/>
            <a:ext cx="12192000" cy="6851650"/>
          </a:xfrm>
          <a:prstGeom prst="rect">
            <a:avLst/>
          </a:prstGeom>
        </p:spPr>
      </p:pic>
      <p:pic>
        <p:nvPicPr>
          <p:cNvPr id="2050" name="Picture 2" descr="Челябинская область выполнила указ президента страны по развитию электронного правительства">
            <a:extLst>
              <a:ext uri="{FF2B5EF4-FFF2-40B4-BE49-F238E27FC236}">
                <a16:creationId xmlns:a16="http://schemas.microsoft.com/office/drawing/2014/main" id="{C27EC6FD-0328-492B-BA62-BD25D729B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4" y="4877"/>
            <a:ext cx="10570551" cy="685312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1555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1893-BB09-4B0A-BB18-E2635208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48A07-B35B-42BE-B9EA-2150F592E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BC19A-CCF9-4A9E-B278-54766AA5A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2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2258-E400-4E5B-BC27-471A69D1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none" dirty="0"/>
              <a:t>Целями формирования электронного правительства:</a:t>
            </a:r>
            <a:endParaRPr lang="vi-V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7581-AB58-4ACB-B394-360D2A581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Повышение качества и доступности предоставляемых государственных услуг и внедрение единых стандартов обслуживания граждан.</a:t>
            </a:r>
          </a:p>
          <a:p>
            <a:pPr algn="just"/>
            <a:r>
              <a:rPr lang="ru-RU" dirty="0"/>
              <a:t>Повышение открытости информации о деятельности органов государственной власти и непосредственного участия организаций, граждан, институтов гражданского общества в процедурах формирования решений на всех уровнях государственного управления.</a:t>
            </a:r>
          </a:p>
          <a:p>
            <a:pPr algn="just"/>
            <a:r>
              <a:rPr lang="ru-RU" dirty="0"/>
              <a:t>Повышение качества административно-управленческих процессов.</a:t>
            </a:r>
          </a:p>
          <a:p>
            <a:pPr algn="just"/>
            <a:r>
              <a:rPr lang="ru-RU" dirty="0"/>
              <a:t>Совершенствование системы информационно-аналитического обеспечения принимаемых решений, обеспечение оперативности и полноты контроля результативности деятельности органов государственной власти и обеспечение информационной безопасности работы электронного правительства.</a:t>
            </a:r>
          </a:p>
          <a:p>
            <a:pPr algn="just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95056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2AB-BABB-4F70-8E45-14B1F083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Задачи электронного правительства:</a:t>
            </a:r>
            <a:endParaRPr lang="vi-V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115D-FE48-43D0-AB6A-149E4518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sz="1800" dirty="0"/>
              <a:t>Обеспечение более полного доступа к государственной информации (сведения о деятельности государственных органов, нормативно-правовые акты, формы необходимых документов, а также экономические или научные данные) через Интернет.</a:t>
            </a:r>
          </a:p>
          <a:p>
            <a:pPr algn="just"/>
            <a:r>
              <a:rPr lang="ru-RU" sz="1800" dirty="0"/>
              <a:t>Содействие гражданскому участию в государственной жизни путем создания возможностей для более удобного взаимодействия с государственными служащими через электронные каналы.</a:t>
            </a:r>
          </a:p>
          <a:p>
            <a:pPr algn="just"/>
            <a:r>
              <a:rPr lang="ru-RU" sz="1800" dirty="0"/>
              <a:t>Повышение эффективности и подотчетности правительства путем повышения прозрачности его операций для снижения издержек и рисков коррупции.</a:t>
            </a:r>
          </a:p>
          <a:p>
            <a:pPr algn="just"/>
            <a:r>
              <a:rPr lang="ru-RU" sz="1800" dirty="0"/>
              <a:t>Поддержка выполнения целей развития путем уменьшения времени и материальных затрат, которые граждане и организации несут в связи с общением с государственными структурами.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4140072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76F1-E55F-4ED2-8509-B5AAA63E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Стадии эволюции электронного правительства</a:t>
            </a:r>
            <a:endParaRPr lang="vi-V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A966C7-4BEC-42E8-B506-E8B2DE2B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59" y="1008508"/>
            <a:ext cx="8714881" cy="455962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6AED454-4B76-4B7B-B51F-A68C1B2149B9}"/>
              </a:ext>
            </a:extLst>
          </p:cNvPr>
          <p:cNvSpPr txBox="1">
            <a:spLocks/>
          </p:cNvSpPr>
          <p:nvPr/>
        </p:nvSpPr>
        <p:spPr>
          <a:xfrm>
            <a:off x="1141413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cap="none">
                <a:solidFill>
                  <a:schemeClr val="bg1"/>
                </a:solidFill>
              </a:rPr>
              <a:t>Стадии эволюции электронного правительства</a:t>
            </a:r>
            <a:endParaRPr lang="vi-VN" sz="2800" cap="none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E3E543-BB5D-48C8-8F55-F16FB564C35E}"/>
              </a:ext>
            </a:extLst>
          </p:cNvPr>
          <p:cNvSpPr/>
          <p:nvPr/>
        </p:nvSpPr>
        <p:spPr>
          <a:xfrm>
            <a:off x="3339476" y="5901972"/>
            <a:ext cx="5513048" cy="3761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</a:pPr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33 Эволюция электронного правительства</a:t>
            </a:r>
            <a:endParaRPr lang="vi-VN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894E-9F8E-4B34-8A05-5B062323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u="sng" dirty="0"/>
              <a:t>Источник</a:t>
            </a:r>
            <a:endParaRPr lang="vi-VN" sz="4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B6F5-8526-4901-81BD-0ADA6646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развития информационного общества. Авторы: Евтюшкин А.В., Елизаров А.М., Ершова Т.В., Кристальный Б.В., Хохлов Ю.Е., Шапошник С.Б. Теоретические основы создания информационного общества: Учебное пособие. – М.: РЭУ им. Г.В. Плеханова, 2016.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http://www.aselibrary.ru/press_center/journal/irr/irr5924/irr59245926/irr592459266113/irr5924592661136118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https://ppt-online.org/67390</a:t>
            </a:r>
          </a:p>
          <a:p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6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67FD-622C-413E-AD63-191C6E95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275845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СПАСИБО ВАМ БОЛЬШОЕ</a:t>
            </a:r>
            <a:br>
              <a:rPr lang="ru-RU" sz="6000" b="1" dirty="0"/>
            </a:br>
            <a:r>
              <a:rPr lang="ru-RU" sz="6000" b="1" dirty="0"/>
              <a:t>ЗА ВНИМАНИЕ!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2789775896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C1A0DB-6486-45E7-8B37-B64D7282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92015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600" b="1" dirty="0"/>
              <a:t>Что такое</a:t>
            </a:r>
            <a:br>
              <a:rPr lang="ru-RU" sz="6600" b="1" dirty="0"/>
            </a:br>
            <a:r>
              <a:rPr lang="ru-RU" sz="10700" b="1" dirty="0"/>
              <a:t>Государство?</a:t>
            </a:r>
            <a:endParaRPr lang="vi-VN" sz="10700" dirty="0"/>
          </a:p>
        </p:txBody>
      </p:sp>
    </p:spTree>
    <p:extLst>
      <p:ext uri="{BB962C8B-B14F-4D97-AF65-F5344CB8AC3E}">
        <p14:creationId xmlns:p14="http://schemas.microsoft.com/office/powerpoint/2010/main" val="14873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E5AC-1441-47D3-8429-344EBCB7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Государство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8E9E-09C1-45A1-89C1-81A88A52D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Государство - это суверенная политическая организация, официально представляющая и охватывающая все население в пределах определенной территории, имеющая собственную налоговую и денежную систему, национальное законодательство, официальную символику и располагающая специальным аппаратом управления и принуждения.</a:t>
            </a:r>
          </a:p>
          <a:p>
            <a:pPr algn="just"/>
            <a:r>
              <a:rPr lang="ru-RU" dirty="0"/>
              <a:t>Государство не совпадает с обществом.  Государство - особая политическая структура внутри общества, осуществляющая управление общественными делами. </a:t>
            </a:r>
          </a:p>
          <a:p>
            <a:pPr algn="just"/>
            <a:r>
              <a:rPr lang="ru-RU" dirty="0"/>
              <a:t>Государство и информационная среда связаны теснейшим образом, поскольку функция государства – государственное управление есть обмен информацией, ее предоставление и распространение.</a:t>
            </a:r>
          </a:p>
          <a:p>
            <a:pPr algn="just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7146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4AAC-2FB5-46B4-9B8C-8CD95AFC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Целью формирования и развития информационного общества в РФ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7C3B-7B3C-49C3-B041-C26A7FE6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/>
              <a:t>Повышение качества жизни граждан.</a:t>
            </a:r>
          </a:p>
          <a:p>
            <a:pPr algn="just"/>
            <a:r>
              <a:rPr lang="ru-RU" dirty="0"/>
              <a:t>Обеспечение конкурентоспособности России.</a:t>
            </a:r>
          </a:p>
          <a:p>
            <a:pPr algn="just"/>
            <a:r>
              <a:rPr lang="ru-RU" dirty="0"/>
              <a:t>Развитие экономической.</a:t>
            </a:r>
          </a:p>
          <a:p>
            <a:pPr algn="just"/>
            <a:r>
              <a:rPr lang="ru-RU" dirty="0"/>
              <a:t>Социально-политической, культурной и духовной сфер жизни общества.</a:t>
            </a:r>
          </a:p>
          <a:p>
            <a:pPr algn="just"/>
            <a:r>
              <a:rPr lang="ru-RU" dirty="0"/>
              <a:t>Совершенствование системы государственного управления на основе использования информационных и телекоммуникационных технологий».</a:t>
            </a:r>
          </a:p>
          <a:p>
            <a:pPr algn="just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3559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EC42-9A1A-4ADB-867F-F2230EA4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государства в развитии информационного общества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20D1-E3BD-4E8A-BD8B-D3C99681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sz="1600" dirty="0"/>
              <a:t>Определяет основные мероприятия по развитию информационного общества и создает условия для согласования усилий государственных органов и негосударственных организаций по их выполнению.</a:t>
            </a:r>
          </a:p>
          <a:p>
            <a:pPr algn="just"/>
            <a:r>
              <a:rPr lang="ru-RU" sz="1600" dirty="0"/>
              <a:t>Укрепляет государственные гарантии конституционных прав граждан на получение и использование информации.</a:t>
            </a:r>
          </a:p>
          <a:p>
            <a:pPr algn="just"/>
            <a:r>
              <a:rPr lang="ru-RU" sz="1600" dirty="0"/>
              <a:t>Совершенствует законодательство.</a:t>
            </a:r>
          </a:p>
          <a:p>
            <a:pPr algn="just"/>
            <a:r>
              <a:rPr lang="ru-RU" sz="1600" dirty="0"/>
              <a:t>Создает благоприятные условия для развития науки и образования, отечественной индустрии информации.</a:t>
            </a:r>
          </a:p>
          <a:p>
            <a:pPr algn="just"/>
            <a:r>
              <a:rPr lang="ru-RU" sz="1600" dirty="0"/>
              <a:t>Осуществляет информатизацию государственного управления.</a:t>
            </a:r>
          </a:p>
          <a:p>
            <a:pPr algn="just"/>
            <a:r>
              <a:rPr lang="ru-RU" sz="1600" dirty="0"/>
              <a:t>Создает условия для ликвидации «цифрового» неравенства» граждан.</a:t>
            </a:r>
          </a:p>
          <a:p>
            <a:pPr algn="just"/>
            <a:r>
              <a:rPr lang="ru-RU" sz="1600" dirty="0"/>
              <a:t>Использует потенциал информационных технологий для обеспечения обороноспособности страны и безопасности государства.</a:t>
            </a:r>
          </a:p>
        </p:txBody>
      </p:sp>
    </p:spTree>
    <p:extLst>
      <p:ext uri="{BB962C8B-B14F-4D97-AF65-F5344CB8AC3E}">
        <p14:creationId xmlns:p14="http://schemas.microsoft.com/office/powerpoint/2010/main" val="210202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CC50-056C-49BE-8A36-1EDB9A01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Что российское федеральное правительство сделало в развитие ИО?</a:t>
            </a:r>
            <a:br>
              <a:rPr lang="vi-VN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8CEC-122C-49F6-8F05-196CE1AE6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i="1" dirty="0"/>
              <a:t>	С учетом решений всемирной встречи по вопросам информационного общества была принята «Стратегия развития информационного общества в Российской Федерации», утвержденная Президентом РФ В.В. Путиным 7 февраля 2008 г. (№ Пр-212).</a:t>
            </a:r>
          </a:p>
          <a:p>
            <a:pPr marL="0" indent="0" algn="just">
              <a:buNone/>
            </a:pPr>
            <a:r>
              <a:rPr lang="ru-RU" i="1" dirty="0"/>
              <a:t>	«В настоящей Стратегии закрепляются цель, задачи, принципы и основные направления государственной политики в области использования и развития информационных и телекоммуникационных технологий, науки, образования и культуры для продвижения по пути формирования и развития информационного общества».</a:t>
            </a:r>
          </a:p>
          <a:p>
            <a:pPr algn="just"/>
            <a:endParaRPr lang="vi-VN" i="1" dirty="0"/>
          </a:p>
        </p:txBody>
      </p:sp>
    </p:spTree>
    <p:extLst>
      <p:ext uri="{BB962C8B-B14F-4D97-AF65-F5344CB8AC3E}">
        <p14:creationId xmlns:p14="http://schemas.microsoft.com/office/powerpoint/2010/main" val="187062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923D-3952-46B6-9A75-457BEA36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Что российское федеральное правительство сделало в развитие ИО?</a:t>
            </a:r>
            <a:br>
              <a:rPr lang="vi-VN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410F4-FEE9-4471-A554-90100263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Государство провозгласило и стало реализовывать государственную политику в области информационного общества.</a:t>
            </a:r>
          </a:p>
          <a:p>
            <a:pPr algn="just"/>
            <a:r>
              <a:rPr lang="ru-RU" dirty="0"/>
              <a:t>Правительство разработало и приняло соответствующие программы и постановления по реализации провозглашенной государственной политики и обеспечило их финансирование.</a:t>
            </a:r>
          </a:p>
          <a:p>
            <a:pPr algn="just"/>
            <a:r>
              <a:rPr lang="ru-RU" dirty="0"/>
              <a:t>Парламент законодательно обеспечил становление, развитие и функционирование информационного общества.</a:t>
            </a:r>
          </a:p>
          <a:p>
            <a:pPr algn="just"/>
            <a:r>
              <a:rPr lang="ru-RU" dirty="0"/>
              <a:t>Органы государственной власти всех уровней и местного самоуправления, предприятия и бизнес-структуры в рамках своей компетенции стали решать поставленные перед ними конкретные задачи в области информационного общества.</a:t>
            </a:r>
          </a:p>
          <a:p>
            <a:pPr algn="just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84588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DCE0-064A-49CE-8F76-9A92738D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ЭЛЕКТРОННОЕ ПРАВИТЕЛЬСТВО</a:t>
            </a:r>
            <a:endParaRPr lang="vi-VN" sz="5400" dirty="0"/>
          </a:p>
        </p:txBody>
      </p:sp>
    </p:spTree>
    <p:extLst>
      <p:ext uri="{BB962C8B-B14F-4D97-AF65-F5344CB8AC3E}">
        <p14:creationId xmlns:p14="http://schemas.microsoft.com/office/powerpoint/2010/main" val="30292906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2AA6-8AE5-4CF9-95E3-C7094148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ЭЛЕКТРОННОЕ ПРАВИТЕЛЬСТВО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EEFF0-7150-4B26-8A3D-D0FE5EF7D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	В мае 2008 года Правительством РФ была одобрена «Концепция формирования в Российской Федерации электронного правительства до 2010 года».</a:t>
            </a:r>
          </a:p>
          <a:p>
            <a:pPr marL="0" indent="0" algn="just">
              <a:buNone/>
            </a:pPr>
            <a:r>
              <a:rPr lang="ru-RU" dirty="0"/>
              <a:t>	Под электронным правительством в Концепции «понимается новая форма организации деятельности органов государственной власти, обеспечивающая за счет широкого применения информационно-коммуникационных технологий качественно новый уровень оперативности и удобства получения организациями и гражданами государственных услуг и информации о результатах деятельности государственных органов».</a:t>
            </a:r>
          </a:p>
          <a:p>
            <a:pPr algn="just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7873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</TotalTime>
  <Words>766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 Antiqua</vt:lpstr>
      <vt:lpstr>Calibri</vt:lpstr>
      <vt:lpstr>Times New Roman</vt:lpstr>
      <vt:lpstr>Tw Cen MT</vt:lpstr>
      <vt:lpstr>Circuit</vt:lpstr>
      <vt:lpstr>CorelDRAW.Graphic.14</vt:lpstr>
      <vt:lpstr>Цели и задачи государства в области регулирования развития информационного общества</vt:lpstr>
      <vt:lpstr>Что такое Государство?</vt:lpstr>
      <vt:lpstr>Что такое Государство</vt:lpstr>
      <vt:lpstr>Целью формирования и развития информационного общества в РФ</vt:lpstr>
      <vt:lpstr>Функции государства в развитии информационного общества</vt:lpstr>
      <vt:lpstr>Что российское федеральное правительство сделало в развитие ИО? </vt:lpstr>
      <vt:lpstr>Что российское федеральное правительство сделало в развитие ИО? </vt:lpstr>
      <vt:lpstr>ЭЛЕКТРОННОЕ ПРАВИТЕЛЬСТВО</vt:lpstr>
      <vt:lpstr>ЭЛЕКТРОННОЕ ПРАВИТЕЛЬСТВО</vt:lpstr>
      <vt:lpstr>PowerPoint Presentation</vt:lpstr>
      <vt:lpstr>PowerPoint Presentation</vt:lpstr>
      <vt:lpstr>Целями формирования электронного правительства:</vt:lpstr>
      <vt:lpstr>Задачи электронного правительства:</vt:lpstr>
      <vt:lpstr>Стадии эволюции электронного правительства</vt:lpstr>
      <vt:lpstr>Источник</vt:lpstr>
      <vt:lpstr>СПАСИБО ВАМ БОЛЬШОЕ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Цели и задачи государства в области регулирования развития информационного общества</dc:title>
  <dc:creator>Hai Hoang</dc:creator>
  <cp:lastModifiedBy>Hai Hoang</cp:lastModifiedBy>
  <cp:revision>19</cp:revision>
  <dcterms:created xsi:type="dcterms:W3CDTF">2019-10-27T20:56:19Z</dcterms:created>
  <dcterms:modified xsi:type="dcterms:W3CDTF">2019-10-27T21:46:59Z</dcterms:modified>
</cp:coreProperties>
</file>