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37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9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9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8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267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1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4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2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0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0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90F43-6FB2-4C0E-9E67-1E7AAF276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8335" y="483326"/>
            <a:ext cx="6281663" cy="222834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3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ЦЕЛИ И ЗАДАЧИ ГОСУДАРСТВА В ОБЛАСТИ РЕГУЛИРОВАНИЯ РАЗВИТИЯ ИНФОРМАЦИОННОГО ОБЩЕСТВА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73086-9D8F-4B3F-8BBF-618A94558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1" t="392" r="35047" b="-392"/>
          <a:stretch/>
        </p:blipFill>
        <p:spPr>
          <a:xfrm>
            <a:off x="20" y="10"/>
            <a:ext cx="4595888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181601" y="293308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ECCF3C7-2E50-4ECB-AFCA-43A259861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3122" y="4601864"/>
            <a:ext cx="6281663" cy="2620409"/>
          </a:xfrm>
        </p:spPr>
        <p:txBody>
          <a:bodyPr vert="horz" lIns="91440" tIns="45720" rIns="91440" bIns="45720" rtlCol="0">
            <a:normAutofit/>
          </a:bodyPr>
          <a:lstStyle/>
          <a:p>
            <a:pPr marL="182880" algn="r">
              <a:lnSpc>
                <a:spcPct val="110000"/>
              </a:lnSpc>
            </a:pPr>
            <a:r>
              <a:rPr lang="en-US" dirty="0" err="1"/>
              <a:t>Выполнил</a:t>
            </a:r>
            <a:r>
              <a:rPr lang="en-US" dirty="0"/>
              <a:t> </a:t>
            </a:r>
            <a:r>
              <a:rPr lang="en-US" dirty="0" err="1"/>
              <a:t>студент</a:t>
            </a:r>
            <a:r>
              <a:rPr lang="en-US" dirty="0"/>
              <a:t> </a:t>
            </a:r>
            <a:r>
              <a:rPr lang="en-US" dirty="0" err="1"/>
              <a:t>группы</a:t>
            </a:r>
            <a:r>
              <a:rPr lang="en-US" dirty="0"/>
              <a:t> БИ 4310:</a:t>
            </a:r>
          </a:p>
          <a:p>
            <a:pPr marL="182880" algn="r">
              <a:lnSpc>
                <a:spcPct val="110000"/>
              </a:lnSpc>
            </a:pPr>
            <a:r>
              <a:rPr lang="en-US" dirty="0" err="1"/>
              <a:t>Хоанг</a:t>
            </a:r>
            <a:r>
              <a:rPr lang="en-US" dirty="0"/>
              <a:t> </a:t>
            </a:r>
            <a:r>
              <a:rPr lang="en-US" dirty="0" err="1"/>
              <a:t>Хай</a:t>
            </a:r>
            <a:endParaRPr lang="en-US" dirty="0"/>
          </a:p>
          <a:p>
            <a:pPr marL="182880" algn="r">
              <a:lnSpc>
                <a:spcPct val="110000"/>
              </a:lnSpc>
            </a:pPr>
            <a:r>
              <a:rPr lang="en-US" dirty="0" err="1"/>
              <a:t>учающиеся</a:t>
            </a:r>
            <a:r>
              <a:rPr lang="en-US" dirty="0"/>
              <a:t> III </a:t>
            </a:r>
            <a:r>
              <a:rPr lang="en-US" dirty="0" err="1"/>
              <a:t>курс</a:t>
            </a:r>
            <a:r>
              <a:rPr lang="en-US" dirty="0"/>
              <a:t> </a:t>
            </a:r>
            <a:r>
              <a:rPr lang="en-US" dirty="0" err="1"/>
              <a:t>Факултета</a:t>
            </a:r>
            <a:r>
              <a:rPr lang="en-US" dirty="0"/>
              <a:t> </a:t>
            </a:r>
            <a:r>
              <a:rPr lang="ru-RU" dirty="0"/>
              <a:t>ИМИСиЦЭ</a:t>
            </a:r>
            <a:endParaRPr lang="en-US" dirty="0"/>
          </a:p>
          <a:p>
            <a:pPr marL="182880">
              <a:lnSpc>
                <a:spcPct val="110000"/>
              </a:lnSpc>
            </a:pPr>
            <a:endParaRPr lang="en-US" dirty="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0" name="Рисунок 4">
            <a:extLst>
              <a:ext uri="{FF2B5EF4-FFF2-40B4-BE49-F238E27FC236}">
                <a16:creationId xmlns:a16="http://schemas.microsoft.com/office/drawing/2014/main" id="{F3F4018E-F108-4B33-84E0-E0C0FB8764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783" y="3200401"/>
            <a:ext cx="1189002" cy="11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Remote Access Attacks | How To Secure Your PC From Malware?">
            <a:extLst>
              <a:ext uri="{FF2B5EF4-FFF2-40B4-BE49-F238E27FC236}">
                <a16:creationId xmlns:a16="http://schemas.microsoft.com/office/drawing/2014/main" id="{8FB8B96B-D7F5-4759-8D02-F5B0EC0A1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" b="14525"/>
          <a:stretch/>
        </p:blipFill>
        <p:spPr bwMode="auto">
          <a:xfrm>
            <a:off x="870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4D09D9-AFB7-4C0C-AAAD-9B45A571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ru-RU" dirty="0"/>
              <a:t>I.	Что такое удалённая сетевая атака?</a:t>
            </a:r>
            <a:endParaRPr lang="en-US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9E56-C486-46A9-8228-7544F638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992" y="1201002"/>
            <a:ext cx="6197007" cy="4312829"/>
          </a:xfrm>
        </p:spPr>
        <p:txBody>
          <a:bodyPr>
            <a:normAutofit/>
          </a:bodyPr>
          <a:lstStyle/>
          <a:p>
            <a:r>
              <a:rPr lang="ru-RU" b="1" dirty="0"/>
              <a:t>Удалённая сетевая атака</a:t>
            </a:r>
            <a:r>
              <a:rPr lang="ru-RU" dirty="0"/>
              <a:t> — информационное разрушающее воздействие на распределённую вычислительную систему (ВС), осуществляемое программно по каналам связи.</a:t>
            </a:r>
            <a:endParaRPr lang="en-US" dirty="0"/>
          </a:p>
          <a:p>
            <a:r>
              <a:rPr lang="ru-RU" b="1" dirty="0"/>
              <a:t>Цель </a:t>
            </a:r>
            <a:r>
              <a:rPr lang="ru-RU" dirty="0"/>
              <a:t>предпринимаемых злоумышленниками атак на компьютеры из интрасетей, подключенных к Интернет, состоит в получении доступа к их информационным и сетевым ресурсам.</a:t>
            </a:r>
            <a:endParaRPr lang="en-US" dirty="0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7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C118C-D5EE-44DE-9CC6-09BF495E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5100197" cy="1966747"/>
          </a:xfrm>
        </p:spPr>
        <p:txBody>
          <a:bodyPr anchor="b">
            <a:normAutofit/>
          </a:bodyPr>
          <a:lstStyle/>
          <a:p>
            <a:r>
              <a:rPr lang="ru-RU" sz="5100" dirty="0"/>
              <a:t>Типовые удаленные атаки</a:t>
            </a:r>
            <a:endParaRPr lang="en-US" sz="51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01A65E-633F-4588-97B1-BC706470A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5392" y="0"/>
            <a:ext cx="3658681" cy="271011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What is a P2P network?">
            <a:extLst>
              <a:ext uri="{FF2B5EF4-FFF2-40B4-BE49-F238E27FC236}">
                <a16:creationId xmlns:a16="http://schemas.microsoft.com/office/drawing/2014/main" id="{46738F2A-0D0B-4BC4-A260-935606731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4196" y="136179"/>
            <a:ext cx="3161072" cy="158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0391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79AB1-FCEF-4905-BD52-EE18B8EF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3161684"/>
            <a:ext cx="6469012" cy="2620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Объектом удаленных атак могут стать следующие виды сетевых устройств: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Оконечные устройства;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Каналы связи, промежуточные устройства: ретрансляторы, шлюзы, модемы и т.д. </a:t>
            </a:r>
            <a:endParaRPr lang="en-US" sz="20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590FD21-1685-4680-874A-40AF25D92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42217" y="2217687"/>
            <a:ext cx="3849783" cy="4640313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Что такое ретранслятор и зачем он нужен">
            <a:extLst>
              <a:ext uri="{FF2B5EF4-FFF2-40B4-BE49-F238E27FC236}">
                <a16:creationId xmlns:a16="http://schemas.microsoft.com/office/drawing/2014/main" id="{0182BE76-2536-4DFB-9202-A85CEFDB0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5172" y="3723115"/>
            <a:ext cx="3773699" cy="188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68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7AF5E6-D9A8-4D71-B85D-4806E066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9025"/>
          </a:xfrm>
        </p:spPr>
        <p:txBody>
          <a:bodyPr/>
          <a:lstStyle/>
          <a:p>
            <a:r>
              <a:rPr lang="ru-RU" dirty="0"/>
              <a:t>Классификация атак</a:t>
            </a:r>
            <a:endParaRPr lang="vi-V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DE4F82-FB6F-4665-8EF7-A0E6D3EFD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8171"/>
            <a:ext cx="9905999" cy="4093030"/>
          </a:xfrm>
        </p:spPr>
        <p:txBody>
          <a:bodyPr>
            <a:noAutofit/>
          </a:bodyPr>
          <a:lstStyle/>
          <a:p>
            <a:pPr algn="just"/>
            <a:r>
              <a:rPr lang="ru-RU" sz="2800" dirty="0"/>
              <a:t>По характеру воздействия удаленные атаки делятся на пассивные и активные</a:t>
            </a:r>
            <a:r>
              <a:rPr lang="en-US" sz="2800" dirty="0"/>
              <a:t>;</a:t>
            </a:r>
            <a:endParaRPr lang="ru-RU" sz="2800" dirty="0"/>
          </a:p>
          <a:p>
            <a:pPr algn="just"/>
            <a:r>
              <a:rPr lang="ru-RU" sz="2800" dirty="0"/>
              <a:t>По цели воздействия</a:t>
            </a:r>
            <a:r>
              <a:rPr lang="en-US" sz="2800" dirty="0"/>
              <a:t>;</a:t>
            </a:r>
          </a:p>
          <a:p>
            <a:pPr algn="just"/>
            <a:r>
              <a:rPr lang="ru-RU" sz="2800" dirty="0"/>
              <a:t>По условию начала осуществления воздействия атака</a:t>
            </a:r>
            <a:r>
              <a:rPr lang="en-US" sz="2800" dirty="0"/>
              <a:t>;</a:t>
            </a:r>
          </a:p>
          <a:p>
            <a:pPr algn="just"/>
            <a:r>
              <a:rPr lang="ru-RU" sz="2800" dirty="0"/>
              <a:t>По наличию обратной связи с атакуемым объектом</a:t>
            </a:r>
            <a:r>
              <a:rPr lang="en-US" sz="2800" dirty="0"/>
              <a:t>;</a:t>
            </a:r>
          </a:p>
          <a:p>
            <a:pPr algn="just"/>
            <a:r>
              <a:rPr lang="ru-RU" sz="2800" dirty="0"/>
              <a:t>По расположению субъекта атаки относительно атакуемого объекта</a:t>
            </a:r>
            <a:r>
              <a:rPr lang="en-US" sz="2800" dirty="0"/>
              <a:t>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49593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3EF0-556B-463C-B074-5D724A43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 удаленные атаки в настоящее время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9D09-30C9-4CF5-892F-8906BC26C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3200" dirty="0"/>
              <a:t>Анализ сетевого трафика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Подмена доверенного субъекта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Введение ложного объекта компьютерной сети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Отказ в обслуживании (DoS)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Сканирование компьютерных сетей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540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85E20B-1F8C-4950-9F8E-FCEC11C4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336" y="1063256"/>
            <a:ext cx="5774019" cy="1540106"/>
          </a:xfrm>
        </p:spPr>
        <p:txBody>
          <a:bodyPr>
            <a:normAutofit/>
          </a:bodyPr>
          <a:lstStyle/>
          <a:p>
            <a:r>
              <a:rPr lang="ru-RU" sz="5100"/>
              <a:t>Технологии обнаружения атак</a:t>
            </a:r>
            <a:endParaRPr lang="vi-VN" sz="5100"/>
          </a:p>
        </p:txBody>
      </p:sp>
      <p:pic>
        <p:nvPicPr>
          <p:cNvPr id="4098" name="Picture 2" descr="Index of /img/icon/PNG">
            <a:extLst>
              <a:ext uri="{FF2B5EF4-FFF2-40B4-BE49-F238E27FC236}">
                <a16:creationId xmlns:a16="http://schemas.microsoft.com/office/drawing/2014/main" id="{425C6FD4-6772-475E-9F70-E0B826C4C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6571" y="1519936"/>
            <a:ext cx="3818120" cy="381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1" name="Straight Connector 72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679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3A2B26-144E-42B4-8768-2661E211A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337" y="2933390"/>
            <a:ext cx="5774028" cy="28613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Анализ сетевого трафика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Подмена доверенного субъекта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Введение ложного объекта компьютерной сети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Отказ в обслуживании (DoS)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Сканирование компьютерных сетей</a:t>
            </a:r>
            <a:endParaRPr lang="en-US" dirty="0"/>
          </a:p>
        </p:txBody>
      </p:sp>
      <p:sp>
        <p:nvSpPr>
          <p:cNvPr id="410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4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A7619-E63C-4AE7-A336-8D091CCE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ru-RU" sz="4700"/>
              <a:t>Технологии обнаружения атак</a:t>
            </a:r>
            <a:endParaRPr lang="en-US" sz="470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2373-9A61-46D9-867E-4171094FF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700" i="1"/>
              <a:t>Таким образом, для защиты от рассмотренных выше атак используют:</a:t>
            </a:r>
          </a:p>
          <a:p>
            <a:pPr>
              <a:lnSpc>
                <a:spcPct val="100000"/>
              </a:lnSpc>
            </a:pPr>
            <a:r>
              <a:rPr lang="ru-RU" sz="1700"/>
              <a:t>Межсетевые экраны;</a:t>
            </a:r>
          </a:p>
          <a:p>
            <a:pPr>
              <a:lnSpc>
                <a:spcPct val="100000"/>
              </a:lnSpc>
            </a:pPr>
            <a:r>
              <a:rPr lang="ru-RU" sz="1700"/>
              <a:t>Виртуальные частные сети;</a:t>
            </a:r>
          </a:p>
          <a:p>
            <a:pPr>
              <a:lnSpc>
                <a:spcPct val="100000"/>
              </a:lnSpc>
            </a:pPr>
            <a:r>
              <a:rPr lang="ru-RU" sz="1700"/>
              <a:t>Стойкие протоколы аутентификации;</a:t>
            </a:r>
          </a:p>
          <a:p>
            <a:pPr>
              <a:lnSpc>
                <a:spcPct val="100000"/>
              </a:lnSpc>
            </a:pPr>
            <a:r>
              <a:rPr lang="ru-RU" sz="1700"/>
              <a:t>Системы обнаружения вторжений;</a:t>
            </a:r>
          </a:p>
          <a:p>
            <a:pPr>
              <a:lnSpc>
                <a:spcPct val="100000"/>
              </a:lnSpc>
            </a:pPr>
            <a:r>
              <a:rPr lang="ru-RU" sz="1700"/>
              <a:t>Анализ журналов безопасности (аудита) компьютерных систем.</a:t>
            </a:r>
          </a:p>
          <a:p>
            <a:pPr>
              <a:lnSpc>
                <a:spcPct val="100000"/>
              </a:lnSpc>
            </a:pPr>
            <a:endParaRPr lang="en-US" sz="170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Internet Shield | Best Internet Security Suite from Comodo">
            <a:extLst>
              <a:ext uri="{FF2B5EF4-FFF2-40B4-BE49-F238E27FC236}">
                <a16:creationId xmlns:a16="http://schemas.microsoft.com/office/drawing/2014/main" id="{045E4F24-557C-494A-8E21-30D47D9A1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0087" y="1990212"/>
            <a:ext cx="3434963" cy="278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49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dlinesVTI">
  <a:themeElements>
    <a:clrScheme name="AnalogousFromRegularSeedLeftStep">
      <a:dk1>
        <a:srgbClr val="000000"/>
      </a:dk1>
      <a:lt1>
        <a:srgbClr val="FFFFFF"/>
      </a:lt1>
      <a:dk2>
        <a:srgbClr val="25203D"/>
      </a:dk2>
      <a:lt2>
        <a:srgbClr val="E8E2E3"/>
      </a:lt2>
      <a:accent1>
        <a:srgbClr val="20B691"/>
      </a:accent1>
      <a:accent2>
        <a:srgbClr val="14B94C"/>
      </a:accent2>
      <a:accent3>
        <a:srgbClr val="2DBA21"/>
      </a:accent3>
      <a:accent4>
        <a:srgbClr val="62B313"/>
      </a:accent4>
      <a:accent5>
        <a:srgbClr val="9BA81E"/>
      </a:accent5>
      <a:accent6>
        <a:srgbClr val="D29517"/>
      </a:accent6>
      <a:hlink>
        <a:srgbClr val="BF3F5E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4227</TotalTime>
  <Words>235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Sitka Banner</vt:lpstr>
      <vt:lpstr>HeadlinesVTI</vt:lpstr>
      <vt:lpstr>ЦЕЛИ И ЗАДАЧИ ГОСУДАРСТВА В ОБЛАСТИ РЕГУЛИРОВАНИЯ РАЗВИТИЯ ИНФОРМАЦИОННОГО ОБЩЕСТВА</vt:lpstr>
      <vt:lpstr>I. Что такое удалённая сетевая атака?</vt:lpstr>
      <vt:lpstr>Типовые удаленные атаки</vt:lpstr>
      <vt:lpstr>Классификация атак</vt:lpstr>
      <vt:lpstr>Типовые удаленные атаки в настоящее время </vt:lpstr>
      <vt:lpstr>Технологии обнаружения атак</vt:lpstr>
      <vt:lpstr>Технологии обнаружения атак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ЦЕЛИ И ЗАДАЧИ ГОСУДАРСТВА В ОБЛАСТИ РЕГУЛИРОВАНИЯ РАЗВИТИЯ ИНФОРМАЦИОННОГО ОБЩЕСТВА</dc:title>
  <dc:creator>Hai Hoang</dc:creator>
  <cp:lastModifiedBy>Hai Hoang</cp:lastModifiedBy>
  <cp:revision>27</cp:revision>
  <dcterms:created xsi:type="dcterms:W3CDTF">2021-09-20T07:33:51Z</dcterms:created>
  <dcterms:modified xsi:type="dcterms:W3CDTF">2021-09-23T06:34:51Z</dcterms:modified>
</cp:coreProperties>
</file>