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7" r:id="rId12"/>
    <p:sldId id="264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2A71-ABB0-464A-8268-52A6F954B31A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9204-7C23-49A6-BC94-14226E586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10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2A71-ABB0-464A-8268-52A6F954B31A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9204-7C23-49A6-BC94-14226E586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1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2A71-ABB0-464A-8268-52A6F954B31A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9204-7C23-49A6-BC94-14226E586CD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2521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2A71-ABB0-464A-8268-52A6F954B31A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9204-7C23-49A6-BC94-14226E586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858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2A71-ABB0-464A-8268-52A6F954B31A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9204-7C23-49A6-BC94-14226E586CD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7991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2A71-ABB0-464A-8268-52A6F954B31A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9204-7C23-49A6-BC94-14226E586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253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2A71-ABB0-464A-8268-52A6F954B31A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9204-7C23-49A6-BC94-14226E586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21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2A71-ABB0-464A-8268-52A6F954B31A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9204-7C23-49A6-BC94-14226E586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61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2A71-ABB0-464A-8268-52A6F954B31A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9204-7C23-49A6-BC94-14226E586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27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2A71-ABB0-464A-8268-52A6F954B31A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9204-7C23-49A6-BC94-14226E586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32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2A71-ABB0-464A-8268-52A6F954B31A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9204-7C23-49A6-BC94-14226E586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03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2A71-ABB0-464A-8268-52A6F954B31A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9204-7C23-49A6-BC94-14226E586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3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2A71-ABB0-464A-8268-52A6F954B31A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9204-7C23-49A6-BC94-14226E586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29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2A71-ABB0-464A-8268-52A6F954B31A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9204-7C23-49A6-BC94-14226E586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75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2A71-ABB0-464A-8268-52A6F954B31A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9204-7C23-49A6-BC94-14226E586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00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2A71-ABB0-464A-8268-52A6F954B31A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9204-7C23-49A6-BC94-14226E586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85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02A71-ABB0-464A-8268-52A6F954B31A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599204-7C23-49A6-BC94-14226E586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79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atherineasquithgallery.com/uploads/posts/2021-02/1613662867_60-p-fon-dlya-prezentatsii-voleibol-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91405" y="15010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Антропометрические характеристики волейболистов разных амплуа</a:t>
            </a:r>
            <a:r>
              <a:rPr lang="ru-RU" dirty="0" smtClean="0">
                <a:solidFill>
                  <a:schemeClr val="tx1"/>
                </a:solidFill>
              </a:rPr>
              <a:t>.(13)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54309" y="4139689"/>
            <a:ext cx="9144000" cy="1655762"/>
          </a:xfrm>
        </p:spPr>
        <p:txBody>
          <a:bodyPr/>
          <a:lstStyle/>
          <a:p>
            <a:r>
              <a:rPr lang="ru-RU" dirty="0" smtClean="0"/>
              <a:t>Дереза Виктория 4310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510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437077"/>
              </p:ext>
            </p:extLst>
          </p:nvPr>
        </p:nvGraphicFramePr>
        <p:xfrm>
          <a:off x="1920197" y="2226115"/>
          <a:ext cx="5172076" cy="19725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36502"/>
                <a:gridCol w="967787"/>
                <a:gridCol w="967787"/>
              </a:tblGrid>
              <a:tr h="0">
                <a:tc rowSpan="2"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Автор, год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Длина тела, см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мужчины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кол-во, </a:t>
                      </a:r>
                      <a:r>
                        <a:rPr lang="en-US" sz="1200">
                          <a:effectLst/>
                        </a:rPr>
                        <a:t>n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.Завилейский Ф.А, 968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177,3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Железняк Ю.Д., 978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185,5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Дорохов Р.Н., 1988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189,0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Александрова Н.Е., 1996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198,8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Собств. данные (сборная команда России), 2007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199,6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27642" y="1509401"/>
            <a:ext cx="548009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Динамика длины тела высококвалифицированных волейболистов, </a:t>
            </a:r>
            <a:br>
              <a:rPr kumimoji="0" lang="ru-RU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ru-RU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имеющих звание МС, МСМК, ЗМС (Россия) </a:t>
            </a:r>
            <a:endParaRPr kumimoji="0" lang="ru-RU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67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Ростовые показатели волейболистов-участников Кубка Мира 2007 г. представлены в таблице 2. Среднее значение длины тела волейболистов – членов сборных команд различных стран (n=295, 20 команд) составило 196,3±1,9 см. Среднее значение показателей самых низкорослых игроков команд – 182,9±1,1, наиболее высокорослых – 205,6 ±0,7. Для выявления взаимосвязи морфологических показателей и подготовленности волейболистов со спортивными результатами выявлен рейтинг различных команд мира. Место и рейтинг команд определяли по результатам олимпийского цикла путем анализа документальных материалов из официальных источников Международной федерации волейбола (FIVB).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4116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63248"/>
              </p:ext>
            </p:extLst>
          </p:nvPr>
        </p:nvGraphicFramePr>
        <p:xfrm>
          <a:off x="419452" y="1115734"/>
          <a:ext cx="8506433" cy="514245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68378"/>
                <a:gridCol w="1339588"/>
                <a:gridCol w="795939"/>
                <a:gridCol w="968378"/>
                <a:gridCol w="917411"/>
                <a:gridCol w="917411"/>
                <a:gridCol w="917411"/>
                <a:gridCol w="917411"/>
                <a:gridCol w="764506"/>
              </a:tblGrid>
              <a:tr h="223585">
                <a:tc rowSpan="2"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№ п/п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 rowSpan="2"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Страна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 rowSpan="2"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ДТ либеро,</a:t>
                      </a:r>
                      <a:endParaRPr lang="ru-RU" sz="1000">
                        <a:effectLst/>
                      </a:endParaRPr>
                    </a:p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см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 gridSpan="3"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ДТ всех игроков команды, см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ДТ связующих и нападающих, см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4717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Х </a:t>
                      </a:r>
                      <a:r>
                        <a:rPr lang="ru-RU" sz="900" baseline="-25000">
                          <a:effectLst/>
                        </a:rPr>
                        <a:t>ср.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Min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Max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Х </a:t>
                      </a:r>
                      <a:r>
                        <a:rPr lang="ru-RU" sz="900" baseline="-25000">
                          <a:effectLst/>
                        </a:rPr>
                        <a:t>ср.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Min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Max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</a:tr>
              <a:tr h="223585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Австралия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197,4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198,8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188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</a:tr>
              <a:tr h="223585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Аргентина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188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197,8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207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198,7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207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</a:tr>
              <a:tr h="223585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Болгария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198,4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210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199,6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210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</a:tr>
              <a:tr h="223585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Бразилия 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194,3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195,3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</a:tr>
              <a:tr h="223585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Египет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178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195,5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178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197,1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</a:tr>
              <a:tr h="223585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Испания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188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195,8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188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196,5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189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</a:tr>
              <a:tr h="223585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Италия 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196,4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197,5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188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</a:tr>
              <a:tr h="223585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Канада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197,2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197,4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</a:tr>
              <a:tr h="223585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Китай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187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196,5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174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198,4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</a:tr>
              <a:tr h="223585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Корея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175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195,3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175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197,1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</a:tr>
              <a:tr h="223585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Куба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178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198,6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178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207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199,9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207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</a:tr>
              <a:tr h="223585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Польша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199,5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211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201,0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211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</a:tr>
              <a:tr h="223585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П-Рико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192,2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193,1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</a:tr>
              <a:tr h="223585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Россия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199,8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210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201,2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210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</a:tr>
              <a:tr h="223585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Сербия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198,7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207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199,6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207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</a:tr>
              <a:tr h="223585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США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200,4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209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201,4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209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</a:tr>
              <a:tr h="223585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Тунис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192,3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193,4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</a:tr>
              <a:tr h="223585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Финляндия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195,2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196,3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187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</a:tr>
              <a:tr h="223585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Франция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176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193,9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176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195,7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</a:tr>
              <a:tr h="223585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Япония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191,7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193,3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205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340" marR="24340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397531"/>
            <a:ext cx="5054098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318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Показатели длины тела высококвалифицированных волейболистов ведущих команд мира 2007 г., 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=295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31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ru-RU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Song" charset="-122"/>
                <a:cs typeface="Times New Roman" panose="02020603050405020304" pitchFamily="18" charset="0"/>
              </a:rPr>
              <a:t>Условные обозначения: ДТ – длина тела</a:t>
            </a:r>
            <a:endParaRPr kumimoji="0" lang="ru-RU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05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 результате анализа ростовых показателей различных команд мира 2007 г. установлено, что наибольший средний рост имеют игроки команд США (200,4±1,6 см), России (199,8±2,1 см), Польши (199,5±1,6 см), Сербии (198,7±1,2 см), Болгарии (198,4±2,0 см), т.е. команд, имеющих в 2007 г. высокий рейтинг (2-8 места). В командах США и Сербии (по рейтингу 3-я и 8-я команды) длина тела самых низкорослых игроков – 190 см, что по сравнению с низкорослыми игроками других команд (Корея, Китай – в рейтинге 16, 21 места) на 15-16 см больше. В среднем наиболее низкорослые игроки в командах, занимающих в рейтинге низкие места: Японии (191,7±2,1 см; по рейтингу 12 место) и Туниса (192,3±1,7 см; по рейтингу 15 место). Относительно низкий рост данных команд может быть связан с расовыми различиями по морфологическим показателям, которые не позволяет командам конкурировать с ведущими командами мира. При анализе показателей длины тела игроков членов сборных команд разных амплуа установлено, что среднее значение показателей длины тела связующих и нападающих – 197,6±0,6 см. Длина тела игроков либеро в этих командах 183,8±1,0 см, т.е. существенно ниже по сравнению с нападающими и связующими. Это связано с тем, что к игрокам либеро предъявляются повышенные требования к координационным и скоростным способностям, необходимых для результативной игры в защите. Наиболее высокорослые игроки либеро в командах Канады, Сербии и США (190 см), низкорослые – Кореи, Франции, Египта, Кубы (175-178 см). Средняя длина тела игроков либеро у большинства сильнейших команд мира около 185 см. Таким образом, длина тела - основной показатель морфофункционального статуса волейболистов.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Амплуа́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— </a:t>
            </a:r>
            <a:r>
              <a:rPr lang="ru-RU" dirty="0"/>
              <a:t>это определённое место (роль) игрока на площадке, которое соответствует его физическим данным, приобретенным навыкам и др.</a:t>
            </a:r>
          </a:p>
          <a:p>
            <a:r>
              <a:rPr lang="ru-RU" dirty="0"/>
              <a:t>В волейболе различают следующие амплуа игроков:</a:t>
            </a:r>
            <a:br>
              <a:rPr lang="ru-RU" dirty="0"/>
            </a:br>
            <a:r>
              <a:rPr lang="ru-RU" dirty="0"/>
              <a:t>    — Связующий</a:t>
            </a:r>
            <a:br>
              <a:rPr lang="ru-RU" dirty="0"/>
            </a:br>
            <a:r>
              <a:rPr lang="ru-RU" dirty="0"/>
              <a:t>    — Либеро</a:t>
            </a:r>
            <a:br>
              <a:rPr lang="ru-RU" dirty="0"/>
            </a:br>
            <a:r>
              <a:rPr lang="ru-RU" dirty="0"/>
              <a:t>    — Центральный блокирующий</a:t>
            </a:r>
            <a:br>
              <a:rPr lang="ru-RU" dirty="0"/>
            </a:br>
            <a:r>
              <a:rPr lang="ru-RU" dirty="0"/>
              <a:t>    — Диагональный</a:t>
            </a:r>
            <a:br>
              <a:rPr lang="ru-RU" dirty="0"/>
            </a:br>
            <a:r>
              <a:rPr lang="ru-RU" dirty="0"/>
              <a:t>    — </a:t>
            </a:r>
            <a:r>
              <a:rPr lang="ru-RU" dirty="0" err="1"/>
              <a:t>Доигровщик</a:t>
            </a:r>
            <a:r>
              <a:rPr lang="ru-RU" dirty="0"/>
              <a:t>.</a:t>
            </a:r>
          </a:p>
          <a:p>
            <a:r>
              <a:rPr lang="ru-RU" dirty="0"/>
              <a:t>Рассмотрим обязанности и место каждого игрока на площадке отдельно.</a:t>
            </a:r>
          </a:p>
        </p:txBody>
      </p:sp>
    </p:spTree>
    <p:extLst>
      <p:ext uri="{BB962C8B-B14F-4D97-AF65-F5344CB8AC3E}">
        <p14:creationId xmlns:p14="http://schemas.microsoft.com/office/powerpoint/2010/main" val="87216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Связующий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 – одно из самых сложных амплуа. Цель связующего — дать нападающему игроку передачу вторым касанием (как правило) и тем самым организовать атаку на сторону соперника. Задача важная и крайне сложная. Связующий игрок должен учитывать десятки факторов: это возможности каждого нападающего своей команды, его место расположения в данный конкретный момент на площадке и возможность совершения им нападающего удара. При всем при этом нужно отслеживать расположение соперника на блоке и в защите и дать пас, который с наибольшей вероятностью и с наименьшим сопротивлением принесет очко команде. Пас должен быть точным, иногда неожиданным для соперника. Связующие — очень ценные игроки, от ведения игры которыми в большой степени зависит общий результат команды. Но для многих начинающих волейболистов амплуа не очень интересное, поскольку в атаке связующий игрок не участвует.</a:t>
            </a:r>
          </a:p>
          <a:p>
            <a:r>
              <a:rPr lang="ru-RU" dirty="0"/>
              <a:t>Примерами связующих мирового волейбола являются Сергей </a:t>
            </a:r>
            <a:r>
              <a:rPr lang="ru-RU" dirty="0" err="1"/>
              <a:t>Гранкин</a:t>
            </a:r>
            <a:r>
              <a:rPr lang="ru-RU" dirty="0"/>
              <a:t>, Александр </a:t>
            </a:r>
            <a:r>
              <a:rPr lang="ru-RU" dirty="0" err="1"/>
              <a:t>Бутько</a:t>
            </a:r>
            <a:r>
              <a:rPr lang="ru-RU" dirty="0"/>
              <a:t>, </a:t>
            </a:r>
            <a:r>
              <a:rPr lang="ru-RU" dirty="0" err="1"/>
              <a:t>Ллой</a:t>
            </a:r>
            <a:r>
              <a:rPr lang="ru-RU" dirty="0"/>
              <a:t> </a:t>
            </a:r>
            <a:r>
              <a:rPr lang="ru-RU" dirty="0" err="1"/>
              <a:t>Болл</a:t>
            </a:r>
            <a:r>
              <a:rPr lang="ru-RU" dirty="0"/>
              <a:t>, Никола </a:t>
            </a:r>
            <a:r>
              <a:rPr lang="ru-RU" dirty="0" err="1"/>
              <a:t>Грбич</a:t>
            </a:r>
            <a:r>
              <a:rPr lang="ru-RU" dirty="0"/>
              <a:t>, </a:t>
            </a:r>
            <a:r>
              <a:rPr lang="ru-RU" dirty="0" err="1"/>
              <a:t>Драган</a:t>
            </a:r>
            <a:r>
              <a:rPr lang="ru-RU" dirty="0"/>
              <a:t> </a:t>
            </a:r>
            <a:r>
              <a:rPr lang="ru-RU" dirty="0" err="1"/>
              <a:t>Травица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649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Либеро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dirty="0"/>
              <a:t>Либеро</a:t>
            </a:r>
            <a:r>
              <a:rPr lang="ru-RU" dirty="0"/>
              <a:t>. Его основная задача на площадке – это прием. Принимать либеро должен подачи и атаки (игра в защите) соперника и максимально точно довести мяч связующему игроку. Поскольку он обладает лучшим приемом в команде, подача соперника чаще направлена в сторону других принимающих игроков. Либеро играет только на задней линии, при чем там он заменяет центрального блокирующего в расстановке после его подачи. Заменой этот тактический ход не считается и разрешен бесконечное количество раз. В подаче либеро не участвует, так же как и не может атаковать, ставить блок, передавать мяч сверху при нахождении в трехметровой зоне возле сетки. Если первое касание мяча делает связующий игрок, то роль пасующего в розыгрыше как правило тоже принадлежит либеро. Рост у волейболистов этого амплуа не высокий (обычно не больше 190 см)</a:t>
            </a:r>
          </a:p>
          <a:p>
            <a:r>
              <a:rPr lang="ru-RU" dirty="0"/>
              <a:t>Пример: Алексей </a:t>
            </a:r>
            <a:r>
              <a:rPr lang="ru-RU" dirty="0" err="1"/>
              <a:t>Вербов</a:t>
            </a:r>
            <a:r>
              <a:rPr lang="ru-RU" dirty="0"/>
              <a:t>, Теодор </a:t>
            </a:r>
            <a:r>
              <a:rPr lang="ru-RU" dirty="0" err="1"/>
              <a:t>Салпаров</a:t>
            </a:r>
            <a:r>
              <a:rPr lang="ru-RU" dirty="0"/>
              <a:t>, </a:t>
            </a:r>
            <a:r>
              <a:rPr lang="ru-RU" dirty="0" err="1"/>
              <a:t>Cержио</a:t>
            </a:r>
            <a:r>
              <a:rPr lang="ru-RU" dirty="0"/>
              <a:t>, Евгений Гребенников.</a:t>
            </a:r>
          </a:p>
        </p:txBody>
      </p:sp>
    </p:spTree>
    <p:extLst>
      <p:ext uri="{BB962C8B-B14F-4D97-AF65-F5344CB8AC3E}">
        <p14:creationId xmlns:p14="http://schemas.microsoft.com/office/powerpoint/2010/main" val="52063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Центральный блокирующий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Из </a:t>
            </a:r>
            <a:r>
              <a:rPr lang="ru-RU" dirty="0"/>
              <a:t>названия амплуа уже можно сделать вывод о его основных задачах. В первую очередь он должен блокировать атаку со стороны соперника, при этом он всегда находится в центре сетки. Еще одна задача центрального – атака первым темпом. Это значит, что в момент совершения передачи связующим игроком, центральный уже находится в прыжке. Связующий быстро вбрасывает мяч центральному точно в руку. За счет этого проходит очень быстрая атака, и соперник может быть не готов поставить блок или правильно построить защиту. Центральные игроки в большинстве случаев самые высокие игроки на площадке. В приеме эти игроки не участвуют, в защите играют обычно только в одной расстановке после собственной подачи. И только в этой расстановке оба центральных игрока находятся на площадке одновременно. Ценными центральными являются игроки, которые обладают силовой подачей.</a:t>
            </a:r>
          </a:p>
          <a:p>
            <a:r>
              <a:rPr lang="ru-RU" dirty="0"/>
              <a:t>Пример: Дмитрий </a:t>
            </a:r>
            <a:r>
              <a:rPr lang="ru-RU" dirty="0" err="1"/>
              <a:t>Мусэрский</a:t>
            </a:r>
            <a:r>
              <a:rPr lang="ru-RU" dirty="0"/>
              <a:t>, Александр Волков, Симон, Лукас, Артем </a:t>
            </a:r>
            <a:r>
              <a:rPr lang="ru-RU" dirty="0" err="1"/>
              <a:t>Вольвич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358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Диагональный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Отчасти </a:t>
            </a:r>
            <a:r>
              <a:rPr lang="ru-RU" dirty="0"/>
              <a:t>название амплуа происходит от того, что игрок находится по диагонали со связующим на площадке. Он компенсирует нехватку атакующего игрока в то время, когда связующий находится на первой линии, атакуя с задней линии (как правило с первой зоны). Диагональный практически не участвует в приеме. Атакует преимущественно со второй и с первой зоны, а так же в одной расстановке при игре 5-1 атакует в 4-й зоне. Как правило, диагональные – это мощные, прыгучие, высокие игроки, обладающие к тому же приличной силовой подачей.</a:t>
            </a:r>
          </a:p>
          <a:p>
            <a:r>
              <a:rPr lang="ru-RU" dirty="0"/>
              <a:t>Пример: Максим Михайлов, Константин </a:t>
            </a:r>
            <a:r>
              <a:rPr lang="ru-RU" dirty="0" err="1"/>
              <a:t>Бакун</a:t>
            </a:r>
            <a:r>
              <a:rPr lang="ru-RU" dirty="0"/>
              <a:t>, Иван Зайцев, </a:t>
            </a:r>
            <a:r>
              <a:rPr lang="ru-RU" dirty="0" err="1"/>
              <a:t>Геогр</a:t>
            </a:r>
            <a:r>
              <a:rPr lang="ru-RU" dirty="0"/>
              <a:t> </a:t>
            </a:r>
            <a:r>
              <a:rPr lang="ru-RU" dirty="0" err="1"/>
              <a:t>Грозер</a:t>
            </a:r>
            <a:r>
              <a:rPr lang="ru-RU" dirty="0"/>
              <a:t>, Иван </a:t>
            </a:r>
            <a:r>
              <a:rPr lang="ru-RU" dirty="0" err="1"/>
              <a:t>Милькович</a:t>
            </a:r>
            <a:r>
              <a:rPr lang="ru-RU" dirty="0"/>
              <a:t>, </a:t>
            </a:r>
            <a:r>
              <a:rPr lang="ru-RU" dirty="0" err="1"/>
              <a:t>Мариуш</a:t>
            </a:r>
            <a:r>
              <a:rPr lang="ru-RU" dirty="0"/>
              <a:t> </a:t>
            </a:r>
            <a:r>
              <a:rPr lang="ru-RU" dirty="0" err="1"/>
              <a:t>Влажлы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667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>
                <a:effectLst/>
              </a:rPr>
              <a:t>Доигровщик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Игроки этого амплуа участвуют практически во всех элементах в волейболе. Он стоит в приеме и в защите вместе с либеро, нападает с края сетки (преимущественно с 4-й зоны), играет </a:t>
            </a:r>
            <a:r>
              <a:rPr lang="ru-RU" dirty="0" err="1" smtClean="0">
                <a:effectLst/>
              </a:rPr>
              <a:t>пайп</a:t>
            </a:r>
            <a:r>
              <a:rPr lang="ru-RU" dirty="0" smtClean="0">
                <a:effectLst/>
              </a:rPr>
              <a:t>, ставит блок, подает подачи. Сложность этого амплуа состоит в том, что он должен отработать все элементы, в то время как, к примеру, либеро, оттачивает только навыки в приеме. На площадке всегда присутствует 2 </a:t>
            </a:r>
            <a:r>
              <a:rPr lang="ru-RU" dirty="0" err="1" smtClean="0">
                <a:effectLst/>
              </a:rPr>
              <a:t>доигровщика</a:t>
            </a:r>
            <a:r>
              <a:rPr lang="ru-RU" dirty="0" smtClean="0">
                <a:effectLst/>
              </a:rPr>
              <a:t>, стоят по диагонали друг от друга (в первоначальной расстановке).</a:t>
            </a:r>
          </a:p>
          <a:p>
            <a:r>
              <a:rPr lang="ru-RU" dirty="0" smtClean="0">
                <a:effectLst/>
              </a:rPr>
              <a:t>Пример: Сергей Тетюхин, </a:t>
            </a:r>
            <a:r>
              <a:rPr lang="ru-RU" dirty="0" err="1" smtClean="0">
                <a:effectLst/>
              </a:rPr>
              <a:t>Вильфредо</a:t>
            </a:r>
            <a:r>
              <a:rPr lang="ru-RU" dirty="0" smtClean="0">
                <a:effectLst/>
              </a:rPr>
              <a:t> Леон, Егор Клюка, Эрвин </a:t>
            </a:r>
            <a:r>
              <a:rPr lang="ru-RU" dirty="0" err="1" smtClean="0">
                <a:effectLst/>
              </a:rPr>
              <a:t>нГапет</a:t>
            </a:r>
            <a:r>
              <a:rPr lang="ru-RU" dirty="0" smtClean="0">
                <a:effectLst/>
              </a:rPr>
              <a:t>, Михаил </a:t>
            </a:r>
            <a:r>
              <a:rPr lang="ru-RU" dirty="0" err="1" smtClean="0">
                <a:effectLst/>
              </a:rPr>
              <a:t>Кубяк</a:t>
            </a:r>
            <a:r>
              <a:rPr lang="ru-RU" dirty="0" smtClean="0">
                <a:effectLst/>
              </a:rPr>
              <a:t>, </a:t>
            </a:r>
            <a:r>
              <a:rPr lang="ru-RU" dirty="0" err="1" smtClean="0">
                <a:effectLst/>
              </a:rPr>
              <a:t>Жиба</a:t>
            </a:r>
            <a:r>
              <a:rPr lang="ru-RU" dirty="0" smtClean="0">
                <a:effectLst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102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Современные тенденции развития волейбола, связанные с развитием </a:t>
            </a:r>
            <a:r>
              <a:rPr lang="ru-RU" dirty="0" err="1"/>
              <a:t>атлетичности</a:t>
            </a:r>
            <a:r>
              <a:rPr lang="ru-RU" dirty="0"/>
              <a:t> спортсменов, предъявляют высокие требования к их специальной физической подготовленности и антропометрическим показателям. Длина тела спортсменов – участников крупнейших соревнований по волейболу неуклонно повышаются. Однако высокорослые игроки, как правило, менее координированы и не так эффективно играют в защите. В связи с чем, для уравновешивания атакующих и защитных действий, введено амплуа «либеро». Увеличение длины тела волейболистов касается не только нападающих игроков, но и связующих вызвано необходимостью усилить не только нападение, но и защиту и, в первую очередь, непосредственно у сетки – блокирование.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207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Динамика ростовых характеристик волейболистов за последние 40 лет представлена в таблице 1. За последние сорок лет длина тела высококвалифицированных волейболистов увеличилась в среднем на 22,3 см. Как правило, высокорослые волейболисты обладают мощным нападающим ударом и выполняют эффективное блокирование, что значительно влияет на результат встречи. Низкорослые, по волейбольным параметрам, спортсмены не могут обеспечить эффективный блок в длительном поединке, поскольку для выполнения блока таким игрокам требуется больше времени и сил по сравнению с высокорослыми. Отмечено увеличение процентного соотношения высокорослых игроков в командах участницах Чемпионата России (2007 г.) от Первой лиги к Суперлиге. Количество игроков с длиной тела 200 см и выше в командах Суперлиги составило 59,7%, Первой лиги – 33,2%; с длиной тела 205 см и выше данный показатель равен 22,2% и 5,8%, соответственно.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5620959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1469</Words>
  <Application>Microsoft Office PowerPoint</Application>
  <PresentationFormat>Широкоэкранный</PresentationFormat>
  <Paragraphs>239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MS Song</vt:lpstr>
      <vt:lpstr>华文新魏</vt:lpstr>
      <vt:lpstr>Times New Roman</vt:lpstr>
      <vt:lpstr>Trebuchet MS</vt:lpstr>
      <vt:lpstr>Wingdings 3</vt:lpstr>
      <vt:lpstr>Грань</vt:lpstr>
      <vt:lpstr>Антропометрические характеристики волейболистов разных амплуа.(13)</vt:lpstr>
      <vt:lpstr>Амплуа́</vt:lpstr>
      <vt:lpstr>Связующий</vt:lpstr>
      <vt:lpstr>Либеро</vt:lpstr>
      <vt:lpstr>Центральный блокирующий</vt:lpstr>
      <vt:lpstr>Диагональный</vt:lpstr>
      <vt:lpstr>Доигровщик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Антропометрические характеристики волейболистов разных амплуа.(13)</dc:title>
  <dc:creator>Dereza Vika</dc:creator>
  <cp:lastModifiedBy>Dereza Vika</cp:lastModifiedBy>
  <cp:revision>4</cp:revision>
  <dcterms:created xsi:type="dcterms:W3CDTF">2021-09-17T08:16:19Z</dcterms:created>
  <dcterms:modified xsi:type="dcterms:W3CDTF">2021-09-17T08:23:56Z</dcterms:modified>
</cp:coreProperties>
</file>