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4" r:id="rId18"/>
    <p:sldId id="273" r:id="rId19"/>
    <p:sldId id="276" r:id="rId20"/>
    <p:sldId id="275" r:id="rId21"/>
    <p:sldId id="277" r:id="rId22"/>
    <p:sldId id="278" r:id="rId23"/>
    <p:sldId id="279" r:id="rId24"/>
    <p:sldId id="280" r:id="rId25"/>
    <p:sldId id="28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B61BEF0D-F0BB-DE4B-95CE-6DB70DBA9567}" type="datetimeFigureOut">
              <a:rPr lang="en-US" smtClean="0"/>
              <a:pPr/>
              <a:t>9/17/2021</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D57F1E4F-1CFF-5643-939E-217C01CDF565}" type="slidenum">
              <a:rPr lang="en-US" smtClean="0"/>
              <a:pPr/>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1131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9/17/2021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691092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37118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49125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ru-RU" smtClean="0"/>
              <a:t>Образец заголовка</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smtClean="0"/>
              <a:pPr/>
              <a:t>9/17/2021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205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9/17/2021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303616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304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90219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5879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ru-RU" smtClean="0"/>
              <a:t>Образец заголовка</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42A54C80-263E-416B-A8E0-580EDEADCBDC}" type="datetimeFigureOut">
              <a:rPr lang="en-US" smtClean="0"/>
              <a:t>9/17/2021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060549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smtClean="0"/>
              <a:pPr/>
              <a:t>9/17/2021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2437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B61BEF0D-F0BB-DE4B-95CE-6DB70DBA9567}" type="datetimeFigureOut">
              <a:rPr lang="en-US" smtClean="0"/>
              <a:pPr/>
              <a:t>9/17/2021</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4603348"/>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ru.wikipedia.org/wiki/&#1052;&#1091;&#1078;&#1089;&#1082;&#1072;&#1103;_&#1089;&#1073;&#1086;&#1088;&#1085;&#1072;&#1103;_&#1056;&#1086;&#1089;&#1089;&#1080;&#1080;_&#1087;&#1086;_&#1074;&#1086;&#1083;&#1077;&#1081;&#1073;&#1086;&#1083;&#1091;" TargetMode="External"/><Relationship Id="rId2" Type="http://schemas.openxmlformats.org/officeDocument/2006/relationships/hyperlink" Target="https://ru.wikipedia.org/wiki/&#1046;&#1077;&#1085;&#1089;&#1082;&#1072;&#1103;_&#1089;&#1073;&#1086;&#1088;&#1085;&#1072;&#1103;_&#1056;&#1086;&#1089;&#1089;&#1080;&#1080;_&#1087;&#1086;_&#1074;&#1086;&#1083;&#1077;&#1081;&#1073;&#1086;&#1083;&#1091;" TargetMode="External"/><Relationship Id="rId1" Type="http://schemas.openxmlformats.org/officeDocument/2006/relationships/slideLayout" Target="../slideLayouts/slideLayout2.xml"/><Relationship Id="rId4" Type="http://schemas.openxmlformats.org/officeDocument/2006/relationships/hyperlink" Target="https://ru.wikipedia.org/wiki/&#1054;&#1083;&#1080;&#1084;&#1087;&#1080;&#1081;&#1089;&#1082;&#1080;&#1077;_&#1080;&#1075;&#1088;&#1099;"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55313" y="2385392"/>
            <a:ext cx="9876293" cy="1248136"/>
          </a:xfrm>
        </p:spPr>
        <p:txBody>
          <a:bodyPr>
            <a:noAutofit/>
          </a:bodyPr>
          <a:lstStyle/>
          <a:p>
            <a:r>
              <a:rPr lang="ru-RU" sz="3200" dirty="0"/>
              <a:t>Динамика результатов отечественных волейболистов на ОИ (начиная с 1991 г.).</a:t>
            </a:r>
            <a:endParaRPr lang="ru-RU" sz="3200" dirty="0"/>
          </a:p>
        </p:txBody>
      </p:sp>
      <p:sp>
        <p:nvSpPr>
          <p:cNvPr id="3" name="Подзаголовок 2"/>
          <p:cNvSpPr>
            <a:spLocks noGrp="1"/>
          </p:cNvSpPr>
          <p:nvPr>
            <p:ph type="subTitle" idx="1"/>
          </p:nvPr>
        </p:nvSpPr>
        <p:spPr>
          <a:xfrm>
            <a:off x="1709530" y="3909390"/>
            <a:ext cx="8767860" cy="1388165"/>
          </a:xfrm>
        </p:spPr>
        <p:txBody>
          <a:bodyPr>
            <a:normAutofit fontScale="92500" lnSpcReduction="20000"/>
          </a:bodyPr>
          <a:lstStyle/>
          <a:p>
            <a:r>
              <a:rPr lang="ru-RU" dirty="0" err="1" smtClean="0"/>
              <a:t>ИМИСиЦЭ</a:t>
            </a:r>
            <a:r>
              <a:rPr lang="ru-RU" dirty="0" smtClean="0"/>
              <a:t/>
            </a:r>
            <a:br>
              <a:rPr lang="ru-RU" dirty="0" smtClean="0"/>
            </a:br>
            <a:r>
              <a:rPr lang="ru-RU" dirty="0" smtClean="0"/>
              <a:t>3 курс</a:t>
            </a:r>
          </a:p>
          <a:p>
            <a:r>
              <a:rPr lang="ru-RU" dirty="0" smtClean="0"/>
              <a:t>Группа 4310</a:t>
            </a:r>
          </a:p>
          <a:p>
            <a:r>
              <a:rPr lang="ru-RU" dirty="0" smtClean="0"/>
              <a:t>Ибрагимова София</a:t>
            </a:r>
          </a:p>
        </p:txBody>
      </p:sp>
      <p:sp>
        <p:nvSpPr>
          <p:cNvPr id="4" name="Подзаголовок 2"/>
          <p:cNvSpPr txBox="1">
            <a:spLocks/>
          </p:cNvSpPr>
          <p:nvPr/>
        </p:nvSpPr>
        <p:spPr>
          <a:xfrm>
            <a:off x="174929" y="483703"/>
            <a:ext cx="11855395" cy="2235643"/>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400"/>
              </a:spcBef>
              <a:buClr>
                <a:schemeClr val="accent1"/>
              </a:buClr>
              <a:buSzPct val="80000"/>
              <a:buFont typeface="Corbel" pitchFamily="34" charset="0"/>
              <a:buNone/>
              <a:defRPr sz="2200" kern="1200">
                <a:solidFill>
                  <a:srgbClr val="FFFFFF"/>
                </a:solidFill>
                <a:latin typeface="+mn-lt"/>
                <a:ea typeface="+mn-ea"/>
                <a:cs typeface="+mn-cs"/>
              </a:defRPr>
            </a:lvl1pPr>
            <a:lvl2pPr marL="4572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200" kern="1200">
                <a:solidFill>
                  <a:schemeClr val="accent1"/>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200" kern="1200">
                <a:solidFill>
                  <a:schemeClr val="accent1"/>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SzPct val="80000"/>
              <a:buFont typeface="Corbel" pitchFamily="34" charset="0"/>
              <a:buNone/>
              <a:defRPr sz="2000" kern="1200">
                <a:solidFill>
                  <a:schemeClr val="accent1"/>
                </a:solidFill>
                <a:latin typeface="+mn-lt"/>
                <a:ea typeface="+mn-ea"/>
                <a:cs typeface="+mn-cs"/>
              </a:defRPr>
            </a:lvl9pPr>
          </a:lstStyle>
          <a:p>
            <a:r>
              <a:rPr lang="ru-RU" dirty="0" smtClean="0"/>
              <a:t>Российский экономический университет им. Плеханова</a:t>
            </a:r>
          </a:p>
          <a:p>
            <a:endParaRPr lang="ru-RU" dirty="0"/>
          </a:p>
          <a:p>
            <a:r>
              <a:rPr lang="ru-RU" dirty="0" smtClean="0"/>
              <a:t>Дисциплина</a:t>
            </a:r>
            <a:r>
              <a:rPr lang="ru-RU" dirty="0"/>
              <a:t>: Элективные</a:t>
            </a:r>
          </a:p>
          <a:p>
            <a:r>
              <a:rPr lang="ru-RU" dirty="0"/>
              <a:t>дисциплины по</a:t>
            </a:r>
          </a:p>
          <a:p>
            <a:r>
              <a:rPr lang="ru-RU" dirty="0"/>
              <a:t>физической</a:t>
            </a:r>
          </a:p>
          <a:p>
            <a:r>
              <a:rPr lang="ru-RU" dirty="0"/>
              <a:t>культуре и спорту</a:t>
            </a:r>
            <a:endParaRPr lang="ru-RU" dirty="0" smtClean="0"/>
          </a:p>
        </p:txBody>
      </p:sp>
    </p:spTree>
    <p:extLst>
      <p:ext uri="{BB962C8B-B14F-4D97-AF65-F5344CB8AC3E}">
        <p14:creationId xmlns:p14="http://schemas.microsoft.com/office/powerpoint/2010/main" val="296296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9551" y="247650"/>
            <a:ext cx="9875520" cy="1356360"/>
          </a:xfrm>
        </p:spPr>
        <p:txBody>
          <a:bodyPr/>
          <a:lstStyle/>
          <a:p>
            <a:r>
              <a:rPr lang="ru-RU" dirty="0" smtClean="0"/>
              <a:t>История</a:t>
            </a:r>
            <a:endParaRPr lang="ru-RU" dirty="0"/>
          </a:p>
        </p:txBody>
      </p:sp>
      <p:sp>
        <p:nvSpPr>
          <p:cNvPr id="3" name="Объект 2"/>
          <p:cNvSpPr>
            <a:spLocks noGrp="1"/>
          </p:cNvSpPr>
          <p:nvPr>
            <p:ph idx="1"/>
          </p:nvPr>
        </p:nvSpPr>
        <p:spPr>
          <a:xfrm>
            <a:off x="209551" y="1371599"/>
            <a:ext cx="11525250" cy="5486401"/>
          </a:xfrm>
        </p:spPr>
        <p:txBody>
          <a:bodyPr>
            <a:noAutofit/>
          </a:bodyPr>
          <a:lstStyle/>
          <a:p>
            <a:pPr marL="45720" indent="0">
              <a:buNone/>
            </a:pPr>
            <a:r>
              <a:rPr lang="ru-RU" sz="1800" dirty="0"/>
              <a:t>От Лондона до Рио</a:t>
            </a:r>
          </a:p>
          <a:p>
            <a:pPr marL="45720" indent="0">
              <a:buNone/>
            </a:pPr>
            <a:r>
              <a:rPr lang="ru-RU" sz="1800" dirty="0"/>
              <a:t>В конце 2012 года Владимир </a:t>
            </a:r>
            <a:r>
              <a:rPr lang="ru-RU" sz="1800" dirty="0" err="1"/>
              <a:t>Алекно</a:t>
            </a:r>
            <a:r>
              <a:rPr lang="ru-RU" sz="1800" dirty="0"/>
              <a:t> объявил, что оставляет пост главного тренера </a:t>
            </a:r>
            <a:r>
              <a:rPr lang="ru-RU" sz="1800" dirty="0" smtClean="0"/>
              <a:t>команды. </a:t>
            </a:r>
            <a:r>
              <a:rPr lang="ru-RU" sz="1800" dirty="0"/>
              <a:t>29 марта 2013 года новым наставником сборной назначен Андрей </a:t>
            </a:r>
            <a:r>
              <a:rPr lang="ru-RU" sz="1800" dirty="0" smtClean="0"/>
              <a:t>Воронков.</a:t>
            </a:r>
            <a:endParaRPr lang="ru-RU" sz="1800" dirty="0"/>
          </a:p>
          <a:p>
            <a:pPr marL="45720" indent="0">
              <a:buNone/>
            </a:pPr>
            <a:r>
              <a:rPr lang="ru-RU" sz="1800" dirty="0"/>
              <a:t>В сентябре 2013 года сборная России выиграла чемпионат Европы, проходивший в Дании и Польше. </a:t>
            </a:r>
            <a:endParaRPr lang="ru-RU" sz="1800" dirty="0" smtClean="0"/>
          </a:p>
          <a:p>
            <a:pPr marL="45720" indent="0">
              <a:buNone/>
            </a:pPr>
            <a:r>
              <a:rPr lang="ru-RU" sz="1800" dirty="0" smtClean="0"/>
              <a:t>Мировая </a:t>
            </a:r>
            <a:r>
              <a:rPr lang="ru-RU" sz="1800" dirty="0"/>
              <a:t>лига 2014 оказалась не столь успешной для команды Воронкова. </a:t>
            </a:r>
            <a:r>
              <a:rPr lang="ru-RU" sz="1800" dirty="0" smtClean="0"/>
              <a:t>Результатом стало </a:t>
            </a:r>
            <a:r>
              <a:rPr lang="ru-RU" sz="1800" dirty="0"/>
              <a:t>пятое место</a:t>
            </a:r>
            <a:r>
              <a:rPr lang="ru-RU" sz="1800" dirty="0" smtClean="0"/>
              <a:t>.</a:t>
            </a:r>
            <a:endParaRPr lang="ru-RU" sz="1800" dirty="0"/>
          </a:p>
          <a:p>
            <a:pPr marL="45720" indent="0">
              <a:buNone/>
            </a:pPr>
            <a:r>
              <a:rPr lang="ru-RU" sz="1800" dirty="0"/>
              <a:t>На чемпионате мира в Польше российская сборная, стартовав с восьми побед подряд, в дальнейшем дважды уступила бразильской сборной (1:3 и 0:3). </a:t>
            </a:r>
            <a:r>
              <a:rPr lang="ru-RU" sz="1800" dirty="0" smtClean="0"/>
              <a:t>Результат – снова пятое место.</a:t>
            </a:r>
            <a:endParaRPr lang="ru-RU" sz="1800" dirty="0"/>
          </a:p>
          <a:p>
            <a:pPr marL="45720" indent="0">
              <a:buNone/>
            </a:pPr>
            <a:r>
              <a:rPr lang="ru-RU" sz="1800" dirty="0"/>
              <a:t>Мировая лига 2015 оказалась провальной для сборной России — российские волейболисты потерпели десять поражений </a:t>
            </a:r>
            <a:r>
              <a:rPr lang="ru-RU" sz="1800" dirty="0" smtClean="0"/>
              <a:t>подряд </a:t>
            </a:r>
            <a:r>
              <a:rPr lang="ru-RU" sz="1800" dirty="0"/>
              <a:t>и 30 июня Андрей Воронков подал в отставку с поста главного </a:t>
            </a:r>
            <a:r>
              <a:rPr lang="ru-RU" sz="1800" dirty="0" smtClean="0"/>
              <a:t>тренера. </a:t>
            </a:r>
            <a:r>
              <a:rPr lang="ru-RU" sz="1800" dirty="0"/>
              <a:t>Под руководством исполняющего обязанности главного тренера Александра Климкина сборная России выиграла один из двух оставшихся матчей Мировой </a:t>
            </a:r>
            <a:r>
              <a:rPr lang="ru-RU" sz="1800" dirty="0" smtClean="0"/>
              <a:t>лиги. </a:t>
            </a:r>
            <a:endParaRPr lang="ru-RU" sz="1800" dirty="0"/>
          </a:p>
          <a:p>
            <a:pPr marL="45720" indent="0">
              <a:buNone/>
            </a:pPr>
            <a:r>
              <a:rPr lang="ru-RU" sz="1800" dirty="0"/>
              <a:t>Олимпийские игры в </a:t>
            </a:r>
            <a:r>
              <a:rPr lang="ru-RU" sz="1800" dirty="0" smtClean="0"/>
              <a:t>Рио-де-Жанейро. Итогом </a:t>
            </a:r>
            <a:r>
              <a:rPr lang="ru-RU" sz="1800" dirty="0"/>
              <a:t>выступления российской команды стало 4-е место. В полуфинале подопечные Владимира </a:t>
            </a:r>
            <a:r>
              <a:rPr lang="ru-RU" sz="1800" dirty="0" err="1"/>
              <a:t>Алекно</a:t>
            </a:r>
            <a:r>
              <a:rPr lang="ru-RU" sz="1800" dirty="0"/>
              <a:t> в трёх сетах уступили бразильцам, а в матче за бронзу, ведя со счётом 2:0 по сетам, — сборной США. После Олимпиады Тетюхин и </a:t>
            </a:r>
            <a:r>
              <a:rPr lang="ru-RU" sz="1800" dirty="0" err="1"/>
              <a:t>Вербов</a:t>
            </a:r>
            <a:r>
              <a:rPr lang="ru-RU" sz="1800" dirty="0"/>
              <a:t> объявили о завершении карьеры в </a:t>
            </a:r>
            <a:r>
              <a:rPr lang="ru-RU" sz="1800" dirty="0" smtClean="0"/>
              <a:t>сборной.</a:t>
            </a:r>
            <a:endParaRPr lang="ru-RU" sz="1800" dirty="0"/>
          </a:p>
        </p:txBody>
      </p:sp>
    </p:spTree>
    <p:extLst>
      <p:ext uri="{BB962C8B-B14F-4D97-AF65-F5344CB8AC3E}">
        <p14:creationId xmlns:p14="http://schemas.microsoft.com/office/powerpoint/2010/main" val="35163423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9551" y="247650"/>
            <a:ext cx="9875520" cy="1356360"/>
          </a:xfrm>
        </p:spPr>
        <p:txBody>
          <a:bodyPr/>
          <a:lstStyle/>
          <a:p>
            <a:r>
              <a:rPr lang="ru-RU" dirty="0" smtClean="0"/>
              <a:t>История</a:t>
            </a:r>
            <a:endParaRPr lang="ru-RU" dirty="0"/>
          </a:p>
        </p:txBody>
      </p:sp>
      <p:sp>
        <p:nvSpPr>
          <p:cNvPr id="3" name="Объект 2"/>
          <p:cNvSpPr>
            <a:spLocks noGrp="1"/>
          </p:cNvSpPr>
          <p:nvPr>
            <p:ph idx="1"/>
          </p:nvPr>
        </p:nvSpPr>
        <p:spPr>
          <a:xfrm>
            <a:off x="209551" y="1371599"/>
            <a:ext cx="11525250" cy="5486401"/>
          </a:xfrm>
        </p:spPr>
        <p:txBody>
          <a:bodyPr>
            <a:noAutofit/>
          </a:bodyPr>
          <a:lstStyle/>
          <a:p>
            <a:pPr marL="45720" indent="0">
              <a:buNone/>
            </a:pPr>
            <a:r>
              <a:rPr lang="ru-RU" sz="1800" dirty="0"/>
              <a:t>От Рио до Токио</a:t>
            </a:r>
          </a:p>
          <a:p>
            <a:pPr marL="45720" indent="0">
              <a:buNone/>
            </a:pPr>
            <a:r>
              <a:rPr lang="ru-RU" sz="1800" dirty="0"/>
              <a:t>2 февраля 2017 года новым главным тренером сборной России назначен Сергей Шляпников, прежде известный по многолетней успешной работе с молодёжными и юниорскими сборными страны[19</a:t>
            </a:r>
            <a:r>
              <a:rPr lang="ru-RU" sz="1800" dirty="0" smtClean="0"/>
              <a:t>].</a:t>
            </a:r>
            <a:endParaRPr lang="ru-RU" sz="1800" dirty="0"/>
          </a:p>
          <a:p>
            <a:pPr marL="45720" indent="0">
              <a:buNone/>
            </a:pPr>
            <a:r>
              <a:rPr lang="ru-RU" sz="1800" dirty="0"/>
              <a:t>Под его руководством сборная России выиграла чемпионат Европы 2017 года в Польше. До финала сборная не проиграла ни одного сета, выиграв у Словении (дважды), Болгарии, Испании и Бельгии, а в финале в упорной борьбе победила сборную Германии со счётом 3:2 (15:13 в решающем пятом сете). </a:t>
            </a:r>
            <a:endParaRPr lang="ru-RU" sz="1800" dirty="0" smtClean="0"/>
          </a:p>
          <a:p>
            <a:pPr marL="45720" indent="0">
              <a:buNone/>
            </a:pPr>
            <a:r>
              <a:rPr lang="ru-RU" sz="1800" dirty="0" smtClean="0"/>
              <a:t>Следующий </a:t>
            </a:r>
            <a:r>
              <a:rPr lang="ru-RU" sz="1800" dirty="0"/>
              <a:t>турнир сборной России также стал победным. В июле 2018 года подопечные Сергея Шляпникова триумфально завершили первый в истории розыгрыш Лиги наций — коммерческого соревнования, пришедшего на смену Мировой лиге. </a:t>
            </a:r>
          </a:p>
          <a:p>
            <a:pPr marL="45720" indent="0">
              <a:buNone/>
            </a:pPr>
            <a:r>
              <a:rPr lang="ru-RU" sz="1800" dirty="0"/>
              <a:t>14 февраля 2019 года Сергей Шляпников оставил должность главного тренера сборной </a:t>
            </a:r>
            <a:r>
              <a:rPr lang="ru-RU" sz="1800" dirty="0" smtClean="0"/>
              <a:t>России. 1 </a:t>
            </a:r>
            <a:r>
              <a:rPr lang="ru-RU" sz="1800" dirty="0"/>
              <a:t>марта 2019 года новым главным тренером сборной был назначен наставник кемеровского «Кузбасса» </a:t>
            </a:r>
            <a:r>
              <a:rPr lang="ru-RU" sz="1800" dirty="0" err="1"/>
              <a:t>Туомас</a:t>
            </a:r>
            <a:r>
              <a:rPr lang="ru-RU" sz="1800" dirty="0"/>
              <a:t> </a:t>
            </a:r>
            <a:r>
              <a:rPr lang="ru-RU" sz="1800" dirty="0" err="1" smtClean="0"/>
              <a:t>Саммелвуо</a:t>
            </a:r>
            <a:r>
              <a:rPr lang="ru-RU" sz="1800" dirty="0" smtClean="0"/>
              <a:t>. </a:t>
            </a:r>
            <a:r>
              <a:rPr lang="ru-RU" sz="1800" dirty="0"/>
              <a:t>Дебют для финского специалиста сложился успешно — сборная России защитила титул победителя Лиги </a:t>
            </a:r>
            <a:r>
              <a:rPr lang="ru-RU" sz="1800" dirty="0" smtClean="0"/>
              <a:t>наций.</a:t>
            </a:r>
            <a:endParaRPr lang="ru-RU" sz="1800" dirty="0"/>
          </a:p>
          <a:p>
            <a:pPr marL="45720" indent="0">
              <a:buNone/>
            </a:pPr>
            <a:r>
              <a:rPr lang="ru-RU" sz="1800" dirty="0"/>
              <a:t>В 2020 году из-за пандемии COVID-19 сборная России не провела ни одного матча. Олимпийские игры в Токио были перенесены на лето 2021 года и в них российская команда выступила под флагом Олимпийского комитета России. Подопечные </a:t>
            </a:r>
            <a:r>
              <a:rPr lang="ru-RU" sz="1800" dirty="0" err="1"/>
              <a:t>Туомаса</a:t>
            </a:r>
            <a:r>
              <a:rPr lang="ru-RU" sz="1800" dirty="0"/>
              <a:t> </a:t>
            </a:r>
            <a:r>
              <a:rPr lang="ru-RU" sz="1800" dirty="0" err="1"/>
              <a:t>Саммелвуо</a:t>
            </a:r>
            <a:r>
              <a:rPr lang="ru-RU" sz="1800" dirty="0"/>
              <a:t> стали первыми в своей </a:t>
            </a:r>
            <a:r>
              <a:rPr lang="ru-RU" sz="1800" dirty="0" smtClean="0"/>
              <a:t>группе. </a:t>
            </a:r>
            <a:r>
              <a:rPr lang="ru-RU" sz="1800" dirty="0"/>
              <a:t>Российская сборная дважды за турнир обыграла бразильцев, </a:t>
            </a:r>
            <a:r>
              <a:rPr lang="ru-RU" sz="1800" dirty="0" smtClean="0"/>
              <a:t>но </a:t>
            </a:r>
            <a:r>
              <a:rPr lang="ru-RU" sz="1800" dirty="0"/>
              <a:t>дважды уступила французам. В финальном матче против «трёхцветных» россияне отыгрались с 0:2 по партиям, но в решающем сете сильнее оказались соперники — </a:t>
            </a:r>
            <a:r>
              <a:rPr lang="ru-RU" sz="1800" dirty="0" smtClean="0"/>
              <a:t>15:12</a:t>
            </a:r>
            <a:endParaRPr lang="ru-RU" sz="1800" dirty="0"/>
          </a:p>
        </p:txBody>
      </p:sp>
    </p:spTree>
    <p:extLst>
      <p:ext uri="{BB962C8B-B14F-4D97-AF65-F5344CB8AC3E}">
        <p14:creationId xmlns:p14="http://schemas.microsoft.com/office/powerpoint/2010/main" val="41577173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9551" y="247650"/>
            <a:ext cx="9875520" cy="1356360"/>
          </a:xfrm>
        </p:spPr>
        <p:txBody>
          <a:bodyPr/>
          <a:lstStyle/>
          <a:p>
            <a:r>
              <a:rPr lang="ru-RU" dirty="0" smtClean="0"/>
              <a:t>Динамика результатов</a:t>
            </a:r>
            <a:endParaRPr lang="ru-RU" dirty="0"/>
          </a:p>
        </p:txBody>
      </p:sp>
      <p:pic>
        <p:nvPicPr>
          <p:cNvPr id="4" name="Объект 3"/>
          <p:cNvPicPr>
            <a:picLocks noGrp="1" noChangeAspect="1"/>
          </p:cNvPicPr>
          <p:nvPr>
            <p:ph idx="1"/>
          </p:nvPr>
        </p:nvPicPr>
        <p:blipFill rotWithShape="1">
          <a:blip r:embed="rId2"/>
          <a:srcRect l="10535" t="26910" r="33418" b="49132"/>
          <a:stretch/>
        </p:blipFill>
        <p:spPr>
          <a:xfrm>
            <a:off x="295275" y="1758636"/>
            <a:ext cx="11582400" cy="2822889"/>
          </a:xfrm>
          <a:prstGeom prst="rect">
            <a:avLst/>
          </a:prstGeom>
        </p:spPr>
      </p:pic>
    </p:spTree>
    <p:extLst>
      <p:ext uri="{BB962C8B-B14F-4D97-AF65-F5344CB8AC3E}">
        <p14:creationId xmlns:p14="http://schemas.microsoft.com/office/powerpoint/2010/main" val="40018719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28600" y="238125"/>
            <a:ext cx="9875520" cy="1356360"/>
          </a:xfrm>
        </p:spPr>
        <p:txBody>
          <a:bodyPr/>
          <a:lstStyle/>
          <a:p>
            <a:r>
              <a:rPr lang="ru-RU" dirty="0" smtClean="0"/>
              <a:t>Женская </a:t>
            </a:r>
            <a:r>
              <a:rPr lang="ru-RU" dirty="0"/>
              <a:t>сборная России по </a:t>
            </a:r>
            <a:r>
              <a:rPr lang="ru-RU" dirty="0" smtClean="0"/>
              <a:t>волейболу</a:t>
            </a:r>
            <a:endParaRPr lang="ru-RU" dirty="0"/>
          </a:p>
        </p:txBody>
      </p:sp>
      <p:sp>
        <p:nvSpPr>
          <p:cNvPr id="3" name="Объект 2"/>
          <p:cNvSpPr>
            <a:spLocks noGrp="1"/>
          </p:cNvSpPr>
          <p:nvPr>
            <p:ph idx="1"/>
          </p:nvPr>
        </p:nvSpPr>
        <p:spPr>
          <a:xfrm>
            <a:off x="228600" y="1504950"/>
            <a:ext cx="9872871" cy="4038600"/>
          </a:xfrm>
        </p:spPr>
        <p:txBody>
          <a:bodyPr>
            <a:normAutofit/>
          </a:bodyPr>
          <a:lstStyle/>
          <a:p>
            <a:pPr marL="45720" indent="0">
              <a:buNone/>
            </a:pPr>
            <a:r>
              <a:rPr lang="ru-RU" sz="2400" dirty="0"/>
              <a:t>Женская национальная сборная России по волейболу является правопреемницей сборной СССР и представляет Россию на международных соревнованиях по волейболу. Впервые была собрана в 1992 году, в официальных международных соревнованиях участвует с 1993 года. Двукратный серебряный призёр Олимпийских игр (2000 и 2004), двукратный чемпион мира (2006, 2010), шестикратный чемпион Европы. Управляется Всероссийской федерацией волейбола.</a:t>
            </a:r>
          </a:p>
        </p:txBody>
      </p:sp>
    </p:spTree>
    <p:extLst>
      <p:ext uri="{BB962C8B-B14F-4D97-AF65-F5344CB8AC3E}">
        <p14:creationId xmlns:p14="http://schemas.microsoft.com/office/powerpoint/2010/main" val="3986317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9551" y="247650"/>
            <a:ext cx="9875520" cy="1356360"/>
          </a:xfrm>
        </p:spPr>
        <p:txBody>
          <a:bodyPr/>
          <a:lstStyle/>
          <a:p>
            <a:r>
              <a:rPr lang="ru-RU" dirty="0" smtClean="0"/>
              <a:t>История</a:t>
            </a:r>
            <a:endParaRPr lang="ru-RU" dirty="0"/>
          </a:p>
        </p:txBody>
      </p:sp>
      <p:sp>
        <p:nvSpPr>
          <p:cNvPr id="3" name="Объект 2"/>
          <p:cNvSpPr>
            <a:spLocks noGrp="1"/>
          </p:cNvSpPr>
          <p:nvPr>
            <p:ph idx="1"/>
          </p:nvPr>
        </p:nvSpPr>
        <p:spPr>
          <a:xfrm>
            <a:off x="209551" y="1371599"/>
            <a:ext cx="11525250" cy="5486401"/>
          </a:xfrm>
        </p:spPr>
        <p:txBody>
          <a:bodyPr>
            <a:noAutofit/>
          </a:bodyPr>
          <a:lstStyle/>
          <a:p>
            <a:pPr marL="45720" indent="0">
              <a:buNone/>
            </a:pPr>
            <a:r>
              <a:rPr lang="ru-RU" sz="1800" dirty="0"/>
              <a:t>Команда </a:t>
            </a:r>
            <a:r>
              <a:rPr lang="ru-RU" sz="1800" dirty="0" err="1"/>
              <a:t>Карполя</a:t>
            </a:r>
            <a:endParaRPr lang="ru-RU" sz="1800" dirty="0"/>
          </a:p>
          <a:p>
            <a:pPr marL="45720" indent="0">
              <a:buNone/>
            </a:pPr>
            <a:r>
              <a:rPr lang="ru-RU" sz="1800" dirty="0"/>
              <a:t>История сборной России стала логичным продолжением истории советской сборной, главным тренером которой с 1978 года (с перерывом) был Николай </a:t>
            </a:r>
            <a:r>
              <a:rPr lang="ru-RU" sz="1800" dirty="0" err="1"/>
              <a:t>Карполь</a:t>
            </a:r>
            <a:r>
              <a:rPr lang="ru-RU" sz="1800" dirty="0" smtClean="0"/>
              <a:t>.</a:t>
            </a:r>
            <a:endParaRPr lang="ru-RU" sz="1800" dirty="0"/>
          </a:p>
          <a:p>
            <a:pPr marL="45720" indent="0">
              <a:buNone/>
            </a:pPr>
            <a:r>
              <a:rPr lang="ru-RU" sz="1800" dirty="0"/>
              <a:t>Во времена </a:t>
            </a:r>
            <a:r>
              <a:rPr lang="ru-RU" sz="1800" dirty="0" err="1"/>
              <a:t>Карполя</a:t>
            </a:r>
            <a:r>
              <a:rPr lang="ru-RU" sz="1800" dirty="0"/>
              <a:t> сборная России практически не знала конкуренции на континентальной арене, выиграв четыре чемпионата Европы из шести, была одной из сильнейших команд мира, подтверждением чему являются три победы в турнирах Гран-при. В то же время выиграть более крупный мировой форум — чемпионат мира или Олимпийские игры — россиянкам не удавалось. Характерными чертами этого периода в жизни сборной являлось существование базового клуба — екатеринбургской «</a:t>
            </a:r>
            <a:r>
              <a:rPr lang="ru-RU" sz="1800" dirty="0" err="1"/>
              <a:t>Уралочки</a:t>
            </a:r>
            <a:r>
              <a:rPr lang="ru-RU" sz="1800" dirty="0"/>
              <a:t>», короткая скамейка запасных — игра почти без замен на протяжении отдельных турниров, сильная зависимость команды от её лидера, которым долгие годы была Евгения Артамонова, а позднее Екатерина </a:t>
            </a:r>
            <a:r>
              <a:rPr lang="ru-RU" sz="1800" dirty="0" err="1"/>
              <a:t>Гамова</a:t>
            </a:r>
            <a:r>
              <a:rPr lang="ru-RU" sz="1800" dirty="0"/>
              <a:t>. Последнее обстоятельство часто давало минимальное преимущество соперникам в решающих матчах крупнейших турниров: сборной Китая, которой Россия уступала в полуфинале Олимпийских игр-1996 и чемпионата мира-1998, а также финале Олимпиады-2004, сборной Кубы, обыгравшей россиянок в решающем матче Кубка мира-1999 и Олимпиады-2000, сборной США, оставившей Россию вне финала чемпионата мира-2002</a:t>
            </a:r>
            <a:r>
              <a:rPr lang="ru-RU" sz="1800" dirty="0" smtClean="0"/>
              <a:t>.</a:t>
            </a:r>
            <a:endParaRPr lang="ru-RU" sz="1800" dirty="0"/>
          </a:p>
          <a:p>
            <a:pPr marL="45720" indent="0">
              <a:buNone/>
            </a:pPr>
            <a:r>
              <a:rPr lang="ru-RU" sz="1800" dirty="0"/>
              <a:t>В то же </a:t>
            </a:r>
            <a:r>
              <a:rPr lang="ru-RU" sz="1800" dirty="0" smtClean="0"/>
              <a:t>время </a:t>
            </a:r>
            <a:r>
              <a:rPr lang="ru-RU" sz="1800" dirty="0"/>
              <a:t>сборная России отличалась характером и психологической устойчивостью, которые не раз помогали ей в самых критических ситуациях. Из этой серии — бронза чемпионата мира 1994 года, где российская команда играла без ведущих игроков, в том числе и перенёсшей операцию Евгении Артамоновой, но одно её присутствие на скамейке запасных во время матчей заставляло команду «прыгать выше головы»[2]. Ещё более показательный пример — олимпийский турнир в Афинах-2004</a:t>
            </a:r>
            <a:r>
              <a:rPr lang="ru-RU" sz="1800" dirty="0" smtClean="0"/>
              <a:t>.</a:t>
            </a:r>
            <a:endParaRPr lang="ru-RU" sz="1800" dirty="0"/>
          </a:p>
        </p:txBody>
      </p:sp>
    </p:spTree>
    <p:extLst>
      <p:ext uri="{BB962C8B-B14F-4D97-AF65-F5344CB8AC3E}">
        <p14:creationId xmlns:p14="http://schemas.microsoft.com/office/powerpoint/2010/main" val="17609489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9551" y="247650"/>
            <a:ext cx="9875520" cy="1356360"/>
          </a:xfrm>
        </p:spPr>
        <p:txBody>
          <a:bodyPr/>
          <a:lstStyle/>
          <a:p>
            <a:r>
              <a:rPr lang="ru-RU" dirty="0" smtClean="0"/>
              <a:t>История</a:t>
            </a:r>
            <a:endParaRPr lang="ru-RU" dirty="0"/>
          </a:p>
        </p:txBody>
      </p:sp>
      <p:sp>
        <p:nvSpPr>
          <p:cNvPr id="3" name="Объект 2"/>
          <p:cNvSpPr>
            <a:spLocks noGrp="1"/>
          </p:cNvSpPr>
          <p:nvPr>
            <p:ph idx="1"/>
          </p:nvPr>
        </p:nvSpPr>
        <p:spPr>
          <a:xfrm>
            <a:off x="209551" y="1371599"/>
            <a:ext cx="11525250" cy="5486401"/>
          </a:xfrm>
        </p:spPr>
        <p:txBody>
          <a:bodyPr>
            <a:noAutofit/>
          </a:bodyPr>
          <a:lstStyle/>
          <a:p>
            <a:pPr marL="45720" indent="0">
              <a:buNone/>
            </a:pPr>
            <a:r>
              <a:rPr lang="ru-RU" sz="1800" dirty="0"/>
              <a:t>Команда </a:t>
            </a:r>
            <a:r>
              <a:rPr lang="ru-RU" sz="1800" dirty="0" err="1" smtClean="0"/>
              <a:t>Карполя</a:t>
            </a:r>
            <a:endParaRPr lang="ru-RU" sz="1800" dirty="0"/>
          </a:p>
          <a:p>
            <a:pPr marL="45720" indent="0">
              <a:buNone/>
            </a:pPr>
            <a:r>
              <a:rPr lang="ru-RU" sz="1800" dirty="0"/>
              <a:t>К нему сборная России подходила совсем не фаворитом. На чемпионате Европы-2003 из-за пищевого </a:t>
            </a:r>
            <a:r>
              <a:rPr lang="ru-RU" sz="1800" dirty="0" smtClean="0"/>
              <a:t>отравления </a:t>
            </a:r>
            <a:r>
              <a:rPr lang="ru-RU" sz="1800" dirty="0"/>
              <a:t>команда заняла только 5-е место. Затем последовал провал на олимпийском квалификационном турнире в Баку. В мае 2004-го на турнире в Японии путёвка на Олимпиаду всё же была завоёвана, однако летом ведущие волейболистки не участвовали в Гран-при, лишившись полноценной игровой практики. В сборной не было потерявших общий язык с </a:t>
            </a:r>
            <a:r>
              <a:rPr lang="ru-RU" sz="1800" dirty="0" err="1"/>
              <a:t>Карполем</a:t>
            </a:r>
            <a:r>
              <a:rPr lang="ru-RU" sz="1800" dirty="0"/>
              <a:t> Елены Годиной и Анастасии Беликовой, в последний момент решился вопрос с участием в турнире Любови Соколовой и Елизаветы Тищенко, которая восстанавливалась после травмы. Капитан сборной, Евгения Артамонова, также переживала последствия травмы. Уже в Афинах 19-летняя связующая Марина </a:t>
            </a:r>
            <a:r>
              <a:rPr lang="ru-RU" sz="1800" dirty="0" err="1"/>
              <a:t>Шешенина</a:t>
            </a:r>
            <a:r>
              <a:rPr lang="ru-RU" sz="1800" dirty="0"/>
              <a:t> набиралась необходимого опыта игры на столь ответственной позиции[4</a:t>
            </a:r>
            <a:r>
              <a:rPr lang="ru-RU" sz="1800" dirty="0" smtClean="0"/>
              <a:t>].</a:t>
            </a:r>
            <a:endParaRPr lang="ru-RU" sz="1800" dirty="0"/>
          </a:p>
          <a:p>
            <a:pPr marL="45720" indent="0">
              <a:buNone/>
            </a:pPr>
            <a:r>
              <a:rPr lang="ru-RU" sz="1800" dirty="0"/>
              <a:t>Все эти обстоятельства позволяют считать «серебро» сборной России в олимпийском турнире Афин настоящим чудом, если, конечно, не знать каким характером обладала эта Команда. Семь </a:t>
            </a:r>
            <a:r>
              <a:rPr lang="ru-RU" sz="1800" dirty="0" err="1"/>
              <a:t>матчболов</a:t>
            </a:r>
            <a:r>
              <a:rPr lang="ru-RU" sz="1800" dirty="0"/>
              <a:t>, отыгранных в полуфинале против сборной </a:t>
            </a:r>
            <a:r>
              <a:rPr lang="ru-RU" sz="1800" dirty="0" smtClean="0"/>
              <a:t>Бразилии, </a:t>
            </a:r>
            <a:r>
              <a:rPr lang="ru-RU" sz="1800" dirty="0"/>
              <a:t>высочайшего класса игра с командой Китая в финале, где уже сборная России была как никогда близка к </a:t>
            </a:r>
            <a:r>
              <a:rPr lang="ru-RU" sz="1800" dirty="0" smtClean="0"/>
              <a:t>успеху, </a:t>
            </a:r>
            <a:r>
              <a:rPr lang="ru-RU" sz="1800" dirty="0"/>
              <a:t>стали яркой страницей в истории российского волейбола.</a:t>
            </a:r>
          </a:p>
        </p:txBody>
      </p:sp>
    </p:spTree>
    <p:extLst>
      <p:ext uri="{BB962C8B-B14F-4D97-AF65-F5344CB8AC3E}">
        <p14:creationId xmlns:p14="http://schemas.microsoft.com/office/powerpoint/2010/main" val="26872696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9551" y="247650"/>
            <a:ext cx="9875520" cy="1356360"/>
          </a:xfrm>
        </p:spPr>
        <p:txBody>
          <a:bodyPr/>
          <a:lstStyle/>
          <a:p>
            <a:r>
              <a:rPr lang="ru-RU" dirty="0" smtClean="0"/>
              <a:t>История</a:t>
            </a:r>
            <a:endParaRPr lang="ru-RU" dirty="0"/>
          </a:p>
        </p:txBody>
      </p:sp>
      <p:sp>
        <p:nvSpPr>
          <p:cNvPr id="3" name="Объект 2"/>
          <p:cNvSpPr>
            <a:spLocks noGrp="1"/>
          </p:cNvSpPr>
          <p:nvPr>
            <p:ph idx="1"/>
          </p:nvPr>
        </p:nvSpPr>
        <p:spPr>
          <a:xfrm>
            <a:off x="209551" y="1371599"/>
            <a:ext cx="11525250" cy="5486401"/>
          </a:xfrm>
        </p:spPr>
        <p:txBody>
          <a:bodyPr>
            <a:noAutofit/>
          </a:bodyPr>
          <a:lstStyle/>
          <a:p>
            <a:pPr marL="45720" indent="0">
              <a:buNone/>
            </a:pPr>
            <a:r>
              <a:rPr lang="ru-RU" sz="1800" dirty="0"/>
              <a:t>Команда </a:t>
            </a:r>
            <a:r>
              <a:rPr lang="ru-RU" sz="1800" dirty="0" err="1"/>
              <a:t>Капрары</a:t>
            </a:r>
            <a:endParaRPr lang="ru-RU" sz="1800" dirty="0"/>
          </a:p>
          <a:p>
            <a:pPr marL="45720" indent="0">
              <a:buNone/>
            </a:pPr>
            <a:r>
              <a:rPr lang="ru-RU" sz="1800" dirty="0"/>
              <a:t>Ещё во время афинской Олимпиады Николай </a:t>
            </a:r>
            <a:r>
              <a:rPr lang="ru-RU" sz="1800" dirty="0" err="1"/>
              <a:t>Карполь</a:t>
            </a:r>
            <a:r>
              <a:rPr lang="ru-RU" sz="1800" dirty="0"/>
              <a:t> заявил, что оставляет пост главного тренера сборной России. На вакантную должность был приглашён итальянский специалист Джованни </a:t>
            </a:r>
            <a:r>
              <a:rPr lang="ru-RU" sz="1800" dirty="0" err="1"/>
              <a:t>Капрара</a:t>
            </a:r>
            <a:r>
              <a:rPr lang="ru-RU" sz="1800" dirty="0"/>
              <a:t>. </a:t>
            </a:r>
            <a:endParaRPr lang="ru-RU" sz="1800" dirty="0" smtClean="0"/>
          </a:p>
          <a:p>
            <a:pPr marL="45720" indent="0">
              <a:buNone/>
            </a:pPr>
            <a:r>
              <a:rPr lang="ru-RU" sz="1800" dirty="0" smtClean="0"/>
              <a:t>Сохранив </a:t>
            </a:r>
            <a:r>
              <a:rPr lang="ru-RU" sz="1800" dirty="0"/>
              <a:t>в составе Екатерину </a:t>
            </a:r>
            <a:r>
              <a:rPr lang="ru-RU" sz="1800" dirty="0" err="1"/>
              <a:t>Гамову</a:t>
            </a:r>
            <a:r>
              <a:rPr lang="ru-RU" sz="1800" dirty="0"/>
              <a:t> и Любовь Соколову, вернув в сборную Елену Годину, </a:t>
            </a:r>
            <a:r>
              <a:rPr lang="ru-RU" sz="1800" dirty="0" err="1"/>
              <a:t>Капрара</a:t>
            </a:r>
            <a:r>
              <a:rPr lang="ru-RU" sz="1800" dirty="0"/>
              <a:t> также дал шанс проявить себя и более молодым игрокам: Юлии Меркуловой, Марине Акуловой, Светлане Крючковой, Марии </a:t>
            </a:r>
            <a:r>
              <a:rPr lang="ru-RU" sz="1800" dirty="0" err="1"/>
              <a:t>Бородаковой</a:t>
            </a:r>
            <a:r>
              <a:rPr lang="ru-RU" sz="1800" dirty="0"/>
              <a:t>. Результат не заставил себя ждать — осенью 2006 года эти волейболистки выиграли звание чемпионок мира, последовательно победив все сильнейшие сборные планеты: Китай, США, Италию и Бразилию. И если итальянки в полуфинале были разгромлены, то в решающем матче вновь пришлось проявлять характер, отыгрываясь в пятой партии со счёта </a:t>
            </a:r>
            <a:r>
              <a:rPr lang="ru-RU" sz="1800" dirty="0" smtClean="0"/>
              <a:t>11:13. </a:t>
            </a:r>
            <a:r>
              <a:rPr lang="ru-RU" sz="1800" dirty="0"/>
              <a:t>Нельзя не отметить и качественный прогресс в игре команды, сборная продемонстрировала современный волейбол самого высокого уровня. </a:t>
            </a:r>
            <a:endParaRPr lang="ru-RU" sz="1800" dirty="0" smtClean="0"/>
          </a:p>
          <a:p>
            <a:pPr marL="45720" indent="0">
              <a:buNone/>
            </a:pPr>
            <a:r>
              <a:rPr lang="ru-RU" sz="1800" dirty="0" smtClean="0"/>
              <a:t>Однако </a:t>
            </a:r>
            <a:r>
              <a:rPr lang="ru-RU" sz="1800" dirty="0"/>
              <a:t>столь же успешного продолжения не последовало: в 2007 году сборная России стала только четвёртой в розыгрыше Гран-при, третьей на чемпионате Европы, не смогла отобраться на Гран-при-2008, откатилась на 8-е место в рейтинге FIVB. К Олимпийским играм в Пекине национальная команда подошла абсолютно неподготовленной и впервые в истории не смогла преодолеть четвертьфинальный барьер, после чего Джованни </a:t>
            </a:r>
            <a:r>
              <a:rPr lang="ru-RU" sz="1800" dirty="0" err="1"/>
              <a:t>Капрара</a:t>
            </a:r>
            <a:r>
              <a:rPr lang="ru-RU" sz="1800" dirty="0"/>
              <a:t> покинул пост главного тренера.</a:t>
            </a:r>
          </a:p>
        </p:txBody>
      </p:sp>
    </p:spTree>
    <p:extLst>
      <p:ext uri="{BB962C8B-B14F-4D97-AF65-F5344CB8AC3E}">
        <p14:creationId xmlns:p14="http://schemas.microsoft.com/office/powerpoint/2010/main" val="27382846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9551" y="247650"/>
            <a:ext cx="9875520" cy="1356360"/>
          </a:xfrm>
        </p:spPr>
        <p:txBody>
          <a:bodyPr/>
          <a:lstStyle/>
          <a:p>
            <a:r>
              <a:rPr lang="ru-RU" dirty="0" smtClean="0"/>
              <a:t>История</a:t>
            </a:r>
            <a:endParaRPr lang="ru-RU" dirty="0"/>
          </a:p>
        </p:txBody>
      </p:sp>
      <p:sp>
        <p:nvSpPr>
          <p:cNvPr id="3" name="Объект 2"/>
          <p:cNvSpPr>
            <a:spLocks noGrp="1"/>
          </p:cNvSpPr>
          <p:nvPr>
            <p:ph idx="1"/>
          </p:nvPr>
        </p:nvSpPr>
        <p:spPr>
          <a:xfrm>
            <a:off x="209551" y="1371599"/>
            <a:ext cx="11525250" cy="5486401"/>
          </a:xfrm>
        </p:spPr>
        <p:txBody>
          <a:bodyPr>
            <a:noAutofit/>
          </a:bodyPr>
          <a:lstStyle/>
          <a:p>
            <a:pPr marL="45720" indent="0">
              <a:buNone/>
            </a:pPr>
            <a:r>
              <a:rPr lang="ru-RU" sz="1800" dirty="0"/>
              <a:t>Команда </a:t>
            </a:r>
            <a:r>
              <a:rPr lang="ru-RU" sz="1800" dirty="0" err="1"/>
              <a:t>Кузюткина</a:t>
            </a:r>
            <a:r>
              <a:rPr lang="ru-RU" sz="1800" dirty="0"/>
              <a:t> и </a:t>
            </a:r>
            <a:r>
              <a:rPr lang="ru-RU" sz="1800" dirty="0" err="1"/>
              <a:t>Овчинникова</a:t>
            </a:r>
            <a:endParaRPr lang="ru-RU" sz="1800" dirty="0"/>
          </a:p>
          <a:p>
            <a:pPr marL="45720" indent="0">
              <a:buNone/>
            </a:pPr>
            <a:r>
              <a:rPr lang="ru-RU" sz="1800" dirty="0"/>
              <a:t>После отставки </a:t>
            </a:r>
            <a:r>
              <a:rPr lang="ru-RU" sz="1800" dirty="0" err="1"/>
              <a:t>Капрары</a:t>
            </a:r>
            <a:r>
              <a:rPr lang="ru-RU" sz="1800" dirty="0"/>
              <a:t> главным тренером сборной, но только на один турнир — отбор к Гран-при-2009, проходивший в Омске, — стал Вадим Анатольевич Панков, главный тренер «Заречья-Одинцова», работавший в своё время в сборных СССР и России помощником Владимира </a:t>
            </a:r>
            <a:r>
              <a:rPr lang="ru-RU" sz="1800" dirty="0" err="1"/>
              <a:t>Паткина</a:t>
            </a:r>
            <a:r>
              <a:rPr lang="ru-RU" sz="1800" dirty="0"/>
              <a:t> и Николая </a:t>
            </a:r>
            <a:r>
              <a:rPr lang="ru-RU" sz="1800" dirty="0" err="1"/>
              <a:t>Карполя</a:t>
            </a:r>
            <a:r>
              <a:rPr lang="ru-RU" sz="1800" dirty="0"/>
              <a:t>. 17 февраля 2009 года новым наставником сборной России был выбран Владимир Иванович </a:t>
            </a:r>
            <a:r>
              <a:rPr lang="ru-RU" sz="1800" dirty="0" err="1"/>
              <a:t>Кузюткин</a:t>
            </a:r>
            <a:r>
              <a:rPr lang="ru-RU" sz="1800" dirty="0" smtClean="0"/>
              <a:t>.</a:t>
            </a:r>
            <a:endParaRPr lang="ru-RU" sz="1800" dirty="0"/>
          </a:p>
          <a:p>
            <a:pPr marL="45720" indent="0">
              <a:buNone/>
            </a:pPr>
            <a:r>
              <a:rPr lang="ru-RU" sz="1800" dirty="0"/>
              <a:t>В 2009 году сборная России, выступавшая в сильно обновлённом составе, заняла второе место на Гран-при, а на чемпионате Европы не смогла пробиться в полуфинал. В декабре 2009 года нападающая российской сборной Наталья Сафронова на одной из тренировок «Динамо» потеряла сознание, потом выяснилось, что случился </a:t>
            </a:r>
            <a:r>
              <a:rPr lang="ru-RU" sz="1800" dirty="0" smtClean="0"/>
              <a:t>инсульт, </a:t>
            </a:r>
            <a:r>
              <a:rPr lang="ru-RU" sz="1800" dirty="0"/>
              <a:t>в настоящее время она продолжает курс лечения</a:t>
            </a:r>
            <a:r>
              <a:rPr lang="ru-RU" sz="1800" dirty="0" smtClean="0"/>
              <a:t>.</a:t>
            </a:r>
            <a:endParaRPr lang="ru-RU" sz="1800" dirty="0"/>
          </a:p>
          <a:p>
            <a:pPr marL="45720" indent="0">
              <a:buNone/>
            </a:pPr>
            <a:r>
              <a:rPr lang="ru-RU" sz="1800" dirty="0"/>
              <a:t>Вслед за Екатериной </a:t>
            </a:r>
            <a:r>
              <a:rPr lang="ru-RU" sz="1800" dirty="0" err="1"/>
              <a:t>Гамовой</a:t>
            </a:r>
            <a:r>
              <a:rPr lang="ru-RU" sz="1800" dirty="0"/>
              <a:t>, выступавшей за сборную в 2009-м, в национальную команду летом 2010 года вернулась Любовь Соколова. Они вновь стали ключевыми фигурами, вокруг которых сформировалась команда, показавшая максимальный результат уже на следующем крупном старте — чемпионате мира в Японии</a:t>
            </a:r>
            <a:r>
              <a:rPr lang="ru-RU" sz="1800" dirty="0" smtClean="0"/>
              <a:t>.</a:t>
            </a:r>
            <a:endParaRPr lang="ru-RU" sz="1800" dirty="0"/>
          </a:p>
          <a:p>
            <a:pPr marL="45720" indent="0">
              <a:buNone/>
            </a:pPr>
            <a:r>
              <a:rPr lang="ru-RU" sz="1800" dirty="0"/>
              <a:t>Российские волейболистки завоевали золото мирового форума, как и четыре года назад, обыграв в </a:t>
            </a:r>
            <a:r>
              <a:rPr lang="ru-RU" sz="1800" dirty="0" err="1"/>
              <a:t>пятисетовом</a:t>
            </a:r>
            <a:r>
              <a:rPr lang="ru-RU" sz="1800" dirty="0"/>
              <a:t> финальном матче сборную Бразилии. </a:t>
            </a:r>
            <a:r>
              <a:rPr lang="ru-RU" sz="1800" dirty="0" smtClean="0"/>
              <a:t>Двукратными </a:t>
            </a:r>
            <a:r>
              <a:rPr lang="ru-RU" sz="1800" dirty="0"/>
              <a:t>чемпионками мира стали Мария Борисенко (</a:t>
            </a:r>
            <a:r>
              <a:rPr lang="ru-RU" sz="1800" dirty="0" err="1"/>
              <a:t>Бородакова</a:t>
            </a:r>
            <a:r>
              <a:rPr lang="ru-RU" sz="1800" dirty="0"/>
              <a:t>), Екатерина </a:t>
            </a:r>
            <a:r>
              <a:rPr lang="ru-RU" sz="1800" dirty="0" err="1"/>
              <a:t>Гамова</a:t>
            </a:r>
            <a:r>
              <a:rPr lang="ru-RU" sz="1800" dirty="0"/>
              <a:t>, Светлана </a:t>
            </a:r>
            <a:r>
              <a:rPr lang="ru-RU" sz="1800" dirty="0" err="1"/>
              <a:t>Крючкова</a:t>
            </a:r>
            <a:r>
              <a:rPr lang="ru-RU" sz="1800" dirty="0"/>
              <a:t>, Юлия Меркулова и Любовь Соколова. Екатерина </a:t>
            </a:r>
            <a:r>
              <a:rPr lang="ru-RU" sz="1800" dirty="0" err="1"/>
              <a:t>Гамова</a:t>
            </a:r>
            <a:r>
              <a:rPr lang="ru-RU" sz="1800" dirty="0"/>
              <a:t> была удостоена приза самому ценному игроку чемпионата, а стремительно прогрессирующая Татьяна Кошелева стала лучшей в атаке</a:t>
            </a:r>
            <a:r>
              <a:rPr lang="ru-RU" sz="1800" dirty="0" smtClean="0"/>
              <a:t>.</a:t>
            </a:r>
            <a:endParaRPr lang="ru-RU" sz="1800" dirty="0"/>
          </a:p>
        </p:txBody>
      </p:sp>
    </p:spTree>
    <p:extLst>
      <p:ext uri="{BB962C8B-B14F-4D97-AF65-F5344CB8AC3E}">
        <p14:creationId xmlns:p14="http://schemas.microsoft.com/office/powerpoint/2010/main" val="6282455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9551" y="247650"/>
            <a:ext cx="9875520" cy="1356360"/>
          </a:xfrm>
        </p:spPr>
        <p:txBody>
          <a:bodyPr/>
          <a:lstStyle/>
          <a:p>
            <a:r>
              <a:rPr lang="ru-RU" dirty="0" smtClean="0"/>
              <a:t>История</a:t>
            </a:r>
            <a:endParaRPr lang="ru-RU" dirty="0"/>
          </a:p>
        </p:txBody>
      </p:sp>
      <p:sp>
        <p:nvSpPr>
          <p:cNvPr id="3" name="Объект 2"/>
          <p:cNvSpPr>
            <a:spLocks noGrp="1"/>
          </p:cNvSpPr>
          <p:nvPr>
            <p:ph idx="1"/>
          </p:nvPr>
        </p:nvSpPr>
        <p:spPr>
          <a:xfrm>
            <a:off x="209551" y="1371599"/>
            <a:ext cx="11525250" cy="5486401"/>
          </a:xfrm>
        </p:spPr>
        <p:txBody>
          <a:bodyPr>
            <a:noAutofit/>
          </a:bodyPr>
          <a:lstStyle/>
          <a:p>
            <a:pPr marL="45720" indent="0">
              <a:buNone/>
            </a:pPr>
            <a:r>
              <a:rPr lang="ru-RU" sz="1800" dirty="0"/>
              <a:t>Команда </a:t>
            </a:r>
            <a:r>
              <a:rPr lang="ru-RU" sz="1800" dirty="0" err="1"/>
              <a:t>Кузюткина</a:t>
            </a:r>
            <a:r>
              <a:rPr lang="ru-RU" sz="1800" dirty="0"/>
              <a:t> и </a:t>
            </a:r>
            <a:r>
              <a:rPr lang="ru-RU" sz="1800" dirty="0" err="1"/>
              <a:t>Овчинникова</a:t>
            </a:r>
            <a:endParaRPr lang="ru-RU" sz="1800" dirty="0"/>
          </a:p>
          <a:p>
            <a:pPr marL="45720" indent="0">
              <a:buNone/>
            </a:pPr>
            <a:r>
              <a:rPr lang="ru-RU" sz="1800" dirty="0"/>
              <a:t>В 2011 году сборная России вследствие кадровых и игровых проблем не смогла стать призёром Гран-при и во второй раз подряд стала только шестой на чемпионате Европы. Последняя неудача не позволила российской команде войти в число участников Кубка мира и вынудила решать задачу попадания на Олимпийские игры-2012 через европейский квалификационный турнир. В октябре Владимир </a:t>
            </a:r>
            <a:r>
              <a:rPr lang="ru-RU" sz="1800" dirty="0" err="1"/>
              <a:t>Кузюткин</a:t>
            </a:r>
            <a:r>
              <a:rPr lang="ru-RU" sz="1800" dirty="0"/>
              <a:t> сообщил о решении оставить пост главного тренера команды. 21 октября на заседании тренерского совета клубов Суперлиги исполняющим обязанности главного тренера сборной был назначен наставник краснодарского «Динамо» Сергей Анатольевич Овчинников. 13 декабря он был утверждён на посту главного тренера команды, с февраля 2012 года также работал в должности главного тренера московского «Динамо».</a:t>
            </a:r>
          </a:p>
          <a:p>
            <a:pPr marL="45720" indent="0">
              <a:buNone/>
            </a:pPr>
            <a:r>
              <a:rPr lang="ru-RU" sz="1800" dirty="0"/>
              <a:t>Под руководством Сергея </a:t>
            </a:r>
            <a:r>
              <a:rPr lang="ru-RU" sz="1800" dirty="0" err="1"/>
              <a:t>Овчинникова</a:t>
            </a:r>
            <a:r>
              <a:rPr lang="ru-RU" sz="1800" dirty="0"/>
              <a:t> сборная России заняла 5-е место на олимпийском турнире в Лондоне. Эта Олимпиада стала шестой для Евгении </a:t>
            </a:r>
            <a:r>
              <a:rPr lang="ru-RU" sz="1800" dirty="0" err="1"/>
              <a:t>Эстес</a:t>
            </a:r>
            <a:r>
              <a:rPr lang="ru-RU" sz="1800" dirty="0"/>
              <a:t>, пятой — для Любови Соколовой, четвёртой — для Екатерины </a:t>
            </a:r>
            <a:r>
              <a:rPr lang="ru-RU" sz="1800" dirty="0" err="1"/>
              <a:t>Гамовой</a:t>
            </a:r>
            <a:r>
              <a:rPr lang="ru-RU" sz="1800" dirty="0"/>
              <a:t>. Россиянки выиграли все матчи на групповом этапе и вышли в четвертьфинал, где их соперником стала сборная Бразилии. Встреча равных команд, затянувшаяся на 2 часа 21 минуту, завершилась драматичной пятой партией, в которой российская команда смогла выйти вперёд после счёта 10:13, имела 6 </a:t>
            </a:r>
            <a:r>
              <a:rPr lang="ru-RU" sz="1800" dirty="0" err="1"/>
              <a:t>матчболов</a:t>
            </a:r>
            <a:r>
              <a:rPr lang="ru-RU" sz="1800" dirty="0"/>
              <a:t>, но не довела матч до победы. 29 августа 2012года Сергей Овчинников покончил с собой в хорватском </a:t>
            </a:r>
            <a:r>
              <a:rPr lang="ru-RU" sz="1800" dirty="0" err="1"/>
              <a:t>Порече</a:t>
            </a:r>
            <a:r>
              <a:rPr lang="ru-RU" sz="1800" dirty="0"/>
              <a:t>, где проходил предсезонный сбор московского «Динамо».</a:t>
            </a:r>
            <a:endParaRPr lang="ru-RU" sz="1800" dirty="0"/>
          </a:p>
        </p:txBody>
      </p:sp>
    </p:spTree>
    <p:extLst>
      <p:ext uri="{BB962C8B-B14F-4D97-AF65-F5344CB8AC3E}">
        <p14:creationId xmlns:p14="http://schemas.microsoft.com/office/powerpoint/2010/main" val="21519647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9551" y="247650"/>
            <a:ext cx="9875520" cy="1356360"/>
          </a:xfrm>
        </p:spPr>
        <p:txBody>
          <a:bodyPr/>
          <a:lstStyle/>
          <a:p>
            <a:r>
              <a:rPr lang="ru-RU" dirty="0" smtClean="0"/>
              <a:t>История</a:t>
            </a:r>
            <a:endParaRPr lang="ru-RU" dirty="0"/>
          </a:p>
        </p:txBody>
      </p:sp>
      <p:sp>
        <p:nvSpPr>
          <p:cNvPr id="3" name="Объект 2"/>
          <p:cNvSpPr>
            <a:spLocks noGrp="1"/>
          </p:cNvSpPr>
          <p:nvPr>
            <p:ph idx="1"/>
          </p:nvPr>
        </p:nvSpPr>
        <p:spPr>
          <a:xfrm>
            <a:off x="209551" y="1371599"/>
            <a:ext cx="11525250" cy="5486401"/>
          </a:xfrm>
        </p:spPr>
        <p:txBody>
          <a:bodyPr>
            <a:noAutofit/>
          </a:bodyPr>
          <a:lstStyle/>
          <a:p>
            <a:pPr marL="45720" indent="0">
              <a:buNone/>
            </a:pPr>
            <a:r>
              <a:rPr lang="ru-RU" sz="1800" dirty="0"/>
              <a:t>Команда </a:t>
            </a:r>
            <a:r>
              <a:rPr lang="ru-RU" sz="1800" dirty="0" err="1"/>
              <a:t>Маричева</a:t>
            </a:r>
            <a:endParaRPr lang="ru-RU" sz="1800" dirty="0"/>
          </a:p>
          <a:p>
            <a:pPr marL="45720" indent="0">
              <a:buNone/>
            </a:pPr>
            <a:r>
              <a:rPr lang="ru-RU" sz="1800" dirty="0"/>
              <a:t>25 января 2013 года новым главным тренером сборной России назначен наставник мужской команды «Динамо» (Краснодар) Юрий </a:t>
            </a:r>
            <a:r>
              <a:rPr lang="ru-RU" sz="1800" dirty="0" err="1" smtClean="0"/>
              <a:t>Маричев</a:t>
            </a:r>
            <a:r>
              <a:rPr lang="ru-RU" sz="1800" dirty="0" smtClean="0"/>
              <a:t>. </a:t>
            </a:r>
            <a:r>
              <a:rPr lang="ru-RU" sz="1800" dirty="0"/>
              <a:t>Он активно взялся за омоложение команды, от чемпионского состава образца 2010 года в составе остались только Наталия </a:t>
            </a:r>
            <a:r>
              <a:rPr lang="ru-RU" sz="1800" dirty="0" err="1"/>
              <a:t>Обмочаева</a:t>
            </a:r>
            <a:r>
              <a:rPr lang="ru-RU" sz="1800" dirty="0"/>
              <a:t>, Татьяна Кошелева, Светлана </a:t>
            </a:r>
            <a:r>
              <a:rPr lang="ru-RU" sz="1800" dirty="0" err="1"/>
              <a:t>Крючкова</a:t>
            </a:r>
            <a:r>
              <a:rPr lang="ru-RU" sz="1800" dirty="0"/>
              <a:t> и Мария </a:t>
            </a:r>
            <a:r>
              <a:rPr lang="ru-RU" sz="1800" dirty="0" err="1"/>
              <a:t>Бородакова</a:t>
            </a:r>
            <a:r>
              <a:rPr lang="ru-RU" sz="1800" dirty="0"/>
              <a:t>, которая не была включена в заявку на чемпионат Европы. Тренерским штабом был взят курс на убыстрение игры, активное использование в атаке при хорошем приёме нападающих первого темпа, на постоянной основе стали использоваться тройной блок, а также ротация либеро на приёме и в защите. Свой путь сборная начала с участия в коммерческих стартах, затем, выступая практически в основном составе (без Анны Матиенко), стала победителем Универсиады в Казани</a:t>
            </a:r>
            <a:r>
              <a:rPr lang="ru-RU" sz="1800" dirty="0" smtClean="0"/>
              <a:t>.</a:t>
            </a:r>
            <a:endParaRPr lang="ru-RU" sz="1800" dirty="0"/>
          </a:p>
          <a:p>
            <a:pPr marL="45720" indent="0">
              <a:buNone/>
            </a:pPr>
            <a:r>
              <a:rPr lang="ru-RU" sz="1800" dirty="0"/>
              <a:t>Первой серьёзной проверкой для новой команды стал Гран-при</a:t>
            </a:r>
            <a:r>
              <a:rPr lang="ru-RU" sz="1800" dirty="0" smtClean="0"/>
              <a:t>. Несмотря </a:t>
            </a:r>
            <a:r>
              <a:rPr lang="ru-RU" sz="1800" dirty="0"/>
              <a:t>7 побед подряд, строгая формула турнира не позволила россиянкам попасть в финальный этап</a:t>
            </a:r>
            <a:r>
              <a:rPr lang="ru-RU" sz="1800" dirty="0" smtClean="0"/>
              <a:t>.</a:t>
            </a:r>
            <a:endParaRPr lang="ru-RU" sz="1800" dirty="0"/>
          </a:p>
          <a:p>
            <a:pPr marL="45720" indent="0">
              <a:buNone/>
            </a:pPr>
            <a:r>
              <a:rPr lang="ru-RU" sz="1800" dirty="0"/>
              <a:t>На чемпионате Европы сборная России столкнулась с кадровыми проблемами уже в первые дни группового этапа — не восстановилась от травмы наигрывавшаяся весь сезон центральная блокирующая Ирина </a:t>
            </a:r>
            <a:r>
              <a:rPr lang="ru-RU" sz="1800" dirty="0" err="1"/>
              <a:t>Заряжко</a:t>
            </a:r>
            <a:r>
              <a:rPr lang="ru-RU" sz="1800" dirty="0"/>
              <a:t>, а основная связующая Анна Матиенко получила травму пальца. Тем не менее команда провела турнир очень уверенно, обыграв на стадии плей-офф всех призёров предыдущего чемпионата Европы — со счётом 3:0 были повержены сборные Турции и Сербии, а в финальном матче с хозяйками первенства немками россиянки отдали соперницам лишь одну партию и спустя 12 лет вернули титул чемпионок Европы. Индивидуальным призом была награждена связующая Екатерина Панкова, а самым ценным игроком соревнований стала вернувшаяся на свой уровень образца ЧМ-2010 </a:t>
            </a:r>
            <a:r>
              <a:rPr lang="ru-RU" sz="1800" dirty="0" err="1"/>
              <a:t>доигровщица</a:t>
            </a:r>
            <a:r>
              <a:rPr lang="ru-RU" sz="1800" dirty="0"/>
              <a:t> Татьяна </a:t>
            </a:r>
            <a:r>
              <a:rPr lang="ru-RU" sz="1800" dirty="0" smtClean="0"/>
              <a:t>Кошелева. </a:t>
            </a:r>
            <a:endParaRPr lang="ru-RU" sz="1800" dirty="0"/>
          </a:p>
        </p:txBody>
      </p:sp>
    </p:spTree>
    <p:extLst>
      <p:ext uri="{BB962C8B-B14F-4D97-AF65-F5344CB8AC3E}">
        <p14:creationId xmlns:p14="http://schemas.microsoft.com/office/powerpoint/2010/main" val="36257271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9550" y="247650"/>
            <a:ext cx="9875520" cy="1356360"/>
          </a:xfrm>
        </p:spPr>
        <p:txBody>
          <a:bodyPr/>
          <a:lstStyle/>
          <a:p>
            <a:r>
              <a:rPr lang="ru-RU" dirty="0" smtClean="0"/>
              <a:t>Содержание</a:t>
            </a:r>
            <a:endParaRPr lang="ru-RU" dirty="0"/>
          </a:p>
        </p:txBody>
      </p:sp>
      <p:sp>
        <p:nvSpPr>
          <p:cNvPr id="3" name="Объект 2"/>
          <p:cNvSpPr>
            <a:spLocks noGrp="1"/>
          </p:cNvSpPr>
          <p:nvPr>
            <p:ph idx="1"/>
          </p:nvPr>
        </p:nvSpPr>
        <p:spPr>
          <a:xfrm>
            <a:off x="212199" y="1604010"/>
            <a:ext cx="9872871" cy="4038600"/>
          </a:xfrm>
        </p:spPr>
        <p:txBody>
          <a:bodyPr/>
          <a:lstStyle/>
          <a:p>
            <a:r>
              <a:rPr lang="ru-RU" dirty="0" smtClean="0"/>
              <a:t>Олимпийские игры</a:t>
            </a:r>
          </a:p>
          <a:p>
            <a:r>
              <a:rPr lang="ru-RU" dirty="0" smtClean="0"/>
              <a:t>Мужская сборная России по волейболу:</a:t>
            </a:r>
          </a:p>
          <a:p>
            <a:pPr lvl="1"/>
            <a:r>
              <a:rPr lang="ru-RU" dirty="0" smtClean="0"/>
              <a:t>История</a:t>
            </a:r>
          </a:p>
          <a:p>
            <a:pPr lvl="1"/>
            <a:r>
              <a:rPr lang="ru-RU" dirty="0" smtClean="0"/>
              <a:t>Динамика результатов</a:t>
            </a:r>
          </a:p>
          <a:p>
            <a:r>
              <a:rPr lang="ru-RU" dirty="0" smtClean="0"/>
              <a:t>Женская </a:t>
            </a:r>
            <a:r>
              <a:rPr lang="ru-RU" dirty="0"/>
              <a:t>сборная России по волейболу</a:t>
            </a:r>
            <a:r>
              <a:rPr lang="ru-RU" dirty="0" smtClean="0"/>
              <a:t>:</a:t>
            </a:r>
          </a:p>
          <a:p>
            <a:pPr lvl="1"/>
            <a:r>
              <a:rPr lang="ru-RU" dirty="0" smtClean="0"/>
              <a:t>История</a:t>
            </a:r>
          </a:p>
          <a:p>
            <a:pPr lvl="1"/>
            <a:r>
              <a:rPr lang="ru-RU" dirty="0" smtClean="0"/>
              <a:t>Динамика результатов</a:t>
            </a:r>
          </a:p>
          <a:p>
            <a:r>
              <a:rPr lang="ru-RU" dirty="0" smtClean="0"/>
              <a:t>Список источников</a:t>
            </a:r>
            <a:endParaRPr lang="ru-RU" dirty="0"/>
          </a:p>
          <a:p>
            <a:endParaRPr lang="ru-RU" dirty="0" smtClean="0"/>
          </a:p>
        </p:txBody>
      </p:sp>
    </p:spTree>
    <p:extLst>
      <p:ext uri="{BB962C8B-B14F-4D97-AF65-F5344CB8AC3E}">
        <p14:creationId xmlns:p14="http://schemas.microsoft.com/office/powerpoint/2010/main" val="32967101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9551" y="247650"/>
            <a:ext cx="9875520" cy="1356360"/>
          </a:xfrm>
        </p:spPr>
        <p:txBody>
          <a:bodyPr/>
          <a:lstStyle/>
          <a:p>
            <a:r>
              <a:rPr lang="ru-RU" dirty="0" smtClean="0"/>
              <a:t>История</a:t>
            </a:r>
            <a:endParaRPr lang="ru-RU" dirty="0"/>
          </a:p>
        </p:txBody>
      </p:sp>
      <p:sp>
        <p:nvSpPr>
          <p:cNvPr id="3" name="Объект 2"/>
          <p:cNvSpPr>
            <a:spLocks noGrp="1"/>
          </p:cNvSpPr>
          <p:nvPr>
            <p:ph idx="1"/>
          </p:nvPr>
        </p:nvSpPr>
        <p:spPr>
          <a:xfrm>
            <a:off x="209551" y="1371599"/>
            <a:ext cx="11525250" cy="5486401"/>
          </a:xfrm>
        </p:spPr>
        <p:txBody>
          <a:bodyPr>
            <a:noAutofit/>
          </a:bodyPr>
          <a:lstStyle/>
          <a:p>
            <a:pPr marL="45720" indent="0">
              <a:buNone/>
            </a:pPr>
            <a:r>
              <a:rPr lang="ru-RU" sz="1800" dirty="0"/>
              <a:t>Команда </a:t>
            </a:r>
            <a:r>
              <a:rPr lang="ru-RU" sz="1800" dirty="0" err="1"/>
              <a:t>Маричева</a:t>
            </a:r>
            <a:endParaRPr lang="ru-RU" sz="1800" dirty="0"/>
          </a:p>
          <a:p>
            <a:pPr marL="45720" indent="0">
              <a:buNone/>
            </a:pPr>
            <a:r>
              <a:rPr lang="ru-RU" sz="1800" dirty="0" smtClean="0"/>
              <a:t>В </a:t>
            </a:r>
            <a:r>
              <a:rPr lang="ru-RU" sz="1800" dirty="0"/>
              <a:t>ноябре 2013 года в составе сборной России на Всемирном Кубке чемпионов из-за проблем со здоровьем не было не только Матиенко и </a:t>
            </a:r>
            <a:r>
              <a:rPr lang="ru-RU" sz="1800" dirty="0" err="1"/>
              <a:t>Заряжко</a:t>
            </a:r>
            <a:r>
              <a:rPr lang="ru-RU" sz="1800" dirty="0"/>
              <a:t>, но и двух нападающих — </a:t>
            </a:r>
            <a:r>
              <a:rPr lang="ru-RU" sz="1800" dirty="0" err="1"/>
              <a:t>Обмочаевой</a:t>
            </a:r>
            <a:r>
              <a:rPr lang="ru-RU" sz="1800" dirty="0"/>
              <a:t> и Кошелевой. Вернулись в команду Любовь Соколова и Евгения </a:t>
            </a:r>
            <a:r>
              <a:rPr lang="ru-RU" sz="1800" dirty="0" err="1"/>
              <a:t>Старцева</a:t>
            </a:r>
            <a:r>
              <a:rPr lang="ru-RU" sz="1800" dirty="0"/>
              <a:t>. Подопечные Юрия </a:t>
            </a:r>
            <a:r>
              <a:rPr lang="ru-RU" sz="1800" dirty="0" err="1"/>
              <a:t>Маричева</a:t>
            </a:r>
            <a:r>
              <a:rPr lang="ru-RU" sz="1800" dirty="0"/>
              <a:t> одержали на турнире в Японии только одну победу в 5 матчах и заняли 4-е место</a:t>
            </a:r>
            <a:r>
              <a:rPr lang="ru-RU" sz="1800" dirty="0" smtClean="0"/>
              <a:t>.</a:t>
            </a:r>
            <a:endParaRPr lang="ru-RU" sz="1800" dirty="0"/>
          </a:p>
          <a:p>
            <a:pPr marL="45720" indent="0">
              <a:buNone/>
            </a:pPr>
            <a:r>
              <a:rPr lang="ru-RU" sz="1800" dirty="0" smtClean="0"/>
              <a:t>В сезоне 2014 года сборная России не могла рассчитывать на травмированных блокирующих Юлию Морозову и Анастасию </a:t>
            </a:r>
            <a:r>
              <a:rPr lang="ru-RU" sz="1800" dirty="0" err="1" smtClean="0"/>
              <a:t>Шляховую</a:t>
            </a:r>
            <a:r>
              <a:rPr lang="ru-RU" sz="1800" dirty="0" smtClean="0"/>
              <a:t>, а также на одну из лучших принимающих Викторию Чаплину и тем не менее впервые в 2009 года попала в призёры Гран-при, одержав в борьбе за бронзовую медаль на финальном турнире в Токио трудовые победы над сборными Турции и Китая. Перед чемпионатом мира к команде присоединилась Екатерина </a:t>
            </a:r>
            <a:r>
              <a:rPr lang="ru-RU" sz="1800" dirty="0" err="1" smtClean="0"/>
              <a:t>Гамова</a:t>
            </a:r>
            <a:r>
              <a:rPr lang="ru-RU" sz="1800" dirty="0" smtClean="0"/>
              <a:t>, но усиления командной игры её возвращение не принесло, а потеря из-за травмы плеча по ходу второго группового этапа мирового первенства Александры Пасынковой ещё более усугубило и без того нестабильную игру на приёме. Имея поражения от сборных США, Турции и Бразилии, российская команда благодаря уверенной победе в завершающем матче второго этапа над Сербией смогла выйти в «Финал шести» чемпионата, но, начав его с поражения от американок, оказалась перед необходимостью брать 3 очка в матче с хозяйками. Они в свою очередь не предоставили команде Юрия </a:t>
            </a:r>
            <a:r>
              <a:rPr lang="ru-RU" sz="1800" dirty="0" err="1" smtClean="0"/>
              <a:t>Маричева</a:t>
            </a:r>
            <a:r>
              <a:rPr lang="ru-RU" sz="1800" dirty="0" smtClean="0"/>
              <a:t> ни малейшего шанса на выход в полуфинал, крупно (25:12, 25:17) выиграв два стартовых сета.</a:t>
            </a:r>
          </a:p>
          <a:p>
            <a:pPr marL="45720" indent="0">
              <a:buNone/>
            </a:pPr>
            <a:r>
              <a:rPr lang="ru-RU" sz="1800" dirty="0" smtClean="0"/>
              <a:t>В </a:t>
            </a:r>
            <a:r>
              <a:rPr lang="ru-RU" sz="1800" dirty="0"/>
              <a:t>октябре 2015 года сборная России второй раз подряд выиграла чемпионат Европы, одержав в финальном матче победу над хозяйками первенства — сборной Нидерландов. Самым ценным игроком Евро вновь была признана Татьяна Кошелева, в символическую сборную также вошли либеро Анна Малова и вернувшаяся в команду перед этим турниром Ирина </a:t>
            </a:r>
            <a:r>
              <a:rPr lang="ru-RU" sz="1800" dirty="0" err="1"/>
              <a:t>Заряжко</a:t>
            </a:r>
            <a:r>
              <a:rPr lang="ru-RU" sz="1800" dirty="0"/>
              <a:t>. Месяцем ранее подопечные Юрия </a:t>
            </a:r>
            <a:r>
              <a:rPr lang="ru-RU" sz="1800" dirty="0" err="1"/>
              <a:t>Маричева</a:t>
            </a:r>
            <a:r>
              <a:rPr lang="ru-RU" sz="1800" dirty="0"/>
              <a:t> при добротной игре не смогли завоевать путёвку на Олимпийские игры в Рио-де-Жанейро по итогам Кубка мира, заняв 4-е место, но в январе 2016 года успешно справились с этой задачей, став победителями европейского отборочного турнира. На самой Олимпиаде выступление россиянок завершилось разгромным поражением в трёх партиях от сборной Сербии в четвертьфинале.</a:t>
            </a:r>
            <a:endParaRPr lang="ru-RU" sz="1800" dirty="0"/>
          </a:p>
        </p:txBody>
      </p:sp>
    </p:spTree>
    <p:extLst>
      <p:ext uri="{BB962C8B-B14F-4D97-AF65-F5344CB8AC3E}">
        <p14:creationId xmlns:p14="http://schemas.microsoft.com/office/powerpoint/2010/main" val="9246390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9551" y="247650"/>
            <a:ext cx="9875520" cy="1356360"/>
          </a:xfrm>
        </p:spPr>
        <p:txBody>
          <a:bodyPr/>
          <a:lstStyle/>
          <a:p>
            <a:r>
              <a:rPr lang="ru-RU" dirty="0" smtClean="0"/>
              <a:t>История</a:t>
            </a:r>
            <a:endParaRPr lang="ru-RU" dirty="0"/>
          </a:p>
        </p:txBody>
      </p:sp>
      <p:sp>
        <p:nvSpPr>
          <p:cNvPr id="3" name="Объект 2"/>
          <p:cNvSpPr>
            <a:spLocks noGrp="1"/>
          </p:cNvSpPr>
          <p:nvPr>
            <p:ph idx="1"/>
          </p:nvPr>
        </p:nvSpPr>
        <p:spPr>
          <a:xfrm>
            <a:off x="209551" y="1371599"/>
            <a:ext cx="11525250" cy="5486401"/>
          </a:xfrm>
        </p:spPr>
        <p:txBody>
          <a:bodyPr>
            <a:noAutofit/>
          </a:bodyPr>
          <a:lstStyle/>
          <a:p>
            <a:pPr marL="45720" indent="0">
              <a:buNone/>
            </a:pPr>
            <a:r>
              <a:rPr lang="ru-RU" sz="1800" dirty="0"/>
              <a:t>Команда </a:t>
            </a:r>
            <a:r>
              <a:rPr lang="ru-RU" sz="1800" dirty="0" err="1"/>
              <a:t>Маричева</a:t>
            </a:r>
            <a:endParaRPr lang="ru-RU" sz="1800" dirty="0"/>
          </a:p>
          <a:p>
            <a:pPr marL="45720" indent="0">
              <a:buNone/>
            </a:pPr>
            <a:r>
              <a:rPr lang="ru-RU" sz="1800" dirty="0" smtClean="0"/>
              <a:t>В </a:t>
            </a:r>
            <a:r>
              <a:rPr lang="ru-RU" sz="1800" dirty="0"/>
              <a:t>октябре 2015 года сборная России второй раз подряд выиграла чемпионат Европы, одержав в финальном матче победу над хозяйками первенства — сборной Нидерландов. Самым ценным игроком Евро вновь была признана Татьяна Кошелева, в символическую сборную также вошли либеро Анна Малова и вернувшаяся в команду перед этим турниром Ирина </a:t>
            </a:r>
            <a:r>
              <a:rPr lang="ru-RU" sz="1800" dirty="0" err="1"/>
              <a:t>Заряжко</a:t>
            </a:r>
            <a:r>
              <a:rPr lang="ru-RU" sz="1800" dirty="0"/>
              <a:t>. Месяцем ранее подопечные Юрия </a:t>
            </a:r>
            <a:r>
              <a:rPr lang="ru-RU" sz="1800" dirty="0" err="1"/>
              <a:t>Маричева</a:t>
            </a:r>
            <a:r>
              <a:rPr lang="ru-RU" sz="1800" dirty="0"/>
              <a:t> при добротной игре не смогли завоевать путёвку на Олимпийские игры в Рио-де-Жанейро по итогам Кубка мира, заняв 4-е место, но в январе 2016 года успешно справились с этой задачей, став победителями европейского отборочного турнира. На самой Олимпиаде выступление россиянок завершилось разгромным поражением в трёх партиях от сборной Сербии в четвертьфинале.</a:t>
            </a:r>
            <a:endParaRPr lang="ru-RU" sz="1800" dirty="0"/>
          </a:p>
        </p:txBody>
      </p:sp>
    </p:spTree>
    <p:extLst>
      <p:ext uri="{BB962C8B-B14F-4D97-AF65-F5344CB8AC3E}">
        <p14:creationId xmlns:p14="http://schemas.microsoft.com/office/powerpoint/2010/main" val="6231131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9551" y="247650"/>
            <a:ext cx="9875520" cy="1356360"/>
          </a:xfrm>
        </p:spPr>
        <p:txBody>
          <a:bodyPr/>
          <a:lstStyle/>
          <a:p>
            <a:r>
              <a:rPr lang="ru-RU" dirty="0" smtClean="0"/>
              <a:t>История</a:t>
            </a:r>
            <a:endParaRPr lang="ru-RU" dirty="0"/>
          </a:p>
        </p:txBody>
      </p:sp>
      <p:sp>
        <p:nvSpPr>
          <p:cNvPr id="3" name="Объект 2"/>
          <p:cNvSpPr>
            <a:spLocks noGrp="1"/>
          </p:cNvSpPr>
          <p:nvPr>
            <p:ph idx="1"/>
          </p:nvPr>
        </p:nvSpPr>
        <p:spPr>
          <a:xfrm>
            <a:off x="209551" y="1371599"/>
            <a:ext cx="11525250" cy="5486401"/>
          </a:xfrm>
        </p:spPr>
        <p:txBody>
          <a:bodyPr>
            <a:noAutofit/>
          </a:bodyPr>
          <a:lstStyle/>
          <a:p>
            <a:pPr marL="45720" indent="0">
              <a:buNone/>
            </a:pPr>
            <a:r>
              <a:rPr lang="ru-RU" sz="1800" dirty="0"/>
              <a:t>2017—2021</a:t>
            </a:r>
          </a:p>
          <a:p>
            <a:pPr marL="45720" indent="0">
              <a:buNone/>
            </a:pPr>
            <a:r>
              <a:rPr lang="ru-RU" sz="1800" dirty="0"/>
              <a:t>2 февраля 2017 года сборную России во второй раз возглавил Владимир </a:t>
            </a:r>
            <a:r>
              <a:rPr lang="ru-RU" sz="1800" dirty="0" err="1" smtClean="0"/>
              <a:t>Кузюткин</a:t>
            </a:r>
            <a:r>
              <a:rPr lang="ru-RU" sz="1800" dirty="0" smtClean="0"/>
              <a:t>. </a:t>
            </a:r>
            <a:r>
              <a:rPr lang="ru-RU" sz="1800" dirty="0"/>
              <a:t>Под его руководством команда выиграла путёвку на чемпионат мира-2018, стала серебряным призёром Кубка Ельцина, заняла 9-е место на Гран-при и 4-е — на Всемирном Кубке чемпионов. В сентябре 2017 года, на последнем этапе подготовки к чемпионату Европы, в штабе сборной России была произведена рокировка — Владимир </a:t>
            </a:r>
            <a:r>
              <a:rPr lang="ru-RU" sz="1800" dirty="0" err="1"/>
              <a:t>Кузюткин</a:t>
            </a:r>
            <a:r>
              <a:rPr lang="ru-RU" sz="1800" dirty="0"/>
              <a:t> перешёл на должность старшего тренера, а возглавил сборную его прежний ассистент Константин </a:t>
            </a:r>
            <a:r>
              <a:rPr lang="ru-RU" sz="1800" dirty="0" smtClean="0"/>
              <a:t>Ушаков. На </a:t>
            </a:r>
            <a:r>
              <a:rPr lang="ru-RU" sz="1800" dirty="0"/>
              <a:t>европейском первенстве сборная России под руководством Ушакова показала невыразительную игру и выбыла на стадии четвертьфинала, разгромно проиграв сборной Турции со счётом 0:3</a:t>
            </a:r>
            <a:r>
              <a:rPr lang="ru-RU" sz="1800" dirty="0" smtClean="0"/>
              <a:t>.</a:t>
            </a:r>
            <a:endParaRPr lang="ru-RU" sz="1800" dirty="0"/>
          </a:p>
          <a:p>
            <a:pPr marL="45720" indent="0">
              <a:buNone/>
            </a:pPr>
            <a:r>
              <a:rPr lang="ru-RU" sz="1800" dirty="0"/>
              <a:t>18 января 2018 года новым главным тренером сборной России назначен Вадим </a:t>
            </a:r>
            <a:r>
              <a:rPr lang="ru-RU" sz="1800" dirty="0" smtClean="0"/>
              <a:t>Панков. В </a:t>
            </a:r>
            <a:r>
              <a:rPr lang="ru-RU" sz="1800" dirty="0"/>
              <a:t>сезоне 2018 года команда не смогла выйти в «Финал шести» дебютного розыгрыша Лиги наций, заняв в итоге 8-е место, и показала аналогичный результат на чемпионате мира в Японии, где одной из причин неудачного выступления стала травма плеча основной диагональной Наталии Гончаровой, которую она получила во встрече первого этапа против сборной США</a:t>
            </a:r>
            <a:r>
              <a:rPr lang="ru-RU" sz="1800" dirty="0" smtClean="0"/>
              <a:t>.</a:t>
            </a:r>
            <a:endParaRPr lang="ru-RU" sz="1800" dirty="0"/>
          </a:p>
        </p:txBody>
      </p:sp>
    </p:spTree>
    <p:extLst>
      <p:ext uri="{BB962C8B-B14F-4D97-AF65-F5344CB8AC3E}">
        <p14:creationId xmlns:p14="http://schemas.microsoft.com/office/powerpoint/2010/main" val="150310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9551" y="247650"/>
            <a:ext cx="9875520" cy="1356360"/>
          </a:xfrm>
        </p:spPr>
        <p:txBody>
          <a:bodyPr/>
          <a:lstStyle/>
          <a:p>
            <a:r>
              <a:rPr lang="ru-RU" dirty="0" smtClean="0"/>
              <a:t>История</a:t>
            </a:r>
            <a:endParaRPr lang="ru-RU" dirty="0"/>
          </a:p>
        </p:txBody>
      </p:sp>
      <p:sp>
        <p:nvSpPr>
          <p:cNvPr id="3" name="Объект 2"/>
          <p:cNvSpPr>
            <a:spLocks noGrp="1"/>
          </p:cNvSpPr>
          <p:nvPr>
            <p:ph idx="1"/>
          </p:nvPr>
        </p:nvSpPr>
        <p:spPr>
          <a:xfrm>
            <a:off x="209551" y="1371599"/>
            <a:ext cx="11525250" cy="5486401"/>
          </a:xfrm>
        </p:spPr>
        <p:txBody>
          <a:bodyPr>
            <a:noAutofit/>
          </a:bodyPr>
          <a:lstStyle/>
          <a:p>
            <a:pPr marL="45720" indent="0">
              <a:buNone/>
            </a:pPr>
            <a:r>
              <a:rPr lang="ru-RU" sz="1800" dirty="0"/>
              <a:t>2017—2021</a:t>
            </a:r>
          </a:p>
          <a:p>
            <a:pPr marL="45720" indent="0">
              <a:buNone/>
            </a:pPr>
            <a:r>
              <a:rPr lang="ru-RU" sz="1800" dirty="0" smtClean="0"/>
              <a:t>В </a:t>
            </a:r>
            <a:r>
              <a:rPr lang="ru-RU" sz="1800" dirty="0"/>
              <a:t>2019 году сборная России, выступая экспериментальным составом, финишировала лишь 14-й на турнире Лиги наций, а с возвращением в команду опытных волейболисток стала одним из победителей квалификационного олимпийского турнира в Калининграде и вслед за этим потерпела неудачу на чемпионате Европы, выбыв из борьбы в четвертьфинале. 10 сентября Вадим Панков подал в отставку. На Кубке мира, где обязанности главного тренера сборной исполнял итальянец </a:t>
            </a:r>
            <a:r>
              <a:rPr lang="ru-RU" sz="1800" dirty="0" err="1"/>
              <a:t>Серджо</a:t>
            </a:r>
            <a:r>
              <a:rPr lang="ru-RU" sz="1800" dirty="0"/>
              <a:t> </a:t>
            </a:r>
            <a:r>
              <a:rPr lang="ru-RU" sz="1800" dirty="0" err="1"/>
              <a:t>Бузато</a:t>
            </a:r>
            <a:r>
              <a:rPr lang="ru-RU" sz="1800" dirty="0"/>
              <a:t>, россиянки завоевали бронзу, выиграв первую с 2015 года медаль на официальных международных турнирах. В конце 2019 года </a:t>
            </a:r>
            <a:r>
              <a:rPr lang="ru-RU" sz="1800" dirty="0" err="1"/>
              <a:t>Бузато</a:t>
            </a:r>
            <a:r>
              <a:rPr lang="ru-RU" sz="1800" dirty="0"/>
              <a:t> был утверждён главным тренером </a:t>
            </a:r>
            <a:r>
              <a:rPr lang="ru-RU" sz="1800" dirty="0" smtClean="0"/>
              <a:t>команды.</a:t>
            </a:r>
            <a:endParaRPr lang="ru-RU" sz="1800" dirty="0"/>
          </a:p>
          <a:p>
            <a:pPr marL="45720" indent="0">
              <a:buNone/>
            </a:pPr>
            <a:r>
              <a:rPr lang="ru-RU" sz="1800" dirty="0"/>
              <a:t>В 2020 году из-за пандемии COVID-19 сборная России не провела ни одного официального матча. На отложенных Олимпийских играх в Токио команда, выступавшая под флагом Олимпийского комитета России, в рамках группового этапа одержала три победы, в том числе над будущими чемпионками — сборной США, но, несмотря на это, заняла только 4-е место в группе и вышла в четвертьфинал на бразильянок, которым уступила — 1:3. Спустя две недели на чемпионат Европы из основного олимпийского состава отправились только Евгения </a:t>
            </a:r>
            <a:r>
              <a:rPr lang="ru-RU" sz="1800" dirty="0" err="1"/>
              <a:t>Старцева</a:t>
            </a:r>
            <a:r>
              <a:rPr lang="ru-RU" sz="1800" dirty="0"/>
              <a:t> и Арина Федоровцева, а Наталия Гончарова, Ирина Воронкова, Ирина Фетисова, Ирина Королёва и Анна </a:t>
            </a:r>
            <a:r>
              <a:rPr lang="ru-RU" sz="1800" dirty="0" err="1"/>
              <a:t>Подкопаева</a:t>
            </a:r>
            <a:r>
              <a:rPr lang="ru-RU" sz="1800" dirty="0"/>
              <a:t> в заявку не вошли. Команда </a:t>
            </a:r>
            <a:r>
              <a:rPr lang="ru-RU" sz="1800" dirty="0" err="1"/>
              <a:t>Серджо</a:t>
            </a:r>
            <a:r>
              <a:rPr lang="ru-RU" sz="1800" dirty="0"/>
              <a:t> </a:t>
            </a:r>
            <a:r>
              <a:rPr lang="ru-RU" sz="1800" dirty="0" err="1"/>
              <a:t>Бузато</a:t>
            </a:r>
            <a:r>
              <a:rPr lang="ru-RU" sz="1800" dirty="0"/>
              <a:t> выбыла из борьбы после поражения в четвертьфинале от сборной Италии.</a:t>
            </a:r>
            <a:endParaRPr lang="ru-RU" sz="1800" dirty="0"/>
          </a:p>
        </p:txBody>
      </p:sp>
    </p:spTree>
    <p:extLst>
      <p:ext uri="{BB962C8B-B14F-4D97-AF65-F5344CB8AC3E}">
        <p14:creationId xmlns:p14="http://schemas.microsoft.com/office/powerpoint/2010/main" val="9929409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9551" y="247650"/>
            <a:ext cx="9875520" cy="1356360"/>
          </a:xfrm>
        </p:spPr>
        <p:txBody>
          <a:bodyPr/>
          <a:lstStyle/>
          <a:p>
            <a:r>
              <a:rPr lang="ru-RU" dirty="0" smtClean="0"/>
              <a:t>Динамика результатов</a:t>
            </a:r>
            <a:endParaRPr lang="ru-RU" dirty="0"/>
          </a:p>
        </p:txBody>
      </p:sp>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5275" y="1877448"/>
            <a:ext cx="11582400" cy="2656452"/>
          </a:xfrm>
          <a:prstGeom prst="rect">
            <a:avLst/>
          </a:prstGeom>
        </p:spPr>
      </p:pic>
    </p:spTree>
    <p:extLst>
      <p:ext uri="{BB962C8B-B14F-4D97-AF65-F5344CB8AC3E}">
        <p14:creationId xmlns:p14="http://schemas.microsoft.com/office/powerpoint/2010/main" val="20589719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9551" y="247650"/>
            <a:ext cx="9875520" cy="1356360"/>
          </a:xfrm>
        </p:spPr>
        <p:txBody>
          <a:bodyPr/>
          <a:lstStyle/>
          <a:p>
            <a:r>
              <a:rPr lang="ru-RU" dirty="0" smtClean="0"/>
              <a:t>Список источников</a:t>
            </a:r>
            <a:endParaRPr lang="ru-RU" dirty="0"/>
          </a:p>
        </p:txBody>
      </p:sp>
      <p:sp>
        <p:nvSpPr>
          <p:cNvPr id="3" name="Объект 2"/>
          <p:cNvSpPr>
            <a:spLocks noGrp="1"/>
          </p:cNvSpPr>
          <p:nvPr>
            <p:ph idx="1"/>
          </p:nvPr>
        </p:nvSpPr>
        <p:spPr>
          <a:xfrm>
            <a:off x="212200" y="1352550"/>
            <a:ext cx="9872871" cy="4038600"/>
          </a:xfrm>
        </p:spPr>
        <p:txBody>
          <a:bodyPr/>
          <a:lstStyle/>
          <a:p>
            <a:pPr marL="502920" indent="-457200">
              <a:buFont typeface="+mj-lt"/>
              <a:buAutoNum type="arabicPeriod"/>
            </a:pPr>
            <a:r>
              <a:rPr lang="ru-RU" dirty="0"/>
              <a:t>Женская сборная России по </a:t>
            </a:r>
            <a:r>
              <a:rPr lang="ru-RU" dirty="0" smtClean="0"/>
              <a:t>волейболу </a:t>
            </a:r>
            <a:r>
              <a:rPr lang="en-US" dirty="0" smtClean="0"/>
              <a:t>[</a:t>
            </a:r>
            <a:r>
              <a:rPr lang="ru-RU" dirty="0" smtClean="0"/>
              <a:t>Электронный ресурс: </a:t>
            </a:r>
            <a:r>
              <a:rPr lang="en-US" dirty="0">
                <a:hlinkClick r:id="rId2"/>
              </a:rPr>
              <a:t>https://ru.wikipedia.org/wiki/</a:t>
            </a:r>
            <a:r>
              <a:rPr lang="ru-RU" dirty="0" err="1" smtClean="0">
                <a:hlinkClick r:id="rId2"/>
              </a:rPr>
              <a:t>Женская_сборная_России_по_волейболу</a:t>
            </a:r>
            <a:r>
              <a:rPr lang="en-US" dirty="0" smtClean="0"/>
              <a:t>]</a:t>
            </a:r>
            <a:r>
              <a:rPr lang="ru-RU" dirty="0" smtClean="0"/>
              <a:t>.</a:t>
            </a:r>
          </a:p>
          <a:p>
            <a:pPr marL="502920" indent="-457200">
              <a:buFont typeface="+mj-lt"/>
              <a:buAutoNum type="arabicPeriod"/>
            </a:pPr>
            <a:r>
              <a:rPr lang="ru-RU" dirty="0"/>
              <a:t>Мужская сборная России по </a:t>
            </a:r>
            <a:r>
              <a:rPr lang="ru-RU" dirty="0" smtClean="0"/>
              <a:t>волейболу </a:t>
            </a:r>
            <a:r>
              <a:rPr lang="en-US" dirty="0"/>
              <a:t>[</a:t>
            </a:r>
            <a:r>
              <a:rPr lang="ru-RU" dirty="0"/>
              <a:t>Электронный ресурс: </a:t>
            </a:r>
            <a:r>
              <a:rPr lang="en-US" dirty="0">
                <a:hlinkClick r:id="rId3"/>
              </a:rPr>
              <a:t>https://ru.wikipedia.org/wiki/</a:t>
            </a:r>
            <a:r>
              <a:rPr lang="ru-RU" dirty="0" err="1">
                <a:hlinkClick r:id="rId3"/>
              </a:rPr>
              <a:t>Мужская_сборная_России_по_волейболу</a:t>
            </a:r>
            <a:r>
              <a:rPr lang="en-US" dirty="0" smtClean="0"/>
              <a:t>]</a:t>
            </a:r>
            <a:r>
              <a:rPr lang="ru-RU" dirty="0" smtClean="0"/>
              <a:t>.</a:t>
            </a:r>
          </a:p>
          <a:p>
            <a:pPr marL="502920" indent="-457200">
              <a:buFont typeface="+mj-lt"/>
              <a:buAutoNum type="arabicPeriod"/>
            </a:pPr>
            <a:r>
              <a:rPr lang="ru-RU" dirty="0"/>
              <a:t>Олимпийские </a:t>
            </a:r>
            <a:r>
              <a:rPr lang="ru-RU" dirty="0" smtClean="0"/>
              <a:t>игры </a:t>
            </a:r>
            <a:r>
              <a:rPr lang="en-US" dirty="0"/>
              <a:t>[</a:t>
            </a:r>
            <a:r>
              <a:rPr lang="ru-RU" dirty="0"/>
              <a:t>Электронный ресурс: </a:t>
            </a:r>
            <a:r>
              <a:rPr lang="en-US" dirty="0">
                <a:hlinkClick r:id="rId4"/>
              </a:rPr>
              <a:t>https://ru.wikipedia.org/wiki/</a:t>
            </a:r>
            <a:r>
              <a:rPr lang="ru-RU" dirty="0" err="1">
                <a:hlinkClick r:id="rId4"/>
              </a:rPr>
              <a:t>Олимпийские_игры</a:t>
            </a:r>
            <a:r>
              <a:rPr lang="en-US" dirty="0" smtClean="0"/>
              <a:t>]</a:t>
            </a:r>
            <a:r>
              <a:rPr lang="ru-RU" dirty="0" smtClean="0"/>
              <a:t>.</a:t>
            </a:r>
          </a:p>
          <a:p>
            <a:pPr marL="45720" indent="0">
              <a:buNone/>
            </a:pPr>
            <a:endParaRPr lang="ru-RU" dirty="0"/>
          </a:p>
          <a:p>
            <a:pPr marL="45720" indent="0">
              <a:buNone/>
            </a:pPr>
            <a:endParaRPr lang="ru-RU" dirty="0"/>
          </a:p>
          <a:p>
            <a:pPr marL="502920" indent="-457200">
              <a:buFont typeface="+mj-lt"/>
              <a:buAutoNum type="arabicPeriod"/>
            </a:pPr>
            <a:endParaRPr lang="ru-RU" dirty="0"/>
          </a:p>
        </p:txBody>
      </p:sp>
    </p:spTree>
    <p:extLst>
      <p:ext uri="{BB962C8B-B14F-4D97-AF65-F5344CB8AC3E}">
        <p14:creationId xmlns:p14="http://schemas.microsoft.com/office/powerpoint/2010/main" val="31749421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28600" y="238125"/>
            <a:ext cx="9875520" cy="1356360"/>
          </a:xfrm>
        </p:spPr>
        <p:txBody>
          <a:bodyPr/>
          <a:lstStyle/>
          <a:p>
            <a:r>
              <a:rPr lang="ru-RU" dirty="0"/>
              <a:t>Мужская сборная России по </a:t>
            </a:r>
            <a:r>
              <a:rPr lang="ru-RU" dirty="0" smtClean="0"/>
              <a:t>волейболу</a:t>
            </a:r>
            <a:endParaRPr lang="ru-RU" dirty="0"/>
          </a:p>
        </p:txBody>
      </p:sp>
      <p:sp>
        <p:nvSpPr>
          <p:cNvPr id="3" name="Объект 2"/>
          <p:cNvSpPr>
            <a:spLocks noGrp="1"/>
          </p:cNvSpPr>
          <p:nvPr>
            <p:ph idx="1"/>
          </p:nvPr>
        </p:nvSpPr>
        <p:spPr>
          <a:xfrm>
            <a:off x="228600" y="1504950"/>
            <a:ext cx="9872871" cy="4038600"/>
          </a:xfrm>
        </p:spPr>
        <p:txBody>
          <a:bodyPr>
            <a:normAutofit/>
          </a:bodyPr>
          <a:lstStyle/>
          <a:p>
            <a:pPr marL="45720" indent="0">
              <a:buNone/>
            </a:pPr>
            <a:r>
              <a:rPr lang="ru-RU" sz="2400" dirty="0"/>
              <a:t>Мужская национальная сборная России по волейболу — правопреемница сборной СССР — представляет Россию на международных соревнованиях по волейболу. Впервые была собрана в 1992 году, в официальных международных соревнованиях участвует с 1993 года. Управляется Всероссийской федерацией волейбола. Чемпион Олимпийских игр в Лондоне (2012), чемпион Европы (2013, 2017), 3-кратный победитель Мировой лиги (2002, 2011 и 2013), 2-кратный победитель Лиги наций (2018, 2019), 2-кратный обладатель Кубка мира (1999, 2011).</a:t>
            </a:r>
          </a:p>
        </p:txBody>
      </p:sp>
    </p:spTree>
    <p:extLst>
      <p:ext uri="{BB962C8B-B14F-4D97-AF65-F5344CB8AC3E}">
        <p14:creationId xmlns:p14="http://schemas.microsoft.com/office/powerpoint/2010/main" val="3115906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9551" y="253364"/>
            <a:ext cx="9875520" cy="1356360"/>
          </a:xfrm>
        </p:spPr>
        <p:txBody>
          <a:bodyPr/>
          <a:lstStyle/>
          <a:p>
            <a:r>
              <a:rPr lang="ru-RU" dirty="0" smtClean="0"/>
              <a:t>История</a:t>
            </a:r>
            <a:endParaRPr lang="ru-RU" dirty="0"/>
          </a:p>
        </p:txBody>
      </p:sp>
      <p:sp>
        <p:nvSpPr>
          <p:cNvPr id="3" name="Объект 2"/>
          <p:cNvSpPr>
            <a:spLocks noGrp="1"/>
          </p:cNvSpPr>
          <p:nvPr>
            <p:ph idx="1"/>
          </p:nvPr>
        </p:nvSpPr>
        <p:spPr>
          <a:xfrm>
            <a:off x="209551" y="1352548"/>
            <a:ext cx="11525250" cy="5486401"/>
          </a:xfrm>
        </p:spPr>
        <p:txBody>
          <a:bodyPr>
            <a:normAutofit fontScale="77500" lnSpcReduction="20000"/>
          </a:bodyPr>
          <a:lstStyle/>
          <a:p>
            <a:pPr marL="45720" indent="0">
              <a:buNone/>
            </a:pPr>
            <a:r>
              <a:rPr lang="ru-RU" dirty="0"/>
              <a:t>От Барселоны до Атланты</a:t>
            </a:r>
          </a:p>
          <a:p>
            <a:pPr marL="45720" indent="0">
              <a:buNone/>
            </a:pPr>
            <a:r>
              <a:rPr lang="ru-RU" dirty="0"/>
              <a:t>Дебют сборной России состоялся 10 июня 1992 года, когда в рамках международного турнира в Чехословакии российские волейболисты, руководимые Виктором </a:t>
            </a:r>
            <a:r>
              <a:rPr lang="ru-RU" dirty="0" err="1"/>
              <a:t>Радиным</a:t>
            </a:r>
            <a:r>
              <a:rPr lang="ru-RU" dirty="0"/>
              <a:t>, одержали победу над командой Дании — 3:1 (15:12, 15:12, 10:15, 15:11). Однако в то же время к главным стартам года — Мировой лиге и Олимпийским играм-1992 в Барселоне готовилась сборная Вячеслава Платонова, выступавшая под флагом Объединённой команды. Сборная России по сути являлась её ближайшим резервом</a:t>
            </a:r>
            <a:r>
              <a:rPr lang="ru-RU" dirty="0" smtClean="0"/>
              <a:t>.</a:t>
            </a:r>
            <a:endParaRPr lang="ru-RU" dirty="0"/>
          </a:p>
          <a:p>
            <a:pPr marL="45720" indent="0">
              <a:buNone/>
            </a:pPr>
            <a:r>
              <a:rPr lang="ru-RU" dirty="0"/>
              <a:t>По завершении Олимпиады Объединённая команда прекратила своё существование. В сентябре 1992 года ставшая её полноправным преемником сборная России приняла участие в традиционном в те годы турне по Японии; из недавних олимпийцев в составе российской команды оказались только трое — Евгений Красильников, Сергей Горбунов и Константин </a:t>
            </a:r>
            <a:r>
              <a:rPr lang="ru-RU" dirty="0" smtClean="0"/>
              <a:t>Ушаков.</a:t>
            </a:r>
            <a:endParaRPr lang="ru-RU" dirty="0"/>
          </a:p>
          <a:p>
            <a:pPr marL="45720" indent="0">
              <a:buNone/>
            </a:pPr>
            <a:r>
              <a:rPr lang="ru-RU" dirty="0"/>
              <a:t>Первым официальным турниром для сборной России, возглавляемой Виктором </a:t>
            </a:r>
            <a:r>
              <a:rPr lang="ru-RU" dirty="0" err="1"/>
              <a:t>Радиным</a:t>
            </a:r>
            <a:r>
              <a:rPr lang="ru-RU" dirty="0"/>
              <a:t> и Юрием </a:t>
            </a:r>
            <a:r>
              <a:rPr lang="ru-RU" dirty="0" err="1"/>
              <a:t>Фураевым</a:t>
            </a:r>
            <a:r>
              <a:rPr lang="ru-RU" dirty="0"/>
              <a:t>, стала Мировая лига-1993, по итогам которой российские волейболисты заняли второе место; а первым топ-турниром — чемпионат Европы в Финляндии, где россияне, не испытав особых проблем в матчах группового этапа, в полуфинале ничего не смогли противопоставить мощной сборной Голландии — 0:3 (11:15, 8:15, 2:15), руководил которой </a:t>
            </a:r>
            <a:r>
              <a:rPr lang="ru-RU" dirty="0" err="1"/>
              <a:t>Йоп</a:t>
            </a:r>
            <a:r>
              <a:rPr lang="ru-RU" dirty="0"/>
              <a:t> </a:t>
            </a:r>
            <a:r>
              <a:rPr lang="ru-RU" dirty="0" err="1"/>
              <a:t>Алберда</a:t>
            </a:r>
            <a:r>
              <a:rPr lang="ru-RU" dirty="0"/>
              <a:t>, позднее работавший генеральным менеджером сборной России по футболу[4</a:t>
            </a:r>
            <a:r>
              <a:rPr lang="ru-RU" dirty="0" smtClean="0"/>
              <a:t>].</a:t>
            </a:r>
            <a:endParaRPr lang="ru-RU" dirty="0"/>
          </a:p>
          <a:p>
            <a:pPr marL="45720" indent="0">
              <a:buNone/>
            </a:pPr>
            <a:r>
              <a:rPr lang="ru-RU" dirty="0"/>
              <a:t>Бронза на </a:t>
            </a:r>
            <a:r>
              <a:rPr lang="ru-RU" dirty="0" smtClean="0"/>
              <a:t>континентальном </a:t>
            </a:r>
            <a:r>
              <a:rPr lang="ru-RU" dirty="0"/>
              <a:t>первенстве в Турку стала последним успехом команды, костяк которой составляли воспитанники ещё советской школы. На следующем крупном форуме — чемпионате мира-1994 в Греции сборная России уже не могла рассчитывать на успешное выступление, поскольку почти весь сезон была вынуждена играть без своего капитана, подлинного лидера команды Андрея Кузнецова, получившего серьёзную травму. 30 декабря 1994-го Андрей Кузнецов погиб в автокатастрофе в Италии</a:t>
            </a:r>
            <a:r>
              <a:rPr lang="ru-RU" dirty="0" smtClean="0"/>
              <a:t>.</a:t>
            </a:r>
            <a:endParaRPr lang="ru-RU" dirty="0"/>
          </a:p>
          <a:p>
            <a:pPr marL="45720" indent="0">
              <a:buNone/>
            </a:pPr>
            <a:r>
              <a:rPr lang="ru-RU" dirty="0"/>
              <a:t>Провалом завершился чемпионат Европы-1995 в той же Греции, прямо в Афинах Виктор </a:t>
            </a:r>
            <a:r>
              <a:rPr lang="ru-RU" dirty="0" err="1"/>
              <a:t>Радин</a:t>
            </a:r>
            <a:r>
              <a:rPr lang="ru-RU" dirty="0"/>
              <a:t> был уволен с поста главного тренера национальной команды.</a:t>
            </a:r>
          </a:p>
        </p:txBody>
      </p:sp>
    </p:spTree>
    <p:extLst>
      <p:ext uri="{BB962C8B-B14F-4D97-AF65-F5344CB8AC3E}">
        <p14:creationId xmlns:p14="http://schemas.microsoft.com/office/powerpoint/2010/main" val="3718107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9551" y="247650"/>
            <a:ext cx="9875520" cy="1356360"/>
          </a:xfrm>
        </p:spPr>
        <p:txBody>
          <a:bodyPr/>
          <a:lstStyle/>
          <a:p>
            <a:r>
              <a:rPr lang="ru-RU" dirty="0" smtClean="0"/>
              <a:t>История</a:t>
            </a:r>
            <a:endParaRPr lang="ru-RU" dirty="0"/>
          </a:p>
        </p:txBody>
      </p:sp>
      <p:sp>
        <p:nvSpPr>
          <p:cNvPr id="3" name="Объект 2"/>
          <p:cNvSpPr>
            <a:spLocks noGrp="1"/>
          </p:cNvSpPr>
          <p:nvPr>
            <p:ph idx="1"/>
          </p:nvPr>
        </p:nvSpPr>
        <p:spPr>
          <a:xfrm>
            <a:off x="209551" y="1371599"/>
            <a:ext cx="11525250" cy="5486401"/>
          </a:xfrm>
        </p:spPr>
        <p:txBody>
          <a:bodyPr>
            <a:normAutofit fontScale="92500" lnSpcReduction="10000"/>
          </a:bodyPr>
          <a:lstStyle/>
          <a:p>
            <a:pPr marL="45720" indent="0">
              <a:buNone/>
            </a:pPr>
            <a:r>
              <a:rPr lang="ru-RU" sz="1900" dirty="0"/>
              <a:t>От Атланты до Сиднея</a:t>
            </a:r>
          </a:p>
          <a:p>
            <a:pPr marL="45720" indent="0">
              <a:buNone/>
            </a:pPr>
            <a:r>
              <a:rPr lang="ru-RU" sz="1900" dirty="0"/>
              <a:t>Третье пришествие Вячеслава Платонова на пост главного тренера (Платонов возглавлял сборную СССР в 1977—1985 и 1990—1992 годах) не помогло сборной России, которая не смогла войти в призёры на Олимпиаде в Атланте-1996 и чемпионате Европы-1997 в Голландии (на финальном турнире Мировой лиги-1997 обязанности главного тренера из-за болезни Платонова исполнял Вячеслав Зайцев). В итоге вновь последовала смена тренерского штаба</a:t>
            </a:r>
            <a:r>
              <a:rPr lang="ru-RU" sz="1900" dirty="0" smtClean="0"/>
              <a:t>.</a:t>
            </a:r>
            <a:endParaRPr lang="ru-RU" sz="1900" dirty="0"/>
          </a:p>
          <a:p>
            <a:pPr marL="45720" indent="0">
              <a:buNone/>
            </a:pPr>
            <a:r>
              <a:rPr lang="ru-RU" sz="1900" dirty="0"/>
              <a:t>В канун 1998 года сборную возглавил Геннадий Шипулин, тренер «Белогорья» — самого успешного российского клуба тех лет. Игроки белгородской команды составили костяк обновлённой сборной. Высокие результаты пришли довольно скоро: два вторых места на Мировой лиге, серебро чемпионата Европы-1999 и, наконец, первый большой успех — победа на Кубке мира-1999</a:t>
            </a:r>
            <a:r>
              <a:rPr lang="ru-RU" sz="1900" dirty="0" smtClean="0"/>
              <a:t>.</a:t>
            </a:r>
            <a:endParaRPr lang="ru-RU" sz="1900" dirty="0"/>
          </a:p>
          <a:p>
            <a:pPr marL="45720" indent="0">
              <a:buNone/>
            </a:pPr>
            <a:r>
              <a:rPr lang="ru-RU" sz="1900" dirty="0"/>
              <a:t>По его ходу россияне взяли реванш у итальянцев за поражение в финале чемпионата Европы, проходившего в Вене, затем выиграли подряд два ключевых </a:t>
            </a:r>
            <a:r>
              <a:rPr lang="ru-RU" sz="1900" dirty="0" err="1"/>
              <a:t>пятисетовых</a:t>
            </a:r>
            <a:r>
              <a:rPr lang="ru-RU" sz="1900" dirty="0"/>
              <a:t> поединка у команд Бразилии и США, а за два тура до окончания турнира разгромили долгое время лидировавшую сборную Кубы. Обладателями Кубка мира стали Александр Герасимов, Валерий </a:t>
            </a:r>
            <a:r>
              <a:rPr lang="ru-RU" sz="1900" dirty="0" err="1"/>
              <a:t>Горюшев</a:t>
            </a:r>
            <a:r>
              <a:rPr lang="ru-RU" sz="1900" dirty="0"/>
              <a:t>, Станислав </a:t>
            </a:r>
            <a:r>
              <a:rPr lang="ru-RU" sz="1900" dirty="0" err="1"/>
              <a:t>Динейкин</a:t>
            </a:r>
            <a:r>
              <a:rPr lang="ru-RU" sz="1900" dirty="0"/>
              <a:t>, Алексей Казаков, Евгений Митьков, Руслан </a:t>
            </a:r>
            <a:r>
              <a:rPr lang="ru-RU" sz="1900" dirty="0" err="1"/>
              <a:t>Олихвер</a:t>
            </a:r>
            <a:r>
              <a:rPr lang="ru-RU" sz="1900" dirty="0"/>
              <a:t>, Илья Савельев, Сергей Тетюхин, Константин Ушаков, Игорь </a:t>
            </a:r>
            <a:r>
              <a:rPr lang="ru-RU" sz="1900" dirty="0" err="1"/>
              <a:t>Шулепов</a:t>
            </a:r>
            <a:r>
              <a:rPr lang="ru-RU" sz="1900" dirty="0"/>
              <a:t>, Вадим </a:t>
            </a:r>
            <a:r>
              <a:rPr lang="ru-RU" sz="1900" dirty="0" err="1"/>
              <a:t>Хамутцких</a:t>
            </a:r>
            <a:r>
              <a:rPr lang="ru-RU" sz="1900" dirty="0"/>
              <a:t> и Роман Яковлев, названный организаторами абсолютно лучшим игроком Кубка мира. За эту победу всем игрокам сборной было присвоено звание «Заслуженный мастер спорта</a:t>
            </a:r>
            <a:r>
              <a:rPr lang="ru-RU" sz="1900" dirty="0" smtClean="0"/>
              <a:t>».</a:t>
            </a:r>
            <a:endParaRPr lang="ru-RU" sz="1900" dirty="0"/>
          </a:p>
          <a:p>
            <a:pPr marL="45720" indent="0">
              <a:buNone/>
            </a:pPr>
            <a:r>
              <a:rPr lang="ru-RU" sz="1900" dirty="0"/>
              <a:t>К Олимпиаде в Сиднее сборная России подходила в статусе одного из фаворитов турнира, однако сборная Югославии, выбившая из турнира по ходу плей-офф две сильнейшие сборные последнего десятилетия — Голландию и Италию, в финале не оставила россиянам шансов на успех.</a:t>
            </a:r>
          </a:p>
        </p:txBody>
      </p:sp>
    </p:spTree>
    <p:extLst>
      <p:ext uri="{BB962C8B-B14F-4D97-AF65-F5344CB8AC3E}">
        <p14:creationId xmlns:p14="http://schemas.microsoft.com/office/powerpoint/2010/main" val="3050923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9551" y="247650"/>
            <a:ext cx="9875520" cy="1356360"/>
          </a:xfrm>
        </p:spPr>
        <p:txBody>
          <a:bodyPr/>
          <a:lstStyle/>
          <a:p>
            <a:r>
              <a:rPr lang="ru-RU" dirty="0" smtClean="0"/>
              <a:t>История</a:t>
            </a:r>
            <a:endParaRPr lang="ru-RU" dirty="0"/>
          </a:p>
        </p:txBody>
      </p:sp>
      <p:sp>
        <p:nvSpPr>
          <p:cNvPr id="3" name="Объект 2"/>
          <p:cNvSpPr>
            <a:spLocks noGrp="1"/>
          </p:cNvSpPr>
          <p:nvPr>
            <p:ph idx="1"/>
          </p:nvPr>
        </p:nvSpPr>
        <p:spPr>
          <a:xfrm>
            <a:off x="209551" y="1371599"/>
            <a:ext cx="11525250" cy="5486401"/>
          </a:xfrm>
        </p:spPr>
        <p:txBody>
          <a:bodyPr>
            <a:normAutofit fontScale="92500" lnSpcReduction="10000"/>
          </a:bodyPr>
          <a:lstStyle/>
          <a:p>
            <a:pPr marL="45720" indent="0">
              <a:buNone/>
            </a:pPr>
            <a:r>
              <a:rPr lang="ru-RU" sz="1900" dirty="0"/>
              <a:t>От Атланты до Сиднея</a:t>
            </a:r>
          </a:p>
          <a:p>
            <a:pPr marL="45720" indent="0">
              <a:buNone/>
            </a:pPr>
            <a:r>
              <a:rPr lang="ru-RU" sz="1900" dirty="0"/>
              <a:t>Третье пришествие Вячеслава Платонова на пост главного тренера (Платонов возглавлял сборную СССР в 1977—1985 и 1990—1992 годах) не помогло сборной России, которая не смогла войти в призёры на Олимпиаде в Атланте-1996 и чемпионате Европы-1997 в Голландии (на финальном турнире Мировой лиги-1997 обязанности главного тренера из-за болезни Платонова исполнял Вячеслав Зайцев). В итоге вновь последовала смена тренерского штаба</a:t>
            </a:r>
            <a:r>
              <a:rPr lang="ru-RU" sz="1900" dirty="0" smtClean="0"/>
              <a:t>.</a:t>
            </a:r>
            <a:endParaRPr lang="ru-RU" sz="1900" dirty="0"/>
          </a:p>
          <a:p>
            <a:pPr marL="45720" indent="0">
              <a:buNone/>
            </a:pPr>
            <a:r>
              <a:rPr lang="ru-RU" sz="1900" dirty="0"/>
              <a:t>В канун 1998 года сборную возглавил Геннадий Шипулин, тренер «Белогорья» — самого успешного российского клуба тех лет. Игроки белгородской команды составили костяк обновлённой сборной. Высокие результаты пришли довольно скоро: два вторых места на Мировой лиге, серебро чемпионата Европы-1999 и, наконец, первый большой успех — победа на Кубке мира-1999</a:t>
            </a:r>
            <a:r>
              <a:rPr lang="ru-RU" sz="1900" dirty="0" smtClean="0"/>
              <a:t>.</a:t>
            </a:r>
            <a:endParaRPr lang="ru-RU" sz="1900" dirty="0"/>
          </a:p>
          <a:p>
            <a:pPr marL="45720" indent="0">
              <a:buNone/>
            </a:pPr>
            <a:r>
              <a:rPr lang="ru-RU" sz="1900" dirty="0"/>
              <a:t>По его ходу россияне взяли реванш у итальянцев за поражение в финале чемпионата Европы, проходившего в Вене, затем выиграли подряд два ключевых </a:t>
            </a:r>
            <a:r>
              <a:rPr lang="ru-RU" sz="1900" dirty="0" err="1"/>
              <a:t>пятисетовых</a:t>
            </a:r>
            <a:r>
              <a:rPr lang="ru-RU" sz="1900" dirty="0"/>
              <a:t> поединка у команд Бразилии и США, а за два тура до окончания турнира разгромили долгое время лидировавшую сборную Кубы. Обладателями Кубка мира стали Александр Герасимов, Валерий </a:t>
            </a:r>
            <a:r>
              <a:rPr lang="ru-RU" sz="1900" dirty="0" err="1"/>
              <a:t>Горюшев</a:t>
            </a:r>
            <a:r>
              <a:rPr lang="ru-RU" sz="1900" dirty="0"/>
              <a:t>, Станислав </a:t>
            </a:r>
            <a:r>
              <a:rPr lang="ru-RU" sz="1900" dirty="0" err="1"/>
              <a:t>Динейкин</a:t>
            </a:r>
            <a:r>
              <a:rPr lang="ru-RU" sz="1900" dirty="0"/>
              <a:t>, Алексей Казаков, Евгений Митьков, Руслан </a:t>
            </a:r>
            <a:r>
              <a:rPr lang="ru-RU" sz="1900" dirty="0" err="1"/>
              <a:t>Олихвер</a:t>
            </a:r>
            <a:r>
              <a:rPr lang="ru-RU" sz="1900" dirty="0"/>
              <a:t>, Илья Савельев, Сергей Тетюхин, Константин Ушаков, Игорь </a:t>
            </a:r>
            <a:r>
              <a:rPr lang="ru-RU" sz="1900" dirty="0" err="1"/>
              <a:t>Шулепов</a:t>
            </a:r>
            <a:r>
              <a:rPr lang="ru-RU" sz="1900" dirty="0"/>
              <a:t>, Вадим </a:t>
            </a:r>
            <a:r>
              <a:rPr lang="ru-RU" sz="1900" dirty="0" err="1"/>
              <a:t>Хамутцких</a:t>
            </a:r>
            <a:r>
              <a:rPr lang="ru-RU" sz="1900" dirty="0"/>
              <a:t> и Роман Яковлев, названный организаторами абсолютно лучшим игроком Кубка мира. За эту победу всем игрокам сборной было присвоено звание «Заслуженный мастер спорта</a:t>
            </a:r>
            <a:r>
              <a:rPr lang="ru-RU" sz="1900" dirty="0" smtClean="0"/>
              <a:t>».</a:t>
            </a:r>
            <a:endParaRPr lang="ru-RU" sz="1900" dirty="0"/>
          </a:p>
          <a:p>
            <a:pPr marL="45720" indent="0">
              <a:buNone/>
            </a:pPr>
            <a:r>
              <a:rPr lang="ru-RU" sz="1900" dirty="0"/>
              <a:t>К Олимпиаде в Сиднее сборная России подходила в статусе одного из фаворитов турнира, однако сборная Югославии, выбившая из турнира по ходу плей-офф две сильнейшие сборные последнего десятилетия — Голландию и Италию, в финале не оставила россиянам шансов на успех.</a:t>
            </a:r>
          </a:p>
        </p:txBody>
      </p:sp>
    </p:spTree>
    <p:extLst>
      <p:ext uri="{BB962C8B-B14F-4D97-AF65-F5344CB8AC3E}">
        <p14:creationId xmlns:p14="http://schemas.microsoft.com/office/powerpoint/2010/main" val="1721610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9551" y="247650"/>
            <a:ext cx="9875520" cy="1356360"/>
          </a:xfrm>
        </p:spPr>
        <p:txBody>
          <a:bodyPr/>
          <a:lstStyle/>
          <a:p>
            <a:r>
              <a:rPr lang="ru-RU" dirty="0" smtClean="0"/>
              <a:t>История</a:t>
            </a:r>
            <a:endParaRPr lang="ru-RU" dirty="0"/>
          </a:p>
        </p:txBody>
      </p:sp>
      <p:sp>
        <p:nvSpPr>
          <p:cNvPr id="3" name="Объект 2"/>
          <p:cNvSpPr>
            <a:spLocks noGrp="1"/>
          </p:cNvSpPr>
          <p:nvPr>
            <p:ph idx="1"/>
          </p:nvPr>
        </p:nvSpPr>
        <p:spPr>
          <a:xfrm>
            <a:off x="209551" y="1371599"/>
            <a:ext cx="11525250" cy="5486401"/>
          </a:xfrm>
        </p:spPr>
        <p:txBody>
          <a:bodyPr>
            <a:noAutofit/>
          </a:bodyPr>
          <a:lstStyle/>
          <a:p>
            <a:pPr marL="45720" indent="0">
              <a:buNone/>
            </a:pPr>
            <a:r>
              <a:rPr lang="ru-RU" sz="1800" dirty="0"/>
              <a:t>От Сиднея до Афин</a:t>
            </a:r>
          </a:p>
          <a:p>
            <a:pPr marL="45720" indent="0">
              <a:buNone/>
            </a:pPr>
            <a:r>
              <a:rPr lang="ru-RU" sz="1800" dirty="0"/>
              <a:t>В новом олимпийском цикле со сборной по-прежнему работал Геннадий Шипулин. Главным турниром 2001 года был чемпионат Европы в </a:t>
            </a:r>
            <a:r>
              <a:rPr lang="ru-RU" sz="1800" dirty="0" err="1"/>
              <a:t>Остраве</a:t>
            </a:r>
            <a:r>
              <a:rPr lang="ru-RU" sz="1800" dirty="0"/>
              <a:t>. </a:t>
            </a:r>
            <a:r>
              <a:rPr lang="ru-RU" sz="1800" dirty="0" smtClean="0"/>
              <a:t>Команде </a:t>
            </a:r>
            <a:r>
              <a:rPr lang="ru-RU" sz="1800" dirty="0"/>
              <a:t>Шипулина не удалось взять реванш — вновь поражение в трёх партиях. Бронза континентального первенства была добыта в матче со сборной Чехии</a:t>
            </a:r>
            <a:r>
              <a:rPr lang="ru-RU" sz="1800" dirty="0" smtClean="0"/>
              <a:t>.</a:t>
            </a:r>
            <a:endParaRPr lang="ru-RU" sz="1800" dirty="0"/>
          </a:p>
          <a:p>
            <a:pPr marL="45720" indent="0">
              <a:buNone/>
            </a:pPr>
            <a:r>
              <a:rPr lang="ru-RU" sz="1800" dirty="0"/>
              <a:t>2002 год стал одним из самых успешных для сборной России. 18 августа она добилась второго серьёзного достижения в своей истории, став победителем Мировой лиги. В финальном матче, проходившем в Белу-</a:t>
            </a:r>
            <a:r>
              <a:rPr lang="ru-RU" sz="1800" dirty="0" err="1"/>
              <a:t>Оризонти</a:t>
            </a:r>
            <a:r>
              <a:rPr lang="ru-RU" sz="1800" dirty="0"/>
              <a:t> при переполненных трибунах дворца спорта </a:t>
            </a:r>
            <a:r>
              <a:rPr lang="ru-RU" sz="1800" dirty="0" err="1"/>
              <a:t>Mineirinho</a:t>
            </a:r>
            <a:r>
              <a:rPr lang="ru-RU" sz="1800" dirty="0"/>
              <a:t>, команда России обыграла хозяев, сборную Бразилии — 3:1 (25:21, 25:23, 22:25, 25:17). </a:t>
            </a:r>
            <a:endParaRPr lang="ru-RU" sz="1800" dirty="0" smtClean="0"/>
          </a:p>
          <a:p>
            <a:pPr marL="45720" indent="0">
              <a:buNone/>
            </a:pPr>
            <a:r>
              <a:rPr lang="ru-RU" sz="1800" dirty="0" smtClean="0"/>
              <a:t>Через </a:t>
            </a:r>
            <a:r>
              <a:rPr lang="ru-RU" sz="1800" dirty="0"/>
              <a:t>два месяца сборные России и Бразилии встретились в финале чемпионата мира. В тяжелейшем матче равных соперников победу вырвала бразильская сборная — 3:2 (23:25, 27:25, 25:20, 23:25, 15:13). Как и в случае с победной Мировой лигой, путь россиян к пьедесталу был очень тернист: в сентябре 2001-го, проиграв отборочный турнир чемпионата мира сборной Греции, Россия лишь благодаря лучшему соотношению партий в споре команд, занявших вторые места в квалификационном турнире, смогла отправиться в Аргентину. </a:t>
            </a:r>
            <a:endParaRPr lang="ru-RU" sz="1800" dirty="0" smtClean="0"/>
          </a:p>
          <a:p>
            <a:pPr marL="45720" indent="0">
              <a:buNone/>
            </a:pPr>
            <a:r>
              <a:rPr lang="ru-RU" sz="1800" dirty="0" smtClean="0"/>
              <a:t>Предолимпийский сезон сложился для сборной менее успешно. Российские волейболисты остались без медалей Мировой лиги и были исключены из числа участников следующих двух розыгрышей этого турнира. Бронзовые медали чемпионата Европы-2003 были добыты не без везения. </a:t>
            </a:r>
            <a:endParaRPr lang="ru-RU" sz="1800" dirty="0"/>
          </a:p>
        </p:txBody>
      </p:sp>
    </p:spTree>
    <p:extLst>
      <p:ext uri="{BB962C8B-B14F-4D97-AF65-F5344CB8AC3E}">
        <p14:creationId xmlns:p14="http://schemas.microsoft.com/office/powerpoint/2010/main" val="2552174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9551" y="247650"/>
            <a:ext cx="9875520" cy="1356360"/>
          </a:xfrm>
        </p:spPr>
        <p:txBody>
          <a:bodyPr/>
          <a:lstStyle/>
          <a:p>
            <a:r>
              <a:rPr lang="ru-RU" dirty="0" smtClean="0"/>
              <a:t>История</a:t>
            </a:r>
            <a:endParaRPr lang="ru-RU" dirty="0"/>
          </a:p>
        </p:txBody>
      </p:sp>
      <p:sp>
        <p:nvSpPr>
          <p:cNvPr id="3" name="Объект 2"/>
          <p:cNvSpPr>
            <a:spLocks noGrp="1"/>
          </p:cNvSpPr>
          <p:nvPr>
            <p:ph idx="1"/>
          </p:nvPr>
        </p:nvSpPr>
        <p:spPr>
          <a:xfrm>
            <a:off x="209551" y="1371599"/>
            <a:ext cx="11525250" cy="5486401"/>
          </a:xfrm>
        </p:spPr>
        <p:txBody>
          <a:bodyPr>
            <a:noAutofit/>
          </a:bodyPr>
          <a:lstStyle/>
          <a:p>
            <a:pPr marL="45720" indent="0">
              <a:buNone/>
            </a:pPr>
            <a:r>
              <a:rPr lang="ru-RU" sz="1800" dirty="0"/>
              <a:t>От Афин до </a:t>
            </a:r>
            <a:r>
              <a:rPr lang="ru-RU" sz="1800" dirty="0" smtClean="0"/>
              <a:t>Пекина</a:t>
            </a:r>
            <a:endParaRPr lang="ru-RU" sz="1800" dirty="0"/>
          </a:p>
          <a:p>
            <a:pPr marL="45720" indent="0">
              <a:buNone/>
            </a:pPr>
            <a:r>
              <a:rPr lang="ru-RU" sz="1800" dirty="0"/>
              <a:t>11 сентября 2005 года. Рим. Россия — Италия. Финальный матч чемпионата Европы</a:t>
            </a:r>
          </a:p>
          <a:p>
            <a:pPr marL="45720" indent="0">
              <a:buNone/>
            </a:pPr>
            <a:r>
              <a:rPr lang="ru-RU" sz="1800" dirty="0"/>
              <a:t>После Олимпиады в Афинах Шипулин уступил место главного тренера сборной знаменитому сербскому тренеру </a:t>
            </a:r>
            <a:r>
              <a:rPr lang="ru-RU" sz="1800" dirty="0" err="1"/>
              <a:t>Зорану</a:t>
            </a:r>
            <a:r>
              <a:rPr lang="ru-RU" sz="1800" dirty="0"/>
              <a:t> </a:t>
            </a:r>
            <a:r>
              <a:rPr lang="ru-RU" sz="1800" dirty="0" err="1"/>
              <a:t>Гаичу</a:t>
            </a:r>
            <a:r>
              <a:rPr lang="ru-RU" sz="1800" dirty="0"/>
              <a:t>, триумфатору Игр в Сиднее. Однако проработать с Россией хотя бы один олимпийский цикл </a:t>
            </a:r>
            <a:r>
              <a:rPr lang="ru-RU" sz="1800" dirty="0" err="1"/>
              <a:t>Гаичу</a:t>
            </a:r>
            <a:r>
              <a:rPr lang="ru-RU" sz="1800" dirty="0"/>
              <a:t> не удалось, после провала на чемпионате мира в Японии его сменил Владимир </a:t>
            </a:r>
            <a:r>
              <a:rPr lang="ru-RU" sz="1800" dirty="0" err="1"/>
              <a:t>Алекно</a:t>
            </a:r>
            <a:r>
              <a:rPr lang="ru-RU" sz="1800" dirty="0" smtClean="0"/>
              <a:t>.</a:t>
            </a:r>
            <a:endParaRPr lang="ru-RU" sz="1800" dirty="0"/>
          </a:p>
          <a:p>
            <a:pPr marL="45720" indent="0">
              <a:buNone/>
            </a:pPr>
            <a:r>
              <a:rPr lang="ru-RU" sz="1800" dirty="0"/>
              <a:t>Новому </a:t>
            </a:r>
            <a:r>
              <a:rPr lang="ru-RU" sz="1800" dirty="0" smtClean="0"/>
              <a:t>тренеру удалось </a:t>
            </a:r>
            <a:r>
              <a:rPr lang="ru-RU" sz="1800" dirty="0"/>
              <a:t>решить те проблемы, которые возникли в сборной при </a:t>
            </a:r>
            <a:r>
              <a:rPr lang="ru-RU" sz="1800" dirty="0" err="1"/>
              <a:t>Гаиче</a:t>
            </a:r>
            <a:r>
              <a:rPr lang="ru-RU" sz="1800" dirty="0"/>
              <a:t>, и российская команда выступала стабильно. Правда, большие победы к ней не пришли: обидным образом сборная России ещё при </a:t>
            </a:r>
            <a:r>
              <a:rPr lang="ru-RU" sz="1800" dirty="0" err="1"/>
              <a:t>Гаиче</a:t>
            </a:r>
            <a:r>
              <a:rPr lang="ru-RU" sz="1800" dirty="0"/>
              <a:t> проиграла финал чемпионата Европы-2005 итальянцам, а команда </a:t>
            </a:r>
            <a:r>
              <a:rPr lang="ru-RU" sz="1800" dirty="0" err="1"/>
              <a:t>Алекно</a:t>
            </a:r>
            <a:r>
              <a:rPr lang="ru-RU" sz="1800" dirty="0"/>
              <a:t> двумя годами позже в решающем матче домашнего первенства континента сенсационно уступила на тай-брейке испанцам. Это были самые реальные шансы россиян на успех, однако соперники, лучшие годы которых были уже позади, смогли именно в матчах с Россией прыгнуть выше головы</a:t>
            </a:r>
            <a:r>
              <a:rPr lang="ru-RU" sz="1800" dirty="0" smtClean="0"/>
              <a:t>.</a:t>
            </a:r>
            <a:endParaRPr lang="ru-RU" sz="1800" dirty="0"/>
          </a:p>
          <a:p>
            <a:pPr marL="45720" indent="0">
              <a:buNone/>
            </a:pPr>
            <a:r>
              <a:rPr lang="ru-RU" sz="1800" dirty="0"/>
              <a:t>Выступление сборной на Мировой лиге-2008 является безусловным успехом: в матче за 3-е место была обыграна команда Бразилии, радость победы над которой россияне не знали ровно шесть лет, со времён триумфа на аналогичном турнире в Белу-</a:t>
            </a:r>
            <a:r>
              <a:rPr lang="ru-RU" sz="1800" dirty="0" err="1"/>
              <a:t>Оризонти</a:t>
            </a:r>
            <a:r>
              <a:rPr lang="ru-RU" sz="1800" dirty="0"/>
              <a:t>. Красивый современный волейбол сборная России показала и на Олимпиаде-2008 в Пекине, но для завоевания золота опять не хватило самой малости, оно досталось сборной США, обыгравшей Россию в драматичном полуфинале.</a:t>
            </a:r>
          </a:p>
        </p:txBody>
      </p:sp>
    </p:spTree>
    <p:extLst>
      <p:ext uri="{BB962C8B-B14F-4D97-AF65-F5344CB8AC3E}">
        <p14:creationId xmlns:p14="http://schemas.microsoft.com/office/powerpoint/2010/main" val="20984459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9551" y="247650"/>
            <a:ext cx="9875520" cy="1356360"/>
          </a:xfrm>
        </p:spPr>
        <p:txBody>
          <a:bodyPr/>
          <a:lstStyle/>
          <a:p>
            <a:r>
              <a:rPr lang="ru-RU" dirty="0" smtClean="0"/>
              <a:t>История</a:t>
            </a:r>
            <a:endParaRPr lang="ru-RU" dirty="0"/>
          </a:p>
        </p:txBody>
      </p:sp>
      <p:sp>
        <p:nvSpPr>
          <p:cNvPr id="3" name="Объект 2"/>
          <p:cNvSpPr>
            <a:spLocks noGrp="1"/>
          </p:cNvSpPr>
          <p:nvPr>
            <p:ph idx="1"/>
          </p:nvPr>
        </p:nvSpPr>
        <p:spPr>
          <a:xfrm>
            <a:off x="209551" y="1371599"/>
            <a:ext cx="11525250" cy="5486401"/>
          </a:xfrm>
        </p:spPr>
        <p:txBody>
          <a:bodyPr>
            <a:noAutofit/>
          </a:bodyPr>
          <a:lstStyle/>
          <a:p>
            <a:pPr marL="45720" indent="0">
              <a:buNone/>
            </a:pPr>
            <a:r>
              <a:rPr lang="ru-RU" sz="1800" dirty="0"/>
              <a:t>От Пекина до </a:t>
            </a:r>
            <a:r>
              <a:rPr lang="ru-RU" sz="1800" dirty="0" smtClean="0"/>
              <a:t>Лондона</a:t>
            </a:r>
            <a:endParaRPr lang="ru-RU" sz="1800" dirty="0"/>
          </a:p>
          <a:p>
            <a:pPr marL="45720" indent="0">
              <a:buNone/>
            </a:pPr>
            <a:r>
              <a:rPr lang="ru-RU" sz="1800" dirty="0" smtClean="0"/>
              <a:t>10 июля </a:t>
            </a:r>
            <a:r>
              <a:rPr lang="ru-RU" sz="1800" dirty="0"/>
              <a:t>2011 года. Гданьск — </a:t>
            </a:r>
            <a:r>
              <a:rPr lang="ru-RU" sz="1800" dirty="0" err="1"/>
              <a:t>Сопот</a:t>
            </a:r>
            <a:r>
              <a:rPr lang="ru-RU" sz="1800" dirty="0"/>
              <a:t>. Сборная России — чемпион Мировой </a:t>
            </a:r>
            <a:r>
              <a:rPr lang="ru-RU" sz="1800" dirty="0" smtClean="0"/>
              <a:t>лиги.</a:t>
            </a:r>
            <a:endParaRPr lang="ru-RU" sz="1800" dirty="0"/>
          </a:p>
          <a:p>
            <a:pPr marL="45720" indent="0">
              <a:buNone/>
            </a:pPr>
            <a:r>
              <a:rPr lang="ru-RU" sz="1800" dirty="0"/>
              <a:t>17 февраля 2009 года главным тренером сборной России стал титулованный итальянский специалист Даниэле </a:t>
            </a:r>
            <a:r>
              <a:rPr lang="ru-RU" sz="1800" dirty="0" err="1" smtClean="0"/>
              <a:t>Баньоли</a:t>
            </a:r>
            <a:r>
              <a:rPr lang="ru-RU" sz="1800" dirty="0" smtClean="0"/>
              <a:t>. В </a:t>
            </a:r>
            <a:r>
              <a:rPr lang="ru-RU" sz="1800" dirty="0"/>
              <a:t>дебютной при новом наставнике Мировой лиге россияне играли неровно и в «Финале шести» оказались не без везения — благодаря двум победам на финише предварительного раунда над болгарами и тому, что итальянцы потеряли очко в матче с китайцами. Итог финального турнира — бронзовые </a:t>
            </a:r>
            <a:r>
              <a:rPr lang="ru-RU" sz="1800" dirty="0" smtClean="0"/>
              <a:t>медали.</a:t>
            </a:r>
          </a:p>
          <a:p>
            <a:pPr marL="45720" indent="0">
              <a:buNone/>
            </a:pPr>
            <a:r>
              <a:rPr lang="ru-RU" sz="1800" dirty="0" smtClean="0"/>
              <a:t>В </a:t>
            </a:r>
            <a:r>
              <a:rPr lang="ru-RU" sz="1800" dirty="0"/>
              <a:t>2010 году сборная России заняла второе место на Мировой лиге, в финале уступив бразильцам. Призов самому результативному игроку и лучшему нападающему был удостоен Максим Михайлов, новыми лидерами команды также стали дебютант сборной Дмитрий </a:t>
            </a:r>
            <a:r>
              <a:rPr lang="ru-RU" sz="1800" dirty="0" err="1" smtClean="0"/>
              <a:t>Мусэрский</a:t>
            </a:r>
            <a:r>
              <a:rPr lang="ru-RU" sz="1800" dirty="0" smtClean="0"/>
              <a:t> </a:t>
            </a:r>
            <a:r>
              <a:rPr lang="ru-RU" sz="1800" dirty="0"/>
              <a:t>и </a:t>
            </a:r>
            <a:r>
              <a:rPr lang="ru-RU" sz="1800" dirty="0" smtClean="0"/>
              <a:t>Тарас </a:t>
            </a:r>
            <a:r>
              <a:rPr lang="ru-RU" sz="1800" dirty="0" err="1"/>
              <a:t>Хтей</a:t>
            </a:r>
            <a:r>
              <a:rPr lang="ru-RU" sz="1800" dirty="0"/>
              <a:t>. Однако новый топ-турнир — чемпионат мира в Италии — завершился провалом: команда Даниэле </a:t>
            </a:r>
            <a:r>
              <a:rPr lang="ru-RU" sz="1800" dirty="0" err="1"/>
              <a:t>Баньоли</a:t>
            </a:r>
            <a:r>
              <a:rPr lang="ru-RU" sz="1800" dirty="0"/>
              <a:t> </a:t>
            </a:r>
            <a:r>
              <a:rPr lang="ru-RU" sz="1800" dirty="0" smtClean="0"/>
              <a:t>заняла </a:t>
            </a:r>
            <a:r>
              <a:rPr lang="ru-RU" sz="1800" dirty="0"/>
              <a:t>только 5-е место</a:t>
            </a:r>
            <a:r>
              <a:rPr lang="ru-RU" sz="1800" dirty="0" smtClean="0"/>
              <a:t>.</a:t>
            </a:r>
            <a:endParaRPr lang="ru-RU" sz="1800" dirty="0"/>
          </a:p>
          <a:p>
            <a:pPr marL="45720" indent="0">
              <a:buNone/>
            </a:pPr>
            <a:r>
              <a:rPr lang="ru-RU" sz="1800" dirty="0"/>
              <a:t>В конце 2010 года новым главным тренером сборной вновь был выбран Владимир </a:t>
            </a:r>
            <a:r>
              <a:rPr lang="ru-RU" sz="1800" dirty="0" err="1"/>
              <a:t>Алекно</a:t>
            </a:r>
            <a:r>
              <a:rPr lang="ru-RU" sz="1800" dirty="0"/>
              <a:t>. 10 июля 2011 года сборная России во второй раз в своей истории выиграла Мировую лигу. </a:t>
            </a:r>
          </a:p>
          <a:p>
            <a:pPr marL="45720" indent="0">
              <a:buNone/>
            </a:pPr>
            <a:r>
              <a:rPr lang="ru-RU" sz="1800" dirty="0"/>
              <a:t>В сентябре 2011 года сборная России заняла 4-е место на чемпионате </a:t>
            </a:r>
            <a:r>
              <a:rPr lang="ru-RU" sz="1800" dirty="0" smtClean="0"/>
              <a:t>Европы</a:t>
            </a:r>
            <a:r>
              <a:rPr lang="ru-RU" sz="1800" dirty="0"/>
              <a:t>.</a:t>
            </a:r>
          </a:p>
          <a:p>
            <a:pPr marL="45720" indent="0">
              <a:buNone/>
            </a:pPr>
            <a:r>
              <a:rPr lang="ru-RU" sz="1800" dirty="0"/>
              <a:t>Олимпийские игры 2012 года принесли сборной России долгожданное </a:t>
            </a:r>
            <a:r>
              <a:rPr lang="ru-RU" sz="1800" dirty="0" smtClean="0"/>
              <a:t>золото</a:t>
            </a:r>
            <a:r>
              <a:rPr lang="ru-RU" sz="1800" dirty="0"/>
              <a:t>.</a:t>
            </a:r>
          </a:p>
        </p:txBody>
      </p:sp>
    </p:spTree>
    <p:extLst>
      <p:ext uri="{BB962C8B-B14F-4D97-AF65-F5344CB8AC3E}">
        <p14:creationId xmlns:p14="http://schemas.microsoft.com/office/powerpoint/2010/main" val="1731811185"/>
      </p:ext>
    </p:extLst>
  </p:cSld>
  <p:clrMapOvr>
    <a:masterClrMapping/>
  </p:clrMapOvr>
  <p:timing>
    <p:tnLst>
      <p:par>
        <p:cTn id="1" dur="indefinite" restart="never" nodeType="tmRoot"/>
      </p:par>
    </p:tnLst>
  </p:timing>
</p:sld>
</file>

<file path=ppt/theme/theme1.xml><?xml version="1.0" encoding="utf-8"?>
<a:theme xmlns:a="http://schemas.openxmlformats.org/drawingml/2006/main" name="Базис">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Базис">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Базис">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Базис</Template>
  <TotalTime>47</TotalTime>
  <Words>4489</Words>
  <Application>Microsoft Office PowerPoint</Application>
  <PresentationFormat>Широкоэкранный</PresentationFormat>
  <Paragraphs>129</Paragraphs>
  <Slides>25</Slides>
  <Notes>0</Notes>
  <HiddenSlides>2</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25</vt:i4>
      </vt:variant>
    </vt:vector>
  </HeadingPairs>
  <TitlesOfParts>
    <vt:vector size="28" baseType="lpstr">
      <vt:lpstr>Arial</vt:lpstr>
      <vt:lpstr>Corbel</vt:lpstr>
      <vt:lpstr>Базис</vt:lpstr>
      <vt:lpstr>Динамика результатов отечественных волейболистов на ОИ (начиная с 1991 г.).</vt:lpstr>
      <vt:lpstr>Содержание</vt:lpstr>
      <vt:lpstr>Мужская сборная России по волейболу</vt:lpstr>
      <vt:lpstr>История</vt:lpstr>
      <vt:lpstr>История</vt:lpstr>
      <vt:lpstr>История</vt:lpstr>
      <vt:lpstr>История</vt:lpstr>
      <vt:lpstr>История</vt:lpstr>
      <vt:lpstr>История</vt:lpstr>
      <vt:lpstr>История</vt:lpstr>
      <vt:lpstr>История</vt:lpstr>
      <vt:lpstr>Динамика результатов</vt:lpstr>
      <vt:lpstr>Женская сборная России по волейболу</vt:lpstr>
      <vt:lpstr>История</vt:lpstr>
      <vt:lpstr>История</vt:lpstr>
      <vt:lpstr>История</vt:lpstr>
      <vt:lpstr>История</vt:lpstr>
      <vt:lpstr>История</vt:lpstr>
      <vt:lpstr>История</vt:lpstr>
      <vt:lpstr>История</vt:lpstr>
      <vt:lpstr>История</vt:lpstr>
      <vt:lpstr>История</vt:lpstr>
      <vt:lpstr>История</vt:lpstr>
      <vt:lpstr>Динамика результатов</vt:lpstr>
      <vt:lpstr>Список источников</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Динамика результатов отечественных волейболистов на ОИ (начиная с 1991 г.).</dc:title>
  <dc:creator>Сафия</dc:creator>
  <cp:lastModifiedBy>Сафия</cp:lastModifiedBy>
  <cp:revision>6</cp:revision>
  <dcterms:created xsi:type="dcterms:W3CDTF">2021-09-17T07:12:28Z</dcterms:created>
  <dcterms:modified xsi:type="dcterms:W3CDTF">2021-09-17T07:59:31Z</dcterms:modified>
</cp:coreProperties>
</file>