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9" r:id="rId4"/>
    <p:sldId id="280" r:id="rId5"/>
    <p:sldId id="270" r:id="rId6"/>
    <p:sldId id="274" r:id="rId7"/>
    <p:sldId id="271" r:id="rId8"/>
    <p:sldId id="281" r:id="rId9"/>
    <p:sldId id="272" r:id="rId10"/>
    <p:sldId id="273" r:id="rId11"/>
    <p:sldId id="275" r:id="rId12"/>
    <p:sldId id="27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0325901-E559-4961-8DA8-D2E8832AB687}" type="datetimeFigureOut">
              <a:rPr lang="ru-RU" smtClean="0"/>
              <a:t>17.09.2021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65833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0325901-E559-4961-8DA8-D2E8832AB687}" type="datetimeFigureOut">
              <a:rPr lang="ru-RU" smtClean="0"/>
              <a:t>17.09.2021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198295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a:t>Образец текста</a:t>
            </a:r>
          </a:p>
        </p:txBody>
      </p:sp>
      <p:sp>
        <p:nvSpPr>
          <p:cNvPr id="4" name="Date Placeholder 3"/>
          <p:cNvSpPr>
            <a:spLocks noGrp="1"/>
          </p:cNvSpPr>
          <p:nvPr>
            <p:ph type="dt" sz="half" idx="10"/>
          </p:nvPr>
        </p:nvSpPr>
        <p:spPr/>
        <p:txBody>
          <a:bodyPr/>
          <a:lstStyle/>
          <a:p>
            <a:fld id="{00325901-E559-4961-8DA8-D2E8832AB687}" type="datetimeFigureOut">
              <a:rPr lang="ru-RU" smtClean="0"/>
              <a:t>17.09.2021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404706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a:t>Образец текста</a:t>
            </a:r>
          </a:p>
        </p:txBody>
      </p:sp>
      <p:sp>
        <p:nvSpPr>
          <p:cNvPr id="2" name="Date Placeholder 1"/>
          <p:cNvSpPr>
            <a:spLocks noGrp="1"/>
          </p:cNvSpPr>
          <p:nvPr>
            <p:ph type="dt" sz="half" idx="10"/>
          </p:nvPr>
        </p:nvSpPr>
        <p:spPr/>
        <p:txBody>
          <a:bodyPr/>
          <a:lstStyle/>
          <a:p>
            <a:fld id="{00325901-E559-4961-8DA8-D2E8832AB687}" type="datetimeFigureOut">
              <a:rPr lang="ru-RU" smtClean="0"/>
              <a:t>17.09.2021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1323182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0325901-E559-4961-8DA8-D2E8832AB687}" type="datetimeFigureOut">
              <a:rPr lang="ru-RU" smtClean="0"/>
              <a:t>17.09.2021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3873588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0325901-E559-4961-8DA8-D2E8832AB687}" type="datetimeFigureOut">
              <a:rPr lang="ru-RU" smtClean="0"/>
              <a:t>17.09.2021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14645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0325901-E559-4961-8DA8-D2E8832AB687}" type="datetimeFigureOut">
              <a:rPr lang="ru-RU" smtClean="0"/>
              <a:t>17.09.2021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231352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0325901-E559-4961-8DA8-D2E8832AB687}" type="datetimeFigureOut">
              <a:rPr lang="ru-RU" smtClean="0"/>
              <a:t>17.09.2021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39726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0325901-E559-4961-8DA8-D2E8832AB687}" type="datetimeFigureOut">
              <a:rPr lang="ru-RU" smtClean="0"/>
              <a:t>17.09.2021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49378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0325901-E559-4961-8DA8-D2E8832AB687}" type="datetimeFigureOut">
              <a:rPr lang="ru-RU" smtClean="0"/>
              <a:t>17.09.2021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27968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0325901-E559-4961-8DA8-D2E8832AB687}" type="datetimeFigureOut">
              <a:rPr lang="ru-RU" smtClean="0"/>
              <a:t>17.09.2021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3517614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25901-E559-4961-8DA8-D2E8832AB687}" type="datetimeFigureOut">
              <a:rPr lang="ru-RU" smtClean="0"/>
              <a:t>17.09.2021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10503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0325901-E559-4961-8DA8-D2E8832AB687}" type="datetimeFigureOut">
              <a:rPr lang="ru-RU" smtClean="0"/>
              <a:t>17.09.2021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270507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00325901-E559-4961-8DA8-D2E8832AB687}" type="datetimeFigureOut">
              <a:rPr lang="ru-RU" smtClean="0"/>
              <a:t>17.09.2021</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19FEDF60-C1A8-478B-932F-25C3DDFD03F4}" type="slidenum">
              <a:rPr lang="ru-RU" smtClean="0"/>
              <a:t>‹#›</a:t>
            </a:fld>
            <a:endParaRPr lang="ru-RU"/>
          </a:p>
        </p:txBody>
      </p:sp>
    </p:spTree>
    <p:extLst>
      <p:ext uri="{BB962C8B-B14F-4D97-AF65-F5344CB8AC3E}">
        <p14:creationId xmlns:p14="http://schemas.microsoft.com/office/powerpoint/2010/main" val="109244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0325901-E559-4961-8DA8-D2E8832AB687}" type="datetimeFigureOut">
              <a:rPr lang="ru-RU" smtClean="0"/>
              <a:t>17.09.2021</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9FEDF60-C1A8-478B-932F-25C3DDFD03F4}" type="slidenum">
              <a:rPr lang="ru-RU" smtClean="0"/>
              <a:t>‹#›</a:t>
            </a:fld>
            <a:endParaRPr lang="ru-RU"/>
          </a:p>
        </p:txBody>
      </p:sp>
    </p:spTree>
    <p:extLst>
      <p:ext uri="{BB962C8B-B14F-4D97-AF65-F5344CB8AC3E}">
        <p14:creationId xmlns:p14="http://schemas.microsoft.com/office/powerpoint/2010/main" val="18389231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97B619-2885-4519-8ED4-3E738513916B}"/>
              </a:ext>
            </a:extLst>
          </p:cNvPr>
          <p:cNvSpPr>
            <a:spLocks noGrp="1"/>
          </p:cNvSpPr>
          <p:nvPr>
            <p:ph type="ctrTitle"/>
          </p:nvPr>
        </p:nvSpPr>
        <p:spPr>
          <a:xfrm>
            <a:off x="1524000" y="213072"/>
            <a:ext cx="9144000" cy="4478338"/>
          </a:xfrm>
        </p:spPr>
        <p:txBody>
          <a:bodyPr>
            <a:normAutofit fontScale="90000"/>
          </a:bodyPr>
          <a:lstStyle/>
          <a:p>
            <a:r>
              <a:rPr lang="ru-RU" dirty="0"/>
              <a:t>Улучшение физического состояния подростков, которые имеют высокий рост в процессе секционных занятий волейболом</a:t>
            </a:r>
          </a:p>
        </p:txBody>
      </p:sp>
      <p:sp>
        <p:nvSpPr>
          <p:cNvPr id="3" name="Подзаголовок 2">
            <a:extLst>
              <a:ext uri="{FF2B5EF4-FFF2-40B4-BE49-F238E27FC236}">
                <a16:creationId xmlns:a16="http://schemas.microsoft.com/office/drawing/2014/main" id="{3EB08A49-2625-4FCC-A620-71EE9F2CC124}"/>
              </a:ext>
            </a:extLst>
          </p:cNvPr>
          <p:cNvSpPr>
            <a:spLocks noGrp="1"/>
          </p:cNvSpPr>
          <p:nvPr>
            <p:ph type="subTitle" idx="1"/>
          </p:nvPr>
        </p:nvSpPr>
        <p:spPr>
          <a:xfrm>
            <a:off x="3048000" y="4927107"/>
            <a:ext cx="9144000" cy="1930893"/>
          </a:xfrm>
        </p:spPr>
        <p:txBody>
          <a:bodyPr>
            <a:normAutofit lnSpcReduction="10000"/>
          </a:bodyPr>
          <a:lstStyle/>
          <a:p>
            <a:pPr algn="r"/>
            <a:r>
              <a:rPr lang="ru-RU" dirty="0"/>
              <a:t>Российский Экономический Университет им. ГВ. Плеханова</a:t>
            </a:r>
          </a:p>
          <a:p>
            <a:pPr algn="r"/>
            <a:r>
              <a:rPr lang="ru-RU" dirty="0"/>
              <a:t>Элективные дисциплины по физической культуре и спорту</a:t>
            </a:r>
          </a:p>
          <a:p>
            <a:pPr algn="r"/>
            <a:r>
              <a:rPr lang="ru-RU" dirty="0"/>
              <a:t>Выполнила:</a:t>
            </a:r>
          </a:p>
          <a:p>
            <a:pPr algn="r"/>
            <a:r>
              <a:rPr lang="ru-RU" dirty="0"/>
              <a:t>Сапронова Ксения Евгеньевна</a:t>
            </a:r>
          </a:p>
          <a:p>
            <a:pPr algn="r"/>
            <a:r>
              <a:rPr lang="ru-RU" dirty="0" err="1"/>
              <a:t>ИМИСиЦЭ</a:t>
            </a:r>
            <a:r>
              <a:rPr lang="ru-RU" dirty="0"/>
              <a:t>, курс 3, группа 15.11Д-БИ10/19б</a:t>
            </a:r>
          </a:p>
          <a:p>
            <a:pPr algn="r"/>
            <a:endParaRPr lang="ru-RU" dirty="0"/>
          </a:p>
          <a:p>
            <a:pPr algn="r"/>
            <a:endParaRPr lang="ru-RU" dirty="0"/>
          </a:p>
        </p:txBody>
      </p:sp>
    </p:spTree>
    <p:extLst>
      <p:ext uri="{BB962C8B-B14F-4D97-AF65-F5344CB8AC3E}">
        <p14:creationId xmlns:p14="http://schemas.microsoft.com/office/powerpoint/2010/main" val="544341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B664D9-AE71-4A19-8E6B-BE55FAD365FE}"/>
              </a:ext>
            </a:extLst>
          </p:cNvPr>
          <p:cNvSpPr>
            <a:spLocks noGrp="1"/>
          </p:cNvSpPr>
          <p:nvPr>
            <p:ph type="title"/>
          </p:nvPr>
        </p:nvSpPr>
        <p:spPr>
          <a:xfrm>
            <a:off x="810000" y="0"/>
            <a:ext cx="10571998" cy="1888153"/>
          </a:xfrm>
        </p:spPr>
        <p:txBody>
          <a:bodyPr/>
          <a:lstStyle/>
          <a:p>
            <a:r>
              <a:rPr lang="ru-RU" dirty="0"/>
              <a:t>Влияние занятий волейболом на развитие физических двигательных качеств</a:t>
            </a:r>
          </a:p>
        </p:txBody>
      </p:sp>
      <p:sp>
        <p:nvSpPr>
          <p:cNvPr id="3" name="Объект 2">
            <a:extLst>
              <a:ext uri="{FF2B5EF4-FFF2-40B4-BE49-F238E27FC236}">
                <a16:creationId xmlns:a16="http://schemas.microsoft.com/office/drawing/2014/main" id="{1E283B76-917C-466D-A17C-6DF99FF305DD}"/>
              </a:ext>
            </a:extLst>
          </p:cNvPr>
          <p:cNvSpPr>
            <a:spLocks noGrp="1"/>
          </p:cNvSpPr>
          <p:nvPr>
            <p:ph idx="1"/>
          </p:nvPr>
        </p:nvSpPr>
        <p:spPr/>
        <p:txBody>
          <a:bodyPr/>
          <a:lstStyle/>
          <a:p>
            <a:r>
              <a:rPr lang="ru-RU" dirty="0"/>
              <a:t>Для волейболиста характерно умение взаимодействовать с движущимися предметами (мячом) здесь особое значение приобретает зрительный анализатор. Правильная оценка удаленности мяча и скорости его приближения отмечает общую координацию в выполнении игровых приемов. В дальнейшем при занятиях волейболом эти качества все более совершенствуются.</a:t>
            </a:r>
          </a:p>
          <a:p>
            <a:r>
              <a:rPr lang="ru-RU" dirty="0"/>
              <a:t>Деятельность волейболиста характеризуется также сменой игровых ситуаций, а физические нагрузки во время игры протекают с переменной интенсивностью</a:t>
            </a:r>
          </a:p>
          <a:p>
            <a:r>
              <a:rPr lang="ru-RU" dirty="0"/>
              <a:t>Волейбол, сочетая в себе бег, прыжки и метания, является хорошим средством физической подготовленности</a:t>
            </a:r>
          </a:p>
        </p:txBody>
      </p:sp>
    </p:spTree>
    <p:extLst>
      <p:ext uri="{BB962C8B-B14F-4D97-AF65-F5344CB8AC3E}">
        <p14:creationId xmlns:p14="http://schemas.microsoft.com/office/powerpoint/2010/main" val="346842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1C6119-6E24-4814-BC3C-FFF8CCDE59E6}"/>
              </a:ext>
            </a:extLst>
          </p:cNvPr>
          <p:cNvSpPr>
            <a:spLocks noGrp="1"/>
          </p:cNvSpPr>
          <p:nvPr>
            <p:ph type="title"/>
          </p:nvPr>
        </p:nvSpPr>
        <p:spPr>
          <a:xfrm>
            <a:off x="818878" y="284085"/>
            <a:ext cx="10571998" cy="1337746"/>
          </a:xfrm>
        </p:spPr>
        <p:txBody>
          <a:bodyPr/>
          <a:lstStyle/>
          <a:p>
            <a:r>
              <a:rPr lang="ru-RU" dirty="0"/>
              <a:t>Анатомо-физиологические особенности развития волейболистов</a:t>
            </a:r>
          </a:p>
        </p:txBody>
      </p:sp>
      <p:sp>
        <p:nvSpPr>
          <p:cNvPr id="3" name="Объект 2">
            <a:extLst>
              <a:ext uri="{FF2B5EF4-FFF2-40B4-BE49-F238E27FC236}">
                <a16:creationId xmlns:a16="http://schemas.microsoft.com/office/drawing/2014/main" id="{1CB31881-132E-4977-AA6D-D2E020DF340A}"/>
              </a:ext>
            </a:extLst>
          </p:cNvPr>
          <p:cNvSpPr>
            <a:spLocks noGrp="1"/>
          </p:cNvSpPr>
          <p:nvPr>
            <p:ph idx="1"/>
          </p:nvPr>
        </p:nvSpPr>
        <p:spPr/>
        <p:txBody>
          <a:bodyPr>
            <a:normAutofit/>
          </a:bodyPr>
          <a:lstStyle/>
          <a:p>
            <a:r>
              <a:rPr lang="ru-RU" dirty="0"/>
              <a:t>К числу морфологических характеристик, определяющих физическое развитие юных спортсменов, специалистами в области подготовки волейболистов принято относить:</a:t>
            </a:r>
          </a:p>
          <a:p>
            <a:pPr>
              <a:buFont typeface="Wingdings" panose="05000000000000000000" pitchFamily="2" charset="2"/>
              <a:buChar char="ü"/>
            </a:pPr>
            <a:r>
              <a:rPr lang="ru-RU" dirty="0"/>
              <a:t>продольные размеры тела (длина тела, длина верхних и нижних конечностей);</a:t>
            </a:r>
          </a:p>
          <a:p>
            <a:pPr>
              <a:buFont typeface="Wingdings" panose="05000000000000000000" pitchFamily="2" charset="2"/>
              <a:buChar char="ü"/>
            </a:pPr>
            <a:r>
              <a:rPr lang="ru-RU" dirty="0"/>
              <a:t>масса тела (количество мышечного, костного и жирового компонента);</a:t>
            </a:r>
          </a:p>
          <a:p>
            <a:pPr>
              <a:buFont typeface="Wingdings" panose="05000000000000000000" pitchFamily="2" charset="2"/>
              <a:buChar char="ü"/>
            </a:pPr>
            <a:r>
              <a:rPr lang="ru-RU" dirty="0" err="1"/>
              <a:t>обхватные</a:t>
            </a:r>
            <a:r>
              <a:rPr lang="ru-RU" dirty="0"/>
              <a:t> размеры (окружность грудной клетки, обхваты предплечья, плеча, бедра и голени);</a:t>
            </a:r>
          </a:p>
          <a:p>
            <a:pPr>
              <a:buFont typeface="Wingdings" panose="05000000000000000000" pitchFamily="2" charset="2"/>
              <a:buChar char="ü"/>
            </a:pPr>
            <a:r>
              <a:rPr lang="ru-RU" dirty="0"/>
              <a:t>широтные размеры (ширина плеч, таза) </a:t>
            </a:r>
          </a:p>
        </p:txBody>
      </p:sp>
    </p:spTree>
    <p:extLst>
      <p:ext uri="{BB962C8B-B14F-4D97-AF65-F5344CB8AC3E}">
        <p14:creationId xmlns:p14="http://schemas.microsoft.com/office/powerpoint/2010/main" val="292057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209D0B-CCDF-4076-843C-90A173EAE1A2}"/>
              </a:ext>
            </a:extLst>
          </p:cNvPr>
          <p:cNvSpPr>
            <a:spLocks noGrp="1"/>
          </p:cNvSpPr>
          <p:nvPr>
            <p:ph type="title"/>
          </p:nvPr>
        </p:nvSpPr>
        <p:spPr/>
        <p:txBody>
          <a:bodyPr/>
          <a:lstStyle/>
          <a:p>
            <a:r>
              <a:rPr lang="ru-RU" dirty="0"/>
              <a:t>Гендерные особенности развития</a:t>
            </a:r>
          </a:p>
        </p:txBody>
      </p:sp>
      <p:sp>
        <p:nvSpPr>
          <p:cNvPr id="3" name="Объект 2">
            <a:extLst>
              <a:ext uri="{FF2B5EF4-FFF2-40B4-BE49-F238E27FC236}">
                <a16:creationId xmlns:a16="http://schemas.microsoft.com/office/drawing/2014/main" id="{23AEE8EA-081E-4CF4-B3FA-A09F12DFDB7A}"/>
              </a:ext>
            </a:extLst>
          </p:cNvPr>
          <p:cNvSpPr>
            <a:spLocks noGrp="1"/>
          </p:cNvSpPr>
          <p:nvPr>
            <p:ph idx="1"/>
          </p:nvPr>
        </p:nvSpPr>
        <p:spPr>
          <a:xfrm>
            <a:off x="810000" y="2319941"/>
            <a:ext cx="10554574" cy="4090871"/>
          </a:xfrm>
        </p:spPr>
        <p:txBody>
          <a:bodyPr>
            <a:normAutofit lnSpcReduction="10000"/>
          </a:bodyPr>
          <a:lstStyle/>
          <a:p>
            <a:r>
              <a:rPr lang="ru-RU" dirty="0"/>
              <a:t>Рост тела, нижних и верхних конечностей происходит неравномерно. У девочек в возрасте с 7 до10 лет наблюдается минимальный прирост длины тела, в 11-12 лет – максимальный</a:t>
            </a:r>
          </a:p>
          <a:p>
            <a:r>
              <a:rPr lang="ru-RU" dirty="0"/>
              <a:t>У мальчиков отмечается иная картина: 8-12 лет – минимальный прирост, 13-14 лет – максимальный прирост</a:t>
            </a:r>
          </a:p>
          <a:p>
            <a:r>
              <a:rPr lang="ru-RU" dirty="0"/>
              <a:t>Наиболее интенсивный прирост массы тела у девочек отмечается в период между 10–11 годами, а у мальчиков между 12–15 годами. С 13 лет у детей наблюдается резкий скачок в увеличении общей массы мышц. Так, если у ребенка 8 лет мышцы составляют около 27% массы тела, у 12-летнего - около 29%, то у подростка 15 лет - около 33%.</a:t>
            </a:r>
          </a:p>
          <a:p>
            <a:r>
              <a:rPr lang="ru-RU" dirty="0"/>
              <a:t>Самыми благоприятными периодами развития силы у мальчиков и юношей считается возраст от 13—14 до 17—18 лет, а у девочек и девушек — от 12—13 до 14—15 лет, чему в немалой степени соответствует доля мышечной массы к общей массе тела</a:t>
            </a:r>
          </a:p>
        </p:txBody>
      </p:sp>
    </p:spTree>
    <p:extLst>
      <p:ext uri="{BB962C8B-B14F-4D97-AF65-F5344CB8AC3E}">
        <p14:creationId xmlns:p14="http://schemas.microsoft.com/office/powerpoint/2010/main" val="1176679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A7634B-A350-4980-9F2B-19DEB5B6539D}"/>
              </a:ext>
            </a:extLst>
          </p:cNvPr>
          <p:cNvSpPr txBox="1"/>
          <p:nvPr/>
        </p:nvSpPr>
        <p:spPr>
          <a:xfrm>
            <a:off x="0" y="2875002"/>
            <a:ext cx="12192000" cy="1107996"/>
          </a:xfrm>
          <a:prstGeom prst="rect">
            <a:avLst/>
          </a:prstGeom>
          <a:noFill/>
        </p:spPr>
        <p:txBody>
          <a:bodyPr wrap="square" rtlCol="0">
            <a:spAutoFit/>
          </a:bodyPr>
          <a:lstStyle/>
          <a:p>
            <a:pPr algn="ctr"/>
            <a:r>
              <a:rPr lang="ru-RU" sz="6600" b="1" dirty="0">
                <a:latin typeface="Century Gothic (Заголовки)"/>
              </a:rPr>
              <a:t>Спасибо за внимание</a:t>
            </a:r>
          </a:p>
        </p:txBody>
      </p:sp>
    </p:spTree>
    <p:extLst>
      <p:ext uri="{BB962C8B-B14F-4D97-AF65-F5344CB8AC3E}">
        <p14:creationId xmlns:p14="http://schemas.microsoft.com/office/powerpoint/2010/main" val="285579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7A4DE9-D48A-443F-9984-567703853CCE}"/>
              </a:ext>
            </a:extLst>
          </p:cNvPr>
          <p:cNvSpPr>
            <a:spLocks noGrp="1"/>
          </p:cNvSpPr>
          <p:nvPr>
            <p:ph type="title"/>
          </p:nvPr>
        </p:nvSpPr>
        <p:spPr/>
        <p:txBody>
          <a:bodyPr/>
          <a:lstStyle/>
          <a:p>
            <a:r>
              <a:rPr lang="ru-RU" dirty="0"/>
              <a:t>Содержание</a:t>
            </a:r>
          </a:p>
        </p:txBody>
      </p:sp>
      <p:sp>
        <p:nvSpPr>
          <p:cNvPr id="3" name="Объект 2">
            <a:extLst>
              <a:ext uri="{FF2B5EF4-FFF2-40B4-BE49-F238E27FC236}">
                <a16:creationId xmlns:a16="http://schemas.microsoft.com/office/drawing/2014/main" id="{7AAC0FFC-713C-44B8-AE42-3A58234E7045}"/>
              </a:ext>
            </a:extLst>
          </p:cNvPr>
          <p:cNvSpPr>
            <a:spLocks noGrp="1"/>
          </p:cNvSpPr>
          <p:nvPr>
            <p:ph idx="1"/>
          </p:nvPr>
        </p:nvSpPr>
        <p:spPr/>
        <p:txBody>
          <a:bodyPr/>
          <a:lstStyle/>
          <a:p>
            <a:r>
              <a:rPr lang="ru-RU" dirty="0"/>
              <a:t>Характеристика волейбола, как вида спорта</a:t>
            </a:r>
          </a:p>
          <a:p>
            <a:r>
              <a:rPr lang="ru-RU" dirty="0"/>
              <a:t>Силовые способности</a:t>
            </a:r>
          </a:p>
          <a:p>
            <a:r>
              <a:rPr lang="ru-RU" dirty="0"/>
              <a:t>Задачи развития скоростных способностей</a:t>
            </a:r>
          </a:p>
          <a:p>
            <a:r>
              <a:rPr lang="ru-RU" dirty="0"/>
              <a:t>Координационные способности</a:t>
            </a:r>
          </a:p>
          <a:p>
            <a:r>
              <a:rPr lang="ru-RU" dirty="0"/>
              <a:t>Особенности развития подростков</a:t>
            </a:r>
          </a:p>
          <a:p>
            <a:r>
              <a:rPr lang="ru-RU" dirty="0"/>
              <a:t>Средства развития скоростных способностей</a:t>
            </a:r>
          </a:p>
          <a:p>
            <a:r>
              <a:rPr lang="ru-RU" dirty="0"/>
              <a:t>Влияние занятий волейболом на развитие физических двигательных качеств</a:t>
            </a:r>
          </a:p>
          <a:p>
            <a:r>
              <a:rPr lang="ru-RU" dirty="0"/>
              <a:t>Анатомо-физиологические особенности развития волейболистов</a:t>
            </a:r>
          </a:p>
          <a:p>
            <a:r>
              <a:rPr lang="ru-RU" dirty="0"/>
              <a:t>Гендерные особенности развития</a:t>
            </a:r>
          </a:p>
        </p:txBody>
      </p:sp>
    </p:spTree>
    <p:extLst>
      <p:ext uri="{BB962C8B-B14F-4D97-AF65-F5344CB8AC3E}">
        <p14:creationId xmlns:p14="http://schemas.microsoft.com/office/powerpoint/2010/main" val="26943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FE6E95-FBA8-45E4-ABFC-8344EC0EEC52}"/>
              </a:ext>
            </a:extLst>
          </p:cNvPr>
          <p:cNvSpPr>
            <a:spLocks noGrp="1"/>
          </p:cNvSpPr>
          <p:nvPr>
            <p:ph type="title"/>
          </p:nvPr>
        </p:nvSpPr>
        <p:spPr>
          <a:xfrm>
            <a:off x="810000" y="660260"/>
            <a:ext cx="10571998" cy="970450"/>
          </a:xfrm>
        </p:spPr>
        <p:txBody>
          <a:bodyPr/>
          <a:lstStyle/>
          <a:p>
            <a:r>
              <a:rPr lang="ru-RU" dirty="0"/>
              <a:t>Характеристика волейбола, как вида спорта</a:t>
            </a:r>
          </a:p>
        </p:txBody>
      </p:sp>
      <p:sp>
        <p:nvSpPr>
          <p:cNvPr id="3" name="Объект 2">
            <a:extLst>
              <a:ext uri="{FF2B5EF4-FFF2-40B4-BE49-F238E27FC236}">
                <a16:creationId xmlns:a16="http://schemas.microsoft.com/office/drawing/2014/main" id="{DA6FED84-3201-47C9-9AE1-9CC389E9A996}"/>
              </a:ext>
            </a:extLst>
          </p:cNvPr>
          <p:cNvSpPr>
            <a:spLocks noGrp="1"/>
          </p:cNvSpPr>
          <p:nvPr>
            <p:ph idx="1"/>
          </p:nvPr>
        </p:nvSpPr>
        <p:spPr/>
        <p:txBody>
          <a:bodyPr>
            <a:normAutofit/>
          </a:bodyPr>
          <a:lstStyle/>
          <a:p>
            <a:r>
              <a:rPr lang="ru-RU" dirty="0"/>
              <a:t>Волейбол – вид спорта, командная спортивная игра, в процессе которой две команды соревнуются на специальной площадке, разделенной сеткой, стараясь направить мяч на сторону соперника так, чтобы он приземлился на площадке противника (добить до пола), или игрок обороняющейся команды, допустил ошибку</a:t>
            </a:r>
          </a:p>
          <a:p>
            <a:r>
              <a:rPr lang="ru-RU" dirty="0"/>
              <a:t>Существуют многочисленные варианты волейбола, что отделились от основного вида, - пляжный волейбол (олимпийский вид с 1996 года), мини-волейбол. Также сидячий волейбол с 1992 года в Барселона внесен в программу параолимпийских игр</a:t>
            </a:r>
          </a:p>
          <a:p>
            <a:r>
              <a:rPr lang="ru-RU" dirty="0"/>
              <a:t>Во время игры в волейбол создаются благоприятные возможности для проявления смекалки, ловкости, силы, быстроты, выносливости, волевых качеств, взаимопомощи и других качеств, свойств личности</a:t>
            </a:r>
          </a:p>
        </p:txBody>
      </p:sp>
    </p:spTree>
    <p:extLst>
      <p:ext uri="{BB962C8B-B14F-4D97-AF65-F5344CB8AC3E}">
        <p14:creationId xmlns:p14="http://schemas.microsoft.com/office/powerpoint/2010/main" val="153261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054C72-CF52-4152-8CA6-AAD4BC3EE994}"/>
              </a:ext>
            </a:extLst>
          </p:cNvPr>
          <p:cNvSpPr>
            <a:spLocks noGrp="1"/>
          </p:cNvSpPr>
          <p:nvPr>
            <p:ph type="title"/>
          </p:nvPr>
        </p:nvSpPr>
        <p:spPr/>
        <p:txBody>
          <a:bodyPr/>
          <a:lstStyle/>
          <a:p>
            <a:r>
              <a:rPr lang="ru-RU" dirty="0"/>
              <a:t>Силовые способности — это…</a:t>
            </a:r>
          </a:p>
        </p:txBody>
      </p:sp>
      <p:sp>
        <p:nvSpPr>
          <p:cNvPr id="3" name="Объект 2">
            <a:extLst>
              <a:ext uri="{FF2B5EF4-FFF2-40B4-BE49-F238E27FC236}">
                <a16:creationId xmlns:a16="http://schemas.microsoft.com/office/drawing/2014/main" id="{5344EBE6-E93D-4599-A51D-B2A5E9F630A3}"/>
              </a:ext>
            </a:extLst>
          </p:cNvPr>
          <p:cNvSpPr>
            <a:spLocks noGrp="1"/>
          </p:cNvSpPr>
          <p:nvPr>
            <p:ph idx="1"/>
          </p:nvPr>
        </p:nvSpPr>
        <p:spPr>
          <a:xfrm>
            <a:off x="818712" y="2222287"/>
            <a:ext cx="10554574" cy="4276167"/>
          </a:xfrm>
        </p:spPr>
        <p:txBody>
          <a:bodyPr>
            <a:normAutofit fontScale="92500" lnSpcReduction="10000"/>
          </a:bodyPr>
          <a:lstStyle/>
          <a:p>
            <a:r>
              <a:rPr lang="ru-RU" dirty="0"/>
              <a:t> … комплекс различных проявлений человека в определенной двигательной деятельности, в основе которых лежит понятие «сила»</a:t>
            </a:r>
          </a:p>
          <a:p>
            <a:r>
              <a:rPr lang="ru-RU" dirty="0"/>
              <a:t>Непосредственно силовые способности проявляются не сами по себе, а через какую-либо двигательную активность. При этом влияние на проявление силовых способностей оказывают разные факторы</a:t>
            </a:r>
          </a:p>
          <a:p>
            <a:r>
              <a:rPr lang="ru-RU" dirty="0"/>
              <a:t>Среди них выделяют:</a:t>
            </a:r>
          </a:p>
          <a:p>
            <a:pPr marL="0" indent="0">
              <a:buNone/>
            </a:pPr>
            <a:r>
              <a:rPr lang="ru-RU" dirty="0"/>
              <a:t>1) собственно мышечные;</a:t>
            </a:r>
          </a:p>
          <a:p>
            <a:pPr marL="0" indent="0">
              <a:buNone/>
            </a:pPr>
            <a:r>
              <a:rPr lang="ru-RU" dirty="0"/>
              <a:t>2) центрально-нервные;</a:t>
            </a:r>
          </a:p>
          <a:p>
            <a:pPr marL="0" indent="0">
              <a:buNone/>
            </a:pPr>
            <a:r>
              <a:rPr lang="ru-RU" dirty="0"/>
              <a:t>3) личностно-психические;</a:t>
            </a:r>
          </a:p>
          <a:p>
            <a:pPr marL="0" indent="0">
              <a:buNone/>
            </a:pPr>
            <a:r>
              <a:rPr lang="ru-RU" dirty="0"/>
              <a:t>4) биомеханические;</a:t>
            </a:r>
          </a:p>
          <a:p>
            <a:pPr marL="0" indent="0">
              <a:buNone/>
            </a:pPr>
            <a:r>
              <a:rPr lang="ru-RU" dirty="0"/>
              <a:t>5) биохимические;</a:t>
            </a:r>
          </a:p>
          <a:p>
            <a:pPr marL="0" indent="0">
              <a:buNone/>
            </a:pPr>
            <a:r>
              <a:rPr lang="ru-RU" dirty="0"/>
              <a:t>6) физиологические факторы, а также различные влияния внешней среды, в которых осуществляется двигательная деятельность.</a:t>
            </a:r>
          </a:p>
        </p:txBody>
      </p:sp>
    </p:spTree>
    <p:extLst>
      <p:ext uri="{BB962C8B-B14F-4D97-AF65-F5344CB8AC3E}">
        <p14:creationId xmlns:p14="http://schemas.microsoft.com/office/powerpoint/2010/main" val="285884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265E54-62EE-4DD5-A660-98111067652A}"/>
              </a:ext>
            </a:extLst>
          </p:cNvPr>
          <p:cNvSpPr>
            <a:spLocks noGrp="1"/>
          </p:cNvSpPr>
          <p:nvPr>
            <p:ph type="title"/>
          </p:nvPr>
        </p:nvSpPr>
        <p:spPr>
          <a:xfrm>
            <a:off x="810000" y="370280"/>
            <a:ext cx="10571998" cy="1257844"/>
          </a:xfrm>
        </p:spPr>
        <p:txBody>
          <a:bodyPr/>
          <a:lstStyle/>
          <a:p>
            <a:r>
              <a:rPr lang="ru-RU" dirty="0"/>
              <a:t>Задачи развития скоростных способностей:</a:t>
            </a:r>
          </a:p>
        </p:txBody>
      </p:sp>
      <p:sp>
        <p:nvSpPr>
          <p:cNvPr id="3" name="Объект 2">
            <a:extLst>
              <a:ext uri="{FF2B5EF4-FFF2-40B4-BE49-F238E27FC236}">
                <a16:creationId xmlns:a16="http://schemas.microsoft.com/office/drawing/2014/main" id="{0C3DEC00-81AE-495A-9394-BAB39433B367}"/>
              </a:ext>
            </a:extLst>
          </p:cNvPr>
          <p:cNvSpPr>
            <a:spLocks noGrp="1"/>
          </p:cNvSpPr>
          <p:nvPr>
            <p:ph idx="1"/>
          </p:nvPr>
        </p:nvSpPr>
        <p:spPr>
          <a:xfrm>
            <a:off x="818712" y="2222287"/>
            <a:ext cx="10554574" cy="4265433"/>
          </a:xfrm>
        </p:spPr>
        <p:txBody>
          <a:bodyPr>
            <a:normAutofit/>
          </a:bodyPr>
          <a:lstStyle/>
          <a:p>
            <a:r>
              <a:rPr lang="ru-RU" dirty="0"/>
              <a:t>Комплексное развитие скоростных способностей (быстрота реакции, частота движений, скорость одиночного движения, быстрота целостных действий) в сочетании с приобретением двигательных умений и навыков, которые дети осваивают за время обучения в образовательном учреждении.</a:t>
            </a:r>
          </a:p>
          <a:p>
            <a:r>
              <a:rPr lang="ru-RU" dirty="0"/>
              <a:t>Максимальное развитие скоростных способностей при специализации детей, подростков, юношей и девушек в видах спорта, где скорость реагирования или быстрота действия играет важную роль (бег на короткие дистанции, спортивные игры, единоборства и др.).</a:t>
            </a:r>
          </a:p>
          <a:p>
            <a:r>
              <a:rPr lang="ru-RU" dirty="0"/>
              <a:t>Совершенствование скоростных способностей, от которых зависит успех в определенных видах трудовой деятельности (например, в летном деле, при выполнении функций оператора в промышленности, энергосистемах, системах связи и др.).</a:t>
            </a:r>
          </a:p>
        </p:txBody>
      </p:sp>
    </p:spTree>
    <p:extLst>
      <p:ext uri="{BB962C8B-B14F-4D97-AF65-F5344CB8AC3E}">
        <p14:creationId xmlns:p14="http://schemas.microsoft.com/office/powerpoint/2010/main" val="1266806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8E8F99-793F-416A-9430-32EC0A7AAE63}"/>
              </a:ext>
            </a:extLst>
          </p:cNvPr>
          <p:cNvSpPr>
            <a:spLocks noGrp="1"/>
          </p:cNvSpPr>
          <p:nvPr>
            <p:ph type="title"/>
          </p:nvPr>
        </p:nvSpPr>
        <p:spPr/>
        <p:txBody>
          <a:bodyPr/>
          <a:lstStyle/>
          <a:p>
            <a:r>
              <a:rPr lang="ru-RU" dirty="0"/>
              <a:t>Координационные способности</a:t>
            </a:r>
          </a:p>
        </p:txBody>
      </p:sp>
      <p:sp>
        <p:nvSpPr>
          <p:cNvPr id="3" name="Объект 2">
            <a:extLst>
              <a:ext uri="{FF2B5EF4-FFF2-40B4-BE49-F238E27FC236}">
                <a16:creationId xmlns:a16="http://schemas.microsoft.com/office/drawing/2014/main" id="{F8AC40BB-04AB-46FE-8F60-26C2F2A041BD}"/>
              </a:ext>
            </a:extLst>
          </p:cNvPr>
          <p:cNvSpPr>
            <a:spLocks noGrp="1"/>
          </p:cNvSpPr>
          <p:nvPr>
            <p:ph idx="1"/>
          </p:nvPr>
        </p:nvSpPr>
        <p:spPr/>
        <p:txBody>
          <a:bodyPr/>
          <a:lstStyle/>
          <a:p>
            <a:r>
              <a:rPr lang="ru-RU" dirty="0"/>
              <a:t>Соизмерение и регулирование пространственных, временных и динамических параметров движений;</a:t>
            </a:r>
          </a:p>
          <a:p>
            <a:r>
              <a:rPr lang="ru-RU" dirty="0"/>
              <a:t>Поддерживание статического (позы) и динамического равновесия;</a:t>
            </a:r>
          </a:p>
          <a:p>
            <a:r>
              <a:rPr lang="ru-RU" dirty="0"/>
              <a:t>Выполнение двигательных действий без излишней мышечной напряженности</a:t>
            </a:r>
          </a:p>
        </p:txBody>
      </p:sp>
    </p:spTree>
    <p:extLst>
      <p:ext uri="{BB962C8B-B14F-4D97-AF65-F5344CB8AC3E}">
        <p14:creationId xmlns:p14="http://schemas.microsoft.com/office/powerpoint/2010/main" val="23657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AC1874-A95B-49C8-B266-17BF9D1B4B28}"/>
              </a:ext>
            </a:extLst>
          </p:cNvPr>
          <p:cNvSpPr>
            <a:spLocks noGrp="1"/>
          </p:cNvSpPr>
          <p:nvPr>
            <p:ph type="title"/>
          </p:nvPr>
        </p:nvSpPr>
        <p:spPr/>
        <p:txBody>
          <a:bodyPr/>
          <a:lstStyle/>
          <a:p>
            <a:r>
              <a:rPr lang="ru-RU" dirty="0"/>
              <a:t>Особенности развития подростков</a:t>
            </a:r>
          </a:p>
        </p:txBody>
      </p:sp>
      <p:sp>
        <p:nvSpPr>
          <p:cNvPr id="3" name="Объект 2">
            <a:extLst>
              <a:ext uri="{FF2B5EF4-FFF2-40B4-BE49-F238E27FC236}">
                <a16:creationId xmlns:a16="http://schemas.microsoft.com/office/drawing/2014/main" id="{338BAC79-432D-4D2F-B262-932CB833C292}"/>
              </a:ext>
            </a:extLst>
          </p:cNvPr>
          <p:cNvSpPr>
            <a:spLocks noGrp="1"/>
          </p:cNvSpPr>
          <p:nvPr>
            <p:ph idx="1"/>
          </p:nvPr>
        </p:nvSpPr>
        <p:spPr/>
        <p:txBody>
          <a:bodyPr/>
          <a:lstStyle/>
          <a:p>
            <a:r>
              <a:rPr lang="ru-RU" dirty="0"/>
              <a:t>В возрасте 7-8 лет координация движений характеризуются неустойчивостью скоростных параметров и ритмичности.</a:t>
            </a:r>
          </a:p>
          <a:p>
            <a:r>
              <a:rPr lang="ru-RU" dirty="0"/>
              <a:t>В период от 11 до 13-14 лет увеличивается точность дифференцировки мышечных усилий, совершенствуется способность к воспроизведению заданного темпа движений. </a:t>
            </a:r>
          </a:p>
          <a:p>
            <a:r>
              <a:rPr lang="ru-RU" dirty="0"/>
              <a:t>Подростки 13-14 лет отличаются, высокой способностью к усвоению сложных двигательных координаций</a:t>
            </a:r>
          </a:p>
        </p:txBody>
      </p:sp>
    </p:spTree>
    <p:extLst>
      <p:ext uri="{BB962C8B-B14F-4D97-AF65-F5344CB8AC3E}">
        <p14:creationId xmlns:p14="http://schemas.microsoft.com/office/powerpoint/2010/main" val="238329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A57A65-F384-4286-A8D4-DA5E4CB90E43}"/>
              </a:ext>
            </a:extLst>
          </p:cNvPr>
          <p:cNvSpPr>
            <a:spLocks noGrp="1"/>
          </p:cNvSpPr>
          <p:nvPr>
            <p:ph type="title"/>
          </p:nvPr>
        </p:nvSpPr>
        <p:spPr/>
        <p:txBody>
          <a:bodyPr/>
          <a:lstStyle/>
          <a:p>
            <a:r>
              <a:rPr lang="ru-RU" dirty="0"/>
              <a:t>Особенности развития подростков</a:t>
            </a:r>
          </a:p>
        </p:txBody>
      </p:sp>
      <p:sp>
        <p:nvSpPr>
          <p:cNvPr id="3" name="Объект 2">
            <a:extLst>
              <a:ext uri="{FF2B5EF4-FFF2-40B4-BE49-F238E27FC236}">
                <a16:creationId xmlns:a16="http://schemas.microsoft.com/office/drawing/2014/main" id="{702074D4-C6B5-41B0-A1F3-719DA63EDDD6}"/>
              </a:ext>
            </a:extLst>
          </p:cNvPr>
          <p:cNvSpPr>
            <a:spLocks noGrp="1"/>
          </p:cNvSpPr>
          <p:nvPr>
            <p:ph idx="1"/>
          </p:nvPr>
        </p:nvSpPr>
        <p:spPr>
          <a:xfrm>
            <a:off x="818712" y="2222287"/>
            <a:ext cx="10554574" cy="4453721"/>
          </a:xfrm>
        </p:spPr>
        <p:txBody>
          <a:bodyPr>
            <a:normAutofit/>
          </a:bodyPr>
          <a:lstStyle/>
          <a:p>
            <a:r>
              <a:rPr lang="ru-RU" dirty="0"/>
              <a:t>Лучшее время (период) для формирования физического качества – выносливость следует начинать только после завершения полового созревания.</a:t>
            </a:r>
          </a:p>
          <a:p>
            <a:r>
              <a:rPr lang="ru-RU" dirty="0"/>
              <a:t>15-16 лет – это возраст среднего школьного возраста, так называемый «переходный возраст» – период </a:t>
            </a:r>
            <a:r>
              <a:rPr lang="ru-RU" dirty="0" err="1"/>
              <a:t>предполового</a:t>
            </a:r>
            <a:r>
              <a:rPr lang="ru-RU" dirty="0"/>
              <a:t> и полового созревания, который длится 2-3 года. У мальчиков он наблюдается в пределах от 14-15 лет до 18 лет, у девочек – от 13-14 лет до 17 лет. В некоторых случаях годы полового созревания имеют другие границы между средним и старшим школьным возрастом. У некоторых детей в 12-13 лет биологические изменения могут быть такие же, как у других в 16-17 лет.</a:t>
            </a:r>
          </a:p>
          <a:p>
            <a:r>
              <a:rPr lang="ru-RU" dirty="0"/>
              <a:t>В этот период возраста происходит </a:t>
            </a:r>
            <a:r>
              <a:rPr lang="ru-RU" dirty="0" err="1"/>
              <a:t>напряжѐнное</a:t>
            </a:r>
            <a:r>
              <a:rPr lang="ru-RU" dirty="0"/>
              <a:t> развитие мышечных и эластических волокон, что можно рассматривать, с анатомо- физиологических представлений, как компенсационное явление. </a:t>
            </a:r>
            <a:r>
              <a:rPr lang="ru-RU" dirty="0" err="1"/>
              <a:t>Попрежнему</a:t>
            </a:r>
            <a:r>
              <a:rPr lang="ru-RU" dirty="0"/>
              <a:t> остается </a:t>
            </a:r>
            <a:r>
              <a:rPr lang="ru-RU" dirty="0" err="1"/>
              <a:t>лѐгкая</a:t>
            </a:r>
            <a:r>
              <a:rPr lang="ru-RU" dirty="0"/>
              <a:t> возбудимость сердца в связи с преобладанием симпатических влияний над парасимпатическими.</a:t>
            </a:r>
          </a:p>
          <a:p>
            <a:endParaRPr lang="ru-RU" dirty="0"/>
          </a:p>
        </p:txBody>
      </p:sp>
    </p:spTree>
    <p:extLst>
      <p:ext uri="{BB962C8B-B14F-4D97-AF65-F5344CB8AC3E}">
        <p14:creationId xmlns:p14="http://schemas.microsoft.com/office/powerpoint/2010/main" val="341928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3A3BE2-F849-4D33-8706-4A3F6AC486C8}"/>
              </a:ext>
            </a:extLst>
          </p:cNvPr>
          <p:cNvSpPr>
            <a:spLocks noGrp="1"/>
          </p:cNvSpPr>
          <p:nvPr>
            <p:ph type="title"/>
          </p:nvPr>
        </p:nvSpPr>
        <p:spPr>
          <a:xfrm>
            <a:off x="810000" y="408372"/>
            <a:ext cx="10571998" cy="1222334"/>
          </a:xfrm>
        </p:spPr>
        <p:txBody>
          <a:bodyPr/>
          <a:lstStyle/>
          <a:p>
            <a:r>
              <a:rPr lang="ru-RU" dirty="0"/>
              <a:t>Средства развития скоростных способностей</a:t>
            </a:r>
          </a:p>
        </p:txBody>
      </p:sp>
      <p:sp>
        <p:nvSpPr>
          <p:cNvPr id="3" name="Объект 2">
            <a:extLst>
              <a:ext uri="{FF2B5EF4-FFF2-40B4-BE49-F238E27FC236}">
                <a16:creationId xmlns:a16="http://schemas.microsoft.com/office/drawing/2014/main" id="{0E9C97D2-9629-4432-8F66-7310438B7944}"/>
              </a:ext>
            </a:extLst>
          </p:cNvPr>
          <p:cNvSpPr>
            <a:spLocks noGrp="1"/>
          </p:cNvSpPr>
          <p:nvPr>
            <p:ph idx="1"/>
          </p:nvPr>
        </p:nvSpPr>
        <p:spPr>
          <a:xfrm>
            <a:off x="818712" y="2222287"/>
            <a:ext cx="10554574" cy="3876672"/>
          </a:xfrm>
        </p:spPr>
        <p:txBody>
          <a:bodyPr/>
          <a:lstStyle/>
          <a:p>
            <a:r>
              <a:rPr lang="ru-RU" dirty="0"/>
              <a:t>Упражнения, направленно воздействующие на отдельные составляющие скоростных способностей: а) быстроту реакции; б) скорость выполнения отдельных движений; в) улучшение частоты движений; г) улучшение стартовой скорости; д) скоростную выносливость; е) быстроту выполнения последовательных двигательных действий в целом</a:t>
            </a:r>
          </a:p>
          <a:p>
            <a:r>
              <a:rPr lang="ru-RU" dirty="0"/>
              <a:t>Упражнения комплексного (разностороннего) воздействия на все основные компоненты скоростных способностей</a:t>
            </a:r>
          </a:p>
          <a:p>
            <a:r>
              <a:rPr lang="ru-RU" dirty="0"/>
              <a:t>Упражнения сопряженного воздействия: а) на скоростные и все другие способности (скоростные и силовые, скоростные и координационные, скоростные и выносливость); б) на скоростные способности и 21 совершенствование двигательных действий</a:t>
            </a:r>
          </a:p>
        </p:txBody>
      </p:sp>
    </p:spTree>
    <p:extLst>
      <p:ext uri="{BB962C8B-B14F-4D97-AF65-F5344CB8AC3E}">
        <p14:creationId xmlns:p14="http://schemas.microsoft.com/office/powerpoint/2010/main" val="1836986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TM03457503[[fn=Цитаты]]</Template>
  <TotalTime>66</TotalTime>
  <Words>1046</Words>
  <Application>Microsoft Office PowerPoint</Application>
  <PresentationFormat>Широкоэкранный</PresentationFormat>
  <Paragraphs>66</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Century Gothic</vt:lpstr>
      <vt:lpstr>Century Gothic (Заголовки)</vt:lpstr>
      <vt:lpstr>Wingdings</vt:lpstr>
      <vt:lpstr>Wingdings 2</vt:lpstr>
      <vt:lpstr>Цитаты</vt:lpstr>
      <vt:lpstr>Улучшение физического состояния подростков, которые имеют высокий рост в процессе секционных занятий волейболом</vt:lpstr>
      <vt:lpstr>Содержание</vt:lpstr>
      <vt:lpstr>Характеристика волейбола, как вида спорта</vt:lpstr>
      <vt:lpstr>Силовые способности — это…</vt:lpstr>
      <vt:lpstr>Задачи развития скоростных способностей:</vt:lpstr>
      <vt:lpstr>Координационные способности</vt:lpstr>
      <vt:lpstr>Особенности развития подростков</vt:lpstr>
      <vt:lpstr>Особенности развития подростков</vt:lpstr>
      <vt:lpstr>Средства развития скоростных способностей</vt:lpstr>
      <vt:lpstr>Влияние занятий волейболом на развитие физических двигательных качеств</vt:lpstr>
      <vt:lpstr>Анатомо-физиологические особенности развития волейболистов</vt:lpstr>
      <vt:lpstr>Гендерные особенности развития</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Улучшение физического состояния подростков, которые имеют высокий рост в процессе секционных занятий волейболом</dc:title>
  <dc:creator>Ксения Сапронова</dc:creator>
  <cp:lastModifiedBy>Ксения Сапронова</cp:lastModifiedBy>
  <cp:revision>1</cp:revision>
  <dcterms:created xsi:type="dcterms:W3CDTF">2021-09-17T07:10:02Z</dcterms:created>
  <dcterms:modified xsi:type="dcterms:W3CDTF">2021-09-17T08:16:06Z</dcterms:modified>
</cp:coreProperties>
</file>