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C2C1DD-8903-4F61-8981-DB2EF87F5CD2}" type="datetimeFigureOut">
              <a:rPr lang="en-US" smtClean="0"/>
              <a:t>4/27/2025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385707-A11F-434A-852E-131152322083}" type="slidenum">
              <a:rPr lang="en-US" smtClean="0"/>
              <a:t>‹#›</a:t>
            </a:fld>
            <a:endParaRPr lang="en-US"/>
          </a:p>
        </p:txBody>
      </p:sp>
    </p:spTree>
    <p:extLst>
      <p:ext uri="{BB962C8B-B14F-4D97-AF65-F5344CB8AC3E}">
        <p14:creationId xmlns:p14="http://schemas.microsoft.com/office/powerpoint/2010/main" val="2650665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385707-A11F-434A-852E-131152322083}" type="slidenum">
              <a:rPr lang="en-US" smtClean="0"/>
              <a:t>15</a:t>
            </a:fld>
            <a:endParaRPr lang="en-US"/>
          </a:p>
        </p:txBody>
      </p:sp>
    </p:spTree>
    <p:extLst>
      <p:ext uri="{BB962C8B-B14F-4D97-AF65-F5344CB8AC3E}">
        <p14:creationId xmlns:p14="http://schemas.microsoft.com/office/powerpoint/2010/main" val="892547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1"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2"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189" indent="0" algn="ctr">
              <a:buNone/>
              <a:defRPr sz="24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6FE44E-0A9D-47FE-8A78-E4D4FFEC65E7}"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D8122-E08F-443D-8E69-A22694103934}"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7699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6FE44E-0A9D-47FE-8A78-E4D4FFEC65E7}"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D8122-E08F-443D-8E69-A22694103934}" type="slidenum">
              <a:rPr lang="en-US" smtClean="0"/>
              <a:t>‹#›</a:t>
            </a:fld>
            <a:endParaRPr lang="en-US"/>
          </a:p>
        </p:txBody>
      </p:sp>
    </p:spTree>
    <p:extLst>
      <p:ext uri="{BB962C8B-B14F-4D97-AF65-F5344CB8AC3E}">
        <p14:creationId xmlns:p14="http://schemas.microsoft.com/office/powerpoint/2010/main" val="35721961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1"/>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6FE44E-0A9D-47FE-8A78-E4D4FFEC65E7}"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D8122-E08F-443D-8E69-A22694103934}" type="slidenum">
              <a:rPr lang="en-US" smtClean="0"/>
              <a:t>‹#›</a:t>
            </a:fld>
            <a:endParaRPr lang="en-US"/>
          </a:p>
        </p:txBody>
      </p:sp>
    </p:spTree>
    <p:extLst>
      <p:ext uri="{BB962C8B-B14F-4D97-AF65-F5344CB8AC3E}">
        <p14:creationId xmlns:p14="http://schemas.microsoft.com/office/powerpoint/2010/main" val="1172896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6FE44E-0A9D-47FE-8A78-E4D4FFEC65E7}"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D8122-E08F-443D-8E69-A22694103934}" type="slidenum">
              <a:rPr lang="en-US" smtClean="0"/>
              <a:t>‹#›</a:t>
            </a:fld>
            <a:endParaRPr lang="en-US"/>
          </a:p>
        </p:txBody>
      </p:sp>
    </p:spTree>
    <p:extLst>
      <p:ext uri="{BB962C8B-B14F-4D97-AF65-F5344CB8AC3E}">
        <p14:creationId xmlns:p14="http://schemas.microsoft.com/office/powerpoint/2010/main" val="10790466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6FE44E-0A9D-47FE-8A78-E4D4FFEC65E7}"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5D8122-E08F-443D-8E69-A22694103934}"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3961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6"/>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6FE44E-0A9D-47FE-8A78-E4D4FFEC65E7}"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D8122-E08F-443D-8E69-A22694103934}" type="slidenum">
              <a:rPr lang="en-US" smtClean="0"/>
              <a:t>‹#›</a:t>
            </a:fld>
            <a:endParaRPr lang="en-US"/>
          </a:p>
        </p:txBody>
      </p:sp>
    </p:spTree>
    <p:extLst>
      <p:ext uri="{BB962C8B-B14F-4D97-AF65-F5344CB8AC3E}">
        <p14:creationId xmlns:p14="http://schemas.microsoft.com/office/powerpoint/2010/main" val="36929173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6"/>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6FE44E-0A9D-47FE-8A78-E4D4FFEC65E7}" type="datetimeFigureOut">
              <a:rPr lang="en-US" smtClean="0"/>
              <a:t>4/27/2025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5D8122-E08F-443D-8E69-A22694103934}" type="slidenum">
              <a:rPr lang="en-US" smtClean="0"/>
              <a:t>‹#›</a:t>
            </a:fld>
            <a:endParaRPr lang="en-US"/>
          </a:p>
        </p:txBody>
      </p:sp>
    </p:spTree>
    <p:extLst>
      <p:ext uri="{BB962C8B-B14F-4D97-AF65-F5344CB8AC3E}">
        <p14:creationId xmlns:p14="http://schemas.microsoft.com/office/powerpoint/2010/main" val="9540959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6FE44E-0A9D-47FE-8A78-E4D4FFEC65E7}" type="datetimeFigureOut">
              <a:rPr lang="en-US" smtClean="0"/>
              <a:t>4/27/2025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5D8122-E08F-443D-8E69-A22694103934}" type="slidenum">
              <a:rPr lang="en-US" smtClean="0"/>
              <a:t>‹#›</a:t>
            </a:fld>
            <a:endParaRPr lang="en-US"/>
          </a:p>
        </p:txBody>
      </p:sp>
    </p:spTree>
    <p:extLst>
      <p:ext uri="{BB962C8B-B14F-4D97-AF65-F5344CB8AC3E}">
        <p14:creationId xmlns:p14="http://schemas.microsoft.com/office/powerpoint/2010/main" val="978462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8"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16FE44E-0A9D-47FE-8A78-E4D4FFEC65E7}" type="datetimeFigureOut">
              <a:rPr lang="en-US" smtClean="0"/>
              <a:t>4/27/2025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1E5D8122-E08F-443D-8E69-A22694103934}" type="slidenum">
              <a:rPr lang="en-US" smtClean="0"/>
              <a:t>‹#›</a:t>
            </a:fld>
            <a:endParaRPr lang="en-US"/>
          </a:p>
        </p:txBody>
      </p:sp>
    </p:spTree>
    <p:extLst>
      <p:ext uri="{BB962C8B-B14F-4D97-AF65-F5344CB8AC3E}">
        <p14:creationId xmlns:p14="http://schemas.microsoft.com/office/powerpoint/2010/main" val="491952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2" y="0"/>
            <a:ext cx="640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1"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2"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926080"/>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5" y="6459788"/>
            <a:ext cx="2618510" cy="365125"/>
          </a:xfrm>
        </p:spPr>
        <p:txBody>
          <a:bodyPr/>
          <a:lstStyle>
            <a:lvl1pPr algn="l">
              <a:defRPr/>
            </a:lvl1pPr>
          </a:lstStyle>
          <a:p>
            <a:fld id="{D16FE44E-0A9D-47FE-8A78-E4D4FFEC65E7}" type="datetimeFigureOut">
              <a:rPr lang="en-US" smtClean="0"/>
              <a:t>4/27/2025</a:t>
            </a:fld>
            <a:endParaRPr lang="en-US"/>
          </a:p>
        </p:txBody>
      </p:sp>
      <p:sp>
        <p:nvSpPr>
          <p:cNvPr id="6" name="Footer Placeholder 5"/>
          <p:cNvSpPr>
            <a:spLocks noGrp="1"/>
          </p:cNvSpPr>
          <p:nvPr>
            <p:ph type="ftr" sz="quarter" idx="11"/>
          </p:nvPr>
        </p:nvSpPr>
        <p:spPr>
          <a:xfrm>
            <a:off x="4800600" y="6459788"/>
            <a:ext cx="4648201"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E5D8122-E08F-443D-8E69-A22694103934}" type="slidenum">
              <a:rPr lang="en-US" smtClean="0"/>
              <a:t>‹#›</a:t>
            </a:fld>
            <a:endParaRPr lang="en-US"/>
          </a:p>
        </p:txBody>
      </p:sp>
    </p:spTree>
    <p:extLst>
      <p:ext uri="{BB962C8B-B14F-4D97-AF65-F5344CB8AC3E}">
        <p14:creationId xmlns:p14="http://schemas.microsoft.com/office/powerpoint/2010/main" val="28801646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8"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1"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8" y="0"/>
            <a:ext cx="12191986" cy="4915076"/>
          </a:xfrm>
          <a:blipFill>
            <a:blip r:embed="rId2"/>
            <a:stretch>
              <a:fillRect/>
            </a:stretch>
          </a:blipFill>
        </p:spPr>
        <p:txBody>
          <a:bodyPr lIns="457200" tIns="457200" anchor="t"/>
          <a:lstStyle>
            <a:lvl1pPr marL="0" indent="0">
              <a:buNone/>
              <a:defRPr sz="3200">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1"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6FE44E-0A9D-47FE-8A78-E4D4FFEC65E7}"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5D8122-E08F-443D-8E69-A22694103934}" type="slidenum">
              <a:rPr lang="en-US" smtClean="0"/>
              <a:t>‹#›</a:t>
            </a:fld>
            <a:endParaRPr lang="en-US"/>
          </a:p>
        </p:txBody>
      </p:sp>
    </p:spTree>
    <p:extLst>
      <p:ext uri="{BB962C8B-B14F-4D97-AF65-F5344CB8AC3E}">
        <p14:creationId xmlns:p14="http://schemas.microsoft.com/office/powerpoint/2010/main" val="3421656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 y="6334316"/>
            <a:ext cx="12192002"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6"/>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4" y="6459788"/>
            <a:ext cx="2472270" cy="365125"/>
          </a:xfrm>
          <a:prstGeom prst="rect">
            <a:avLst/>
          </a:prstGeom>
        </p:spPr>
        <p:txBody>
          <a:bodyPr vert="horz" lIns="91440" tIns="45720" rIns="91440" bIns="45720" rtlCol="0" anchor="ctr"/>
          <a:lstStyle>
            <a:lvl1pPr algn="l">
              <a:defRPr sz="900">
                <a:solidFill>
                  <a:srgbClr val="FFFFFF"/>
                </a:solidFill>
              </a:defRPr>
            </a:lvl1pPr>
          </a:lstStyle>
          <a:p>
            <a:fld id="{D16FE44E-0A9D-47FE-8A78-E4D4FFEC65E7}" type="datetimeFigureOut">
              <a:rPr lang="en-US" smtClean="0"/>
              <a:t>4/27/2025</a:t>
            </a:fld>
            <a:endParaRPr lang="en-US"/>
          </a:p>
        </p:txBody>
      </p:sp>
      <p:sp>
        <p:nvSpPr>
          <p:cNvPr id="5" name="Footer Placeholder 4"/>
          <p:cNvSpPr>
            <a:spLocks noGrp="1"/>
          </p:cNvSpPr>
          <p:nvPr>
            <p:ph type="ftr" sz="quarter" idx="3"/>
          </p:nvPr>
        </p:nvSpPr>
        <p:spPr>
          <a:xfrm>
            <a:off x="3686187" y="6459788"/>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0" y="6459788"/>
            <a:ext cx="1312025" cy="365125"/>
          </a:xfrm>
          <a:prstGeom prst="rect">
            <a:avLst/>
          </a:prstGeom>
        </p:spPr>
        <p:txBody>
          <a:bodyPr vert="horz" lIns="91440" tIns="45720" rIns="91440" bIns="45720" rtlCol="0" anchor="ctr"/>
          <a:lstStyle>
            <a:lvl1pPr algn="r">
              <a:defRPr sz="1051">
                <a:solidFill>
                  <a:srgbClr val="FFFFFF"/>
                </a:solidFill>
              </a:defRPr>
            </a:lvl1pPr>
          </a:lstStyle>
          <a:p>
            <a:fld id="{1E5D8122-E08F-443D-8E69-A22694103934}" type="slidenum">
              <a:rPr lang="en-US" smtClean="0"/>
              <a:t>‹#›</a:t>
            </a:fld>
            <a:endParaRPr lang="en-US"/>
          </a:p>
        </p:txBody>
      </p:sp>
      <p:cxnSp>
        <p:nvCxnSpPr>
          <p:cNvPr id="10" name="Straight Connector 9"/>
          <p:cNvCxnSpPr/>
          <p:nvPr/>
        </p:nvCxnSpPr>
        <p:spPr>
          <a:xfrm>
            <a:off x="1193533"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883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txStyles>
    <p:title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doi.org/10.1007/BF0011416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2B65C-BB15-2199-8BD1-0AEA4895B792}"/>
              </a:ext>
            </a:extLst>
          </p:cNvPr>
          <p:cNvSpPr>
            <a:spLocks noGrp="1"/>
          </p:cNvSpPr>
          <p:nvPr>
            <p:ph type="ctrTitle"/>
          </p:nvPr>
        </p:nvSpPr>
        <p:spPr>
          <a:xfrm>
            <a:off x="1066800" y="786943"/>
            <a:ext cx="10058400" cy="3566160"/>
          </a:xfrm>
        </p:spPr>
        <p:txBody>
          <a:bodyPr/>
          <a:lstStyle/>
          <a:p>
            <a:pPr algn="ctr"/>
            <a:r>
              <a:rPr lang="en-US" dirty="0"/>
              <a:t>English Letter Recognition</a:t>
            </a:r>
          </a:p>
        </p:txBody>
      </p:sp>
    </p:spTree>
    <p:extLst>
      <p:ext uri="{BB962C8B-B14F-4D97-AF65-F5344CB8AC3E}">
        <p14:creationId xmlns:p14="http://schemas.microsoft.com/office/powerpoint/2010/main" val="32014195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84B0A-7018-6C18-3284-6A19D80CA70C}"/>
              </a:ext>
            </a:extLst>
          </p:cNvPr>
          <p:cNvSpPr>
            <a:spLocks noGrp="1"/>
          </p:cNvSpPr>
          <p:nvPr>
            <p:ph type="title"/>
          </p:nvPr>
        </p:nvSpPr>
        <p:spPr/>
        <p:txBody>
          <a:bodyPr/>
          <a:lstStyle/>
          <a:p>
            <a:pPr algn="ctr"/>
            <a:r>
              <a:rPr lang="en-US" dirty="0"/>
              <a:t>Test / Train</a:t>
            </a:r>
          </a:p>
        </p:txBody>
      </p:sp>
      <p:sp>
        <p:nvSpPr>
          <p:cNvPr id="3" name="Content Placeholder 2">
            <a:extLst>
              <a:ext uri="{FF2B5EF4-FFF2-40B4-BE49-F238E27FC236}">
                <a16:creationId xmlns:a16="http://schemas.microsoft.com/office/drawing/2014/main" id="{7AC11CBF-BE4E-BD22-1374-4F82F148EC97}"/>
              </a:ext>
            </a:extLst>
          </p:cNvPr>
          <p:cNvSpPr>
            <a:spLocks noGrp="1"/>
          </p:cNvSpPr>
          <p:nvPr>
            <p:ph idx="1"/>
          </p:nvPr>
        </p:nvSpPr>
        <p:spPr/>
        <p:txBody>
          <a:bodyPr/>
          <a:lstStyle/>
          <a:p>
            <a:r>
              <a:rPr lang="en-US" dirty="0"/>
              <a:t>Most of the data in the analysis uses 20 % test data for testing the models.</a:t>
            </a:r>
          </a:p>
          <a:p>
            <a:endParaRPr lang="en-US" dirty="0"/>
          </a:p>
          <a:p>
            <a:r>
              <a:rPr lang="en-US" b="1" dirty="0" err="1"/>
              <a:t>train_X,test_X,train_y,test_y</a:t>
            </a:r>
            <a:r>
              <a:rPr lang="en-US" b="1" dirty="0"/>
              <a:t> = </a:t>
            </a:r>
            <a:r>
              <a:rPr lang="en-US" b="1" dirty="0" err="1"/>
              <a:t>train_test_split</a:t>
            </a:r>
            <a:r>
              <a:rPr lang="en-US" b="1" dirty="0"/>
              <a:t>(</a:t>
            </a:r>
            <a:r>
              <a:rPr lang="en-US" b="1" dirty="0" err="1"/>
              <a:t>X,y,test_size</a:t>
            </a:r>
            <a:r>
              <a:rPr lang="en-US" b="1" dirty="0"/>
              <a:t>=0.2,random_state=0)</a:t>
            </a:r>
          </a:p>
          <a:p>
            <a:endParaRPr lang="en-US" dirty="0"/>
          </a:p>
          <a:p>
            <a:endParaRPr lang="en-US" dirty="0"/>
          </a:p>
        </p:txBody>
      </p:sp>
    </p:spTree>
    <p:extLst>
      <p:ext uri="{BB962C8B-B14F-4D97-AF65-F5344CB8AC3E}">
        <p14:creationId xmlns:p14="http://schemas.microsoft.com/office/powerpoint/2010/main" val="9070778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AD54-6BCF-85AF-1EA7-B39BAC1A9320}"/>
              </a:ext>
            </a:extLst>
          </p:cNvPr>
          <p:cNvSpPr>
            <a:spLocks noGrp="1"/>
          </p:cNvSpPr>
          <p:nvPr>
            <p:ph type="title"/>
          </p:nvPr>
        </p:nvSpPr>
        <p:spPr/>
        <p:txBody>
          <a:bodyPr/>
          <a:lstStyle/>
          <a:p>
            <a:pPr algn="ctr"/>
            <a:r>
              <a:rPr lang="en-US" dirty="0"/>
              <a:t>Models</a:t>
            </a:r>
          </a:p>
        </p:txBody>
      </p:sp>
      <p:sp>
        <p:nvSpPr>
          <p:cNvPr id="3" name="Content Placeholder 2">
            <a:extLst>
              <a:ext uri="{FF2B5EF4-FFF2-40B4-BE49-F238E27FC236}">
                <a16:creationId xmlns:a16="http://schemas.microsoft.com/office/drawing/2014/main" id="{BB378F11-136B-0074-7847-1C4AA77674D5}"/>
              </a:ext>
            </a:extLst>
          </p:cNvPr>
          <p:cNvSpPr>
            <a:spLocks noGrp="1"/>
          </p:cNvSpPr>
          <p:nvPr>
            <p:ph idx="1"/>
          </p:nvPr>
        </p:nvSpPr>
        <p:spPr/>
        <p:txBody>
          <a:bodyPr/>
          <a:lstStyle/>
          <a:p>
            <a:r>
              <a:rPr lang="en-US" dirty="0"/>
              <a:t>The methods I will use for classification are :</a:t>
            </a:r>
          </a:p>
          <a:p>
            <a:r>
              <a:rPr lang="en-US" dirty="0"/>
              <a:t>1. Decision Tree Classifier </a:t>
            </a:r>
          </a:p>
          <a:p>
            <a:r>
              <a:rPr lang="en-US" dirty="0"/>
              <a:t>2. K-Nearest Neighbors </a:t>
            </a:r>
          </a:p>
          <a:p>
            <a:r>
              <a:rPr lang="en-US" dirty="0"/>
              <a:t>3. Random Forest Classifier</a:t>
            </a:r>
          </a:p>
          <a:p>
            <a:r>
              <a:rPr lang="en-US" dirty="0"/>
              <a:t>4. Support Vector Classifier</a:t>
            </a:r>
          </a:p>
        </p:txBody>
      </p:sp>
    </p:spTree>
    <p:extLst>
      <p:ext uri="{BB962C8B-B14F-4D97-AF65-F5344CB8AC3E}">
        <p14:creationId xmlns:p14="http://schemas.microsoft.com/office/powerpoint/2010/main" val="13693042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3C68-7674-6851-4C05-873E47B6EFBF}"/>
              </a:ext>
            </a:extLst>
          </p:cNvPr>
          <p:cNvSpPr>
            <a:spLocks noGrp="1"/>
          </p:cNvSpPr>
          <p:nvPr>
            <p:ph type="title"/>
          </p:nvPr>
        </p:nvSpPr>
        <p:spPr/>
        <p:txBody>
          <a:bodyPr/>
          <a:lstStyle/>
          <a:p>
            <a:pPr algn="ctr"/>
            <a:r>
              <a:rPr lang="en-US" dirty="0"/>
              <a:t>1. Decision Tree Classifier</a:t>
            </a:r>
          </a:p>
        </p:txBody>
      </p:sp>
      <p:sp>
        <p:nvSpPr>
          <p:cNvPr id="3" name="Content Placeholder 2">
            <a:extLst>
              <a:ext uri="{FF2B5EF4-FFF2-40B4-BE49-F238E27FC236}">
                <a16:creationId xmlns:a16="http://schemas.microsoft.com/office/drawing/2014/main" id="{2C225C47-A8D0-21FB-3DA6-E2A7EBD47593}"/>
              </a:ext>
            </a:extLst>
          </p:cNvPr>
          <p:cNvSpPr>
            <a:spLocks noGrp="1"/>
          </p:cNvSpPr>
          <p:nvPr>
            <p:ph idx="1"/>
          </p:nvPr>
        </p:nvSpPr>
        <p:spPr/>
        <p:txBody>
          <a:bodyPr/>
          <a:lstStyle/>
          <a:p>
            <a:r>
              <a:rPr lang="en-US" dirty="0"/>
              <a:t>Here are the results : </a:t>
            </a:r>
          </a:p>
          <a:p>
            <a:r>
              <a:rPr lang="en-US" dirty="0"/>
              <a:t>DECISION TREE CLASSIFIER TEST DATA ACCURACY SCORE (criterion='</a:t>
            </a:r>
            <a:r>
              <a:rPr lang="en-US" dirty="0" err="1"/>
              <a:t>gini</a:t>
            </a:r>
            <a:r>
              <a:rPr lang="en-US" dirty="0"/>
              <a:t>')</a:t>
            </a:r>
          </a:p>
          <a:p>
            <a:r>
              <a:rPr lang="en-US" dirty="0"/>
              <a:t>0.893</a:t>
            </a:r>
          </a:p>
          <a:p>
            <a:r>
              <a:rPr lang="en-US" dirty="0"/>
              <a:t>DECISION TREE CLASSIFIER TEST DATA ACCURACY SCORE (criterion='entropy')</a:t>
            </a:r>
          </a:p>
          <a:p>
            <a:r>
              <a:rPr lang="en-US" dirty="0"/>
              <a:t>0.89825</a:t>
            </a:r>
          </a:p>
          <a:p>
            <a:r>
              <a:rPr lang="en-US" dirty="0"/>
              <a:t>DECISION TREE CLASSIFIER TEST DATA ACCURACY SCORE (criterion='</a:t>
            </a:r>
            <a:r>
              <a:rPr lang="en-US" dirty="0" err="1"/>
              <a:t>log_loss</a:t>
            </a:r>
            <a:r>
              <a:rPr lang="en-US" dirty="0"/>
              <a:t>')</a:t>
            </a:r>
          </a:p>
          <a:p>
            <a:r>
              <a:rPr lang="en-US" dirty="0"/>
              <a:t>0.89825</a:t>
            </a:r>
          </a:p>
        </p:txBody>
      </p:sp>
    </p:spTree>
    <p:extLst>
      <p:ext uri="{BB962C8B-B14F-4D97-AF65-F5344CB8AC3E}">
        <p14:creationId xmlns:p14="http://schemas.microsoft.com/office/powerpoint/2010/main" val="42397422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D4A-CF78-23E2-37B1-048A46E32514}"/>
              </a:ext>
            </a:extLst>
          </p:cNvPr>
          <p:cNvSpPr>
            <a:spLocks noGrp="1"/>
          </p:cNvSpPr>
          <p:nvPr>
            <p:ph type="title"/>
          </p:nvPr>
        </p:nvSpPr>
        <p:spPr/>
        <p:txBody>
          <a:bodyPr/>
          <a:lstStyle/>
          <a:p>
            <a:pPr algn="ctr"/>
            <a:r>
              <a:rPr lang="en-US" dirty="0"/>
              <a:t>2. KNN</a:t>
            </a:r>
          </a:p>
        </p:txBody>
      </p:sp>
      <p:pic>
        <p:nvPicPr>
          <p:cNvPr id="13" name="Content Placeholder 12">
            <a:extLst>
              <a:ext uri="{FF2B5EF4-FFF2-40B4-BE49-F238E27FC236}">
                <a16:creationId xmlns:a16="http://schemas.microsoft.com/office/drawing/2014/main" id="{261E5450-4A0C-9F2F-8CCB-4011BC0193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6184" y="1846262"/>
            <a:ext cx="6260591" cy="4754880"/>
          </a:xfrm>
        </p:spPr>
      </p:pic>
    </p:spTree>
    <p:extLst>
      <p:ext uri="{BB962C8B-B14F-4D97-AF65-F5344CB8AC3E}">
        <p14:creationId xmlns:p14="http://schemas.microsoft.com/office/powerpoint/2010/main" val="34784382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5000">
        <p15:prstTrans prst="pageCurlDouble"/>
      </p:transition>
    </mc:Choice>
    <mc:Fallback xmlns="">
      <p:transition spd="slow" advClick="0" advTm="1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33B84-785B-28FC-D1EE-2066EF64B408}"/>
              </a:ext>
            </a:extLst>
          </p:cNvPr>
          <p:cNvSpPr>
            <a:spLocks noGrp="1"/>
          </p:cNvSpPr>
          <p:nvPr>
            <p:ph type="title"/>
          </p:nvPr>
        </p:nvSpPr>
        <p:spPr/>
        <p:txBody>
          <a:bodyPr/>
          <a:lstStyle/>
          <a:p>
            <a:pPr algn="ctr"/>
            <a:r>
              <a:rPr lang="en-US" dirty="0"/>
              <a:t>2. KNN</a:t>
            </a:r>
          </a:p>
        </p:txBody>
      </p:sp>
      <p:sp>
        <p:nvSpPr>
          <p:cNvPr id="3" name="Content Placeholder 2">
            <a:extLst>
              <a:ext uri="{FF2B5EF4-FFF2-40B4-BE49-F238E27FC236}">
                <a16:creationId xmlns:a16="http://schemas.microsoft.com/office/drawing/2014/main" id="{4CCE4564-A270-4AE4-451A-1EC86D84B078}"/>
              </a:ext>
            </a:extLst>
          </p:cNvPr>
          <p:cNvSpPr>
            <a:spLocks noGrp="1"/>
          </p:cNvSpPr>
          <p:nvPr>
            <p:ph idx="1"/>
          </p:nvPr>
        </p:nvSpPr>
        <p:spPr/>
        <p:txBody>
          <a:bodyPr/>
          <a:lstStyle/>
          <a:p>
            <a:r>
              <a:rPr lang="en-US" dirty="0"/>
              <a:t>I found that the  </a:t>
            </a:r>
            <a:r>
              <a:rPr lang="en-US" dirty="0" err="1"/>
              <a:t>n_neighbors</a:t>
            </a:r>
            <a:r>
              <a:rPr lang="en-US" dirty="0"/>
              <a:t>=3, weights='distance' "Near neighbors have a greater effect " provided higher accuracy.</a:t>
            </a:r>
          </a:p>
          <a:p>
            <a:endParaRPr lang="en-US" dirty="0"/>
          </a:p>
          <a:p>
            <a:r>
              <a:rPr lang="en-US" dirty="0"/>
              <a:t>KNEIGHBORS CLASSIFIER TEST DATA ACCURACY SCORE (</a:t>
            </a:r>
            <a:r>
              <a:rPr lang="en-US" dirty="0" err="1"/>
              <a:t>n_neighbors</a:t>
            </a:r>
            <a:r>
              <a:rPr lang="en-US" dirty="0"/>
              <a:t>=3,weights='distance')</a:t>
            </a:r>
          </a:p>
          <a:p>
            <a:r>
              <a:rPr lang="en-US" dirty="0"/>
              <a:t>0.9675</a:t>
            </a:r>
          </a:p>
          <a:p>
            <a:r>
              <a:rPr lang="en-US" dirty="0"/>
              <a:t>KNEIGHBORS CLASSIFIER TRAIN DATA ACCURACY SCORE (</a:t>
            </a:r>
            <a:r>
              <a:rPr lang="en-US" dirty="0" err="1"/>
              <a:t>n_neighbors</a:t>
            </a:r>
            <a:r>
              <a:rPr lang="en-US" dirty="0"/>
              <a:t>=3,weights='distance')</a:t>
            </a:r>
          </a:p>
          <a:p>
            <a:r>
              <a:rPr lang="en-US" dirty="0"/>
              <a:t>0.999625</a:t>
            </a:r>
          </a:p>
        </p:txBody>
      </p:sp>
    </p:spTree>
    <p:extLst>
      <p:ext uri="{BB962C8B-B14F-4D97-AF65-F5344CB8AC3E}">
        <p14:creationId xmlns:p14="http://schemas.microsoft.com/office/powerpoint/2010/main" val="22098187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C1DFF-DB7E-B514-EFBD-8C8597756BE6}"/>
              </a:ext>
            </a:extLst>
          </p:cNvPr>
          <p:cNvSpPr>
            <a:spLocks noGrp="1"/>
          </p:cNvSpPr>
          <p:nvPr>
            <p:ph type="title"/>
          </p:nvPr>
        </p:nvSpPr>
        <p:spPr/>
        <p:txBody>
          <a:bodyPr/>
          <a:lstStyle/>
          <a:p>
            <a:pPr algn="ctr"/>
            <a:r>
              <a:rPr lang="en-US" dirty="0"/>
              <a:t>2. KNN</a:t>
            </a:r>
          </a:p>
        </p:txBody>
      </p:sp>
      <p:pic>
        <p:nvPicPr>
          <p:cNvPr id="5" name="Content Placeholder 4">
            <a:extLst>
              <a:ext uri="{FF2B5EF4-FFF2-40B4-BE49-F238E27FC236}">
                <a16:creationId xmlns:a16="http://schemas.microsoft.com/office/drawing/2014/main" id="{70FDBDBA-9F2C-371E-0B10-87E23EA05A2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l="27676" t="1035" r="12300"/>
          <a:stretch/>
        </p:blipFill>
        <p:spPr>
          <a:xfrm>
            <a:off x="3108051" y="1737363"/>
            <a:ext cx="6036857" cy="4937760"/>
          </a:xfrm>
        </p:spPr>
      </p:pic>
      <p:sp>
        <p:nvSpPr>
          <p:cNvPr id="6" name="TextBox 5">
            <a:extLst>
              <a:ext uri="{FF2B5EF4-FFF2-40B4-BE49-F238E27FC236}">
                <a16:creationId xmlns:a16="http://schemas.microsoft.com/office/drawing/2014/main" id="{C8BF57AD-A255-AFE3-6572-3B367544DCFE}"/>
              </a:ext>
            </a:extLst>
          </p:cNvPr>
          <p:cNvSpPr txBox="1"/>
          <p:nvPr/>
        </p:nvSpPr>
        <p:spPr>
          <a:xfrm>
            <a:off x="9620250" y="2177534"/>
            <a:ext cx="1733550" cy="369332"/>
          </a:xfrm>
          <a:prstGeom prst="rect">
            <a:avLst/>
          </a:prstGeom>
          <a:noFill/>
        </p:spPr>
        <p:txBody>
          <a:bodyPr wrap="square" rtlCol="0">
            <a:spAutoFit/>
          </a:bodyPr>
          <a:lstStyle/>
          <a:p>
            <a:r>
              <a:rPr lang="en-US" dirty="0"/>
              <a:t>TRAINING</a:t>
            </a:r>
          </a:p>
        </p:txBody>
      </p:sp>
    </p:spTree>
    <p:extLst>
      <p:ext uri="{BB962C8B-B14F-4D97-AF65-F5344CB8AC3E}">
        <p14:creationId xmlns:p14="http://schemas.microsoft.com/office/powerpoint/2010/main" val="2014465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5000">
        <p15:prstTrans prst="pageCurlDouble"/>
      </p:transition>
    </mc:Choice>
    <mc:Fallback xmlns="">
      <p:transition spd="slow" advClick="0" advTm="15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7CCC-899B-03BB-9EF8-EE62339B02DF}"/>
              </a:ext>
            </a:extLst>
          </p:cNvPr>
          <p:cNvSpPr>
            <a:spLocks noGrp="1"/>
          </p:cNvSpPr>
          <p:nvPr>
            <p:ph type="title"/>
          </p:nvPr>
        </p:nvSpPr>
        <p:spPr/>
        <p:txBody>
          <a:bodyPr/>
          <a:lstStyle/>
          <a:p>
            <a:pPr algn="ctr"/>
            <a:r>
              <a:rPr lang="en-US" dirty="0"/>
              <a:t>2. KNN</a:t>
            </a:r>
          </a:p>
        </p:txBody>
      </p:sp>
      <p:pic>
        <p:nvPicPr>
          <p:cNvPr id="5" name="Content Placeholder 4">
            <a:extLst>
              <a:ext uri="{FF2B5EF4-FFF2-40B4-BE49-F238E27FC236}">
                <a16:creationId xmlns:a16="http://schemas.microsoft.com/office/drawing/2014/main" id="{AC6F514B-7328-4D0E-CC39-6CE125EA367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8602" t="987" r="15602"/>
          <a:stretch/>
        </p:blipFill>
        <p:spPr>
          <a:xfrm>
            <a:off x="3239637" y="1737363"/>
            <a:ext cx="5712725" cy="5029200"/>
          </a:xfrm>
        </p:spPr>
      </p:pic>
      <p:sp>
        <p:nvSpPr>
          <p:cNvPr id="6" name="TextBox 5">
            <a:extLst>
              <a:ext uri="{FF2B5EF4-FFF2-40B4-BE49-F238E27FC236}">
                <a16:creationId xmlns:a16="http://schemas.microsoft.com/office/drawing/2014/main" id="{B2BE1717-8281-B999-7ED4-C9335011DB89}"/>
              </a:ext>
            </a:extLst>
          </p:cNvPr>
          <p:cNvSpPr txBox="1"/>
          <p:nvPr/>
        </p:nvSpPr>
        <p:spPr>
          <a:xfrm>
            <a:off x="9620250" y="2177534"/>
            <a:ext cx="1733550" cy="369332"/>
          </a:xfrm>
          <a:prstGeom prst="rect">
            <a:avLst/>
          </a:prstGeom>
          <a:noFill/>
        </p:spPr>
        <p:txBody>
          <a:bodyPr wrap="square" rtlCol="0">
            <a:spAutoFit/>
          </a:bodyPr>
          <a:lstStyle/>
          <a:p>
            <a:r>
              <a:rPr lang="en-US" dirty="0"/>
              <a:t>TESTING</a:t>
            </a:r>
          </a:p>
        </p:txBody>
      </p:sp>
    </p:spTree>
    <p:extLst>
      <p:ext uri="{BB962C8B-B14F-4D97-AF65-F5344CB8AC3E}">
        <p14:creationId xmlns:p14="http://schemas.microsoft.com/office/powerpoint/2010/main" val="41469686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5000">
        <p15:prstTrans prst="pageCurlDouble"/>
      </p:transition>
    </mc:Choice>
    <mc:Fallback xmlns="">
      <p:transition spd="slow" advClick="0" advTm="15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6043F-4E42-E998-5C37-C5D7CCBD23F7}"/>
              </a:ext>
            </a:extLst>
          </p:cNvPr>
          <p:cNvSpPr>
            <a:spLocks noGrp="1"/>
          </p:cNvSpPr>
          <p:nvPr>
            <p:ph type="title"/>
          </p:nvPr>
        </p:nvSpPr>
        <p:spPr/>
        <p:txBody>
          <a:bodyPr/>
          <a:lstStyle/>
          <a:p>
            <a:pPr algn="ctr"/>
            <a:r>
              <a:rPr lang="en-US" dirty="0"/>
              <a:t>3. Random Forest Classifier</a:t>
            </a:r>
          </a:p>
        </p:txBody>
      </p:sp>
      <p:pic>
        <p:nvPicPr>
          <p:cNvPr id="5" name="Content Placeholder 4">
            <a:extLst>
              <a:ext uri="{FF2B5EF4-FFF2-40B4-BE49-F238E27FC236}">
                <a16:creationId xmlns:a16="http://schemas.microsoft.com/office/drawing/2014/main" id="{3EC75BE0-F2D2-C338-90E3-D89BE9A1C4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0508" y="1893887"/>
            <a:ext cx="7171943" cy="4754880"/>
          </a:xfrm>
        </p:spPr>
      </p:pic>
    </p:spTree>
    <p:extLst>
      <p:ext uri="{BB962C8B-B14F-4D97-AF65-F5344CB8AC3E}">
        <p14:creationId xmlns:p14="http://schemas.microsoft.com/office/powerpoint/2010/main" val="10571626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5000">
        <p15:prstTrans prst="pageCurlDouble"/>
      </p:transition>
    </mc:Choice>
    <mc:Fallback xmlns="">
      <p:transition spd="slow" advClick="0" advTm="15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ADABF-380D-60EB-72DB-74582F347CC4}"/>
              </a:ext>
            </a:extLst>
          </p:cNvPr>
          <p:cNvSpPr>
            <a:spLocks noGrp="1"/>
          </p:cNvSpPr>
          <p:nvPr>
            <p:ph type="title"/>
          </p:nvPr>
        </p:nvSpPr>
        <p:spPr/>
        <p:txBody>
          <a:bodyPr/>
          <a:lstStyle/>
          <a:p>
            <a:pPr algn="ctr"/>
            <a:r>
              <a:rPr lang="en-US" dirty="0"/>
              <a:t>3. Random Forest Classifier</a:t>
            </a:r>
          </a:p>
        </p:txBody>
      </p:sp>
      <p:sp>
        <p:nvSpPr>
          <p:cNvPr id="3" name="Content Placeholder 2">
            <a:extLst>
              <a:ext uri="{FF2B5EF4-FFF2-40B4-BE49-F238E27FC236}">
                <a16:creationId xmlns:a16="http://schemas.microsoft.com/office/drawing/2014/main" id="{96AD38C7-2431-29FD-53FE-90D55F2EE367}"/>
              </a:ext>
            </a:extLst>
          </p:cNvPr>
          <p:cNvSpPr>
            <a:spLocks noGrp="1"/>
          </p:cNvSpPr>
          <p:nvPr>
            <p:ph idx="1"/>
          </p:nvPr>
        </p:nvSpPr>
        <p:spPr/>
        <p:txBody>
          <a:bodyPr>
            <a:normAutofit fontScale="92500" lnSpcReduction="20000"/>
          </a:bodyPr>
          <a:lstStyle/>
          <a:p>
            <a:pPr>
              <a:lnSpc>
                <a:spcPct val="110000"/>
              </a:lnSpc>
              <a:spcAft>
                <a:spcPts val="600"/>
              </a:spcAft>
            </a:pPr>
            <a:r>
              <a:rPr lang="en-US" dirty="0"/>
              <a:t>There are a lot of parameters to consider , so I will use a </a:t>
            </a:r>
            <a:r>
              <a:rPr lang="en-US" b="1" dirty="0" err="1"/>
              <a:t>GridSearch</a:t>
            </a:r>
            <a:r>
              <a:rPr lang="en-US" dirty="0"/>
              <a:t> . The parameters being tested are the {</a:t>
            </a:r>
            <a:r>
              <a:rPr lang="en-US" dirty="0" err="1"/>
              <a:t>n_estimators</a:t>
            </a:r>
            <a:r>
              <a:rPr lang="en-US" dirty="0"/>
              <a:t> 'increments of 100’, criterion} </a:t>
            </a:r>
          </a:p>
          <a:p>
            <a:pPr>
              <a:spcAft>
                <a:spcPts val="600"/>
              </a:spcAft>
            </a:pPr>
            <a:r>
              <a:rPr lang="en-US" dirty="0"/>
              <a:t>Parameters = {'n_estimators':</a:t>
            </a:r>
            <a:r>
              <a:rPr lang="en-US" dirty="0" err="1"/>
              <a:t>np.arange</a:t>
            </a:r>
            <a:r>
              <a:rPr lang="en-US" dirty="0"/>
              <a:t>(100,1000,100),'criterion':['</a:t>
            </a:r>
            <a:r>
              <a:rPr lang="en-US" dirty="0" err="1"/>
              <a:t>gini</a:t>
            </a:r>
            <a:r>
              <a:rPr lang="en-US" dirty="0"/>
              <a:t>','entropy','</a:t>
            </a:r>
            <a:r>
              <a:rPr lang="en-US" dirty="0" err="1"/>
              <a:t>log_loss</a:t>
            </a:r>
            <a:r>
              <a:rPr lang="en-US" dirty="0"/>
              <a:t>’]}</a:t>
            </a:r>
          </a:p>
          <a:p>
            <a:r>
              <a:rPr lang="en-US" dirty="0">
                <a:solidFill>
                  <a:srgbClr val="0070C0"/>
                </a:solidFill>
              </a:rPr>
              <a:t>Best estimator : </a:t>
            </a:r>
            <a:r>
              <a:rPr lang="en-US" dirty="0" err="1">
                <a:solidFill>
                  <a:srgbClr val="0070C0"/>
                </a:solidFill>
              </a:rPr>
              <a:t>RandomForestClassifier</a:t>
            </a:r>
            <a:r>
              <a:rPr lang="en-US" dirty="0">
                <a:solidFill>
                  <a:srgbClr val="0070C0"/>
                </a:solidFill>
              </a:rPr>
              <a:t>(</a:t>
            </a:r>
            <a:r>
              <a:rPr lang="en-US" dirty="0" err="1">
                <a:solidFill>
                  <a:srgbClr val="0070C0"/>
                </a:solidFill>
              </a:rPr>
              <a:t>n_estimators</a:t>
            </a:r>
            <a:r>
              <a:rPr lang="en-US" dirty="0">
                <a:solidFill>
                  <a:srgbClr val="0070C0"/>
                </a:solidFill>
              </a:rPr>
              <a:t>=np.int64(600), </a:t>
            </a:r>
            <a:r>
              <a:rPr lang="en-US" dirty="0" err="1">
                <a:solidFill>
                  <a:srgbClr val="0070C0"/>
                </a:solidFill>
              </a:rPr>
              <a:t>random_state</a:t>
            </a:r>
            <a:r>
              <a:rPr lang="en-US" dirty="0">
                <a:solidFill>
                  <a:srgbClr val="0070C0"/>
                </a:solidFill>
              </a:rPr>
              <a:t>=0)</a:t>
            </a:r>
          </a:p>
          <a:p>
            <a:r>
              <a:rPr lang="en-US" dirty="0">
                <a:solidFill>
                  <a:schemeClr val="tx1"/>
                </a:solidFill>
              </a:rPr>
              <a:t>-------------------------------------------------------------------------------------------------------------------------------------</a:t>
            </a:r>
          </a:p>
          <a:p>
            <a:r>
              <a:rPr lang="en-US" dirty="0">
                <a:solidFill>
                  <a:schemeClr val="tx1"/>
                </a:solidFill>
              </a:rPr>
              <a:t>After using these parameters :</a:t>
            </a:r>
          </a:p>
          <a:p>
            <a:r>
              <a:rPr lang="en-US" dirty="0">
                <a:solidFill>
                  <a:srgbClr val="0070C0"/>
                </a:solidFill>
              </a:rPr>
              <a:t>RANDOM FOREST CLASSIFIER TEST DATA ACCURACY SCORE (criterion='</a:t>
            </a:r>
            <a:r>
              <a:rPr lang="en-US" dirty="0" err="1">
                <a:solidFill>
                  <a:srgbClr val="0070C0"/>
                </a:solidFill>
              </a:rPr>
              <a:t>gini</a:t>
            </a:r>
            <a:r>
              <a:rPr lang="en-US" dirty="0">
                <a:solidFill>
                  <a:srgbClr val="0070C0"/>
                </a:solidFill>
              </a:rPr>
              <a:t>',</a:t>
            </a:r>
            <a:r>
              <a:rPr lang="en-US" dirty="0" err="1">
                <a:solidFill>
                  <a:srgbClr val="0070C0"/>
                </a:solidFill>
              </a:rPr>
              <a:t>n_estimators</a:t>
            </a:r>
            <a:r>
              <a:rPr lang="en-US" dirty="0">
                <a:solidFill>
                  <a:srgbClr val="0070C0"/>
                </a:solidFill>
              </a:rPr>
              <a:t>=600)</a:t>
            </a:r>
          </a:p>
          <a:p>
            <a:r>
              <a:rPr lang="en-US" dirty="0">
                <a:solidFill>
                  <a:srgbClr val="0070C0"/>
                </a:solidFill>
              </a:rPr>
              <a:t>0.96475</a:t>
            </a:r>
          </a:p>
          <a:p>
            <a:r>
              <a:rPr lang="en-US" dirty="0">
                <a:solidFill>
                  <a:srgbClr val="0070C0"/>
                </a:solidFill>
              </a:rPr>
              <a:t>RANDOM FOREST CLASSIFIER TRAIN DATA ACCURACY SCORE (criterion='</a:t>
            </a:r>
            <a:r>
              <a:rPr lang="en-US" dirty="0" err="1">
                <a:solidFill>
                  <a:srgbClr val="0070C0"/>
                </a:solidFill>
              </a:rPr>
              <a:t>gini</a:t>
            </a:r>
            <a:r>
              <a:rPr lang="en-US" dirty="0">
                <a:solidFill>
                  <a:srgbClr val="0070C0"/>
                </a:solidFill>
              </a:rPr>
              <a:t>',</a:t>
            </a:r>
            <a:r>
              <a:rPr lang="en-US" dirty="0" err="1">
                <a:solidFill>
                  <a:srgbClr val="0070C0"/>
                </a:solidFill>
              </a:rPr>
              <a:t>n_estimators</a:t>
            </a:r>
            <a:r>
              <a:rPr lang="en-US" dirty="0">
                <a:solidFill>
                  <a:srgbClr val="0070C0"/>
                </a:solidFill>
              </a:rPr>
              <a:t>=600)</a:t>
            </a:r>
          </a:p>
          <a:p>
            <a:r>
              <a:rPr lang="en-US" dirty="0">
                <a:solidFill>
                  <a:srgbClr val="0070C0"/>
                </a:solidFill>
              </a:rPr>
              <a:t>0.999625</a:t>
            </a:r>
          </a:p>
        </p:txBody>
      </p:sp>
    </p:spTree>
    <p:extLst>
      <p:ext uri="{BB962C8B-B14F-4D97-AF65-F5344CB8AC3E}">
        <p14:creationId xmlns:p14="http://schemas.microsoft.com/office/powerpoint/2010/main" val="1006683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5000">
        <p15:prstTrans prst="pageCurlDouble"/>
      </p:transition>
    </mc:Choice>
    <mc:Fallback xmlns="">
      <p:transition spd="slow" advClick="0" advTm="15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6C2AB-922A-63E2-81D3-B1E5810590BE}"/>
              </a:ext>
            </a:extLst>
          </p:cNvPr>
          <p:cNvSpPr>
            <a:spLocks noGrp="1"/>
          </p:cNvSpPr>
          <p:nvPr>
            <p:ph type="title"/>
          </p:nvPr>
        </p:nvSpPr>
        <p:spPr/>
        <p:txBody>
          <a:bodyPr/>
          <a:lstStyle/>
          <a:p>
            <a:pPr algn="ctr"/>
            <a:r>
              <a:rPr lang="en-US" dirty="0"/>
              <a:t>4. Support Vector Classifier</a:t>
            </a:r>
          </a:p>
        </p:txBody>
      </p:sp>
      <p:sp>
        <p:nvSpPr>
          <p:cNvPr id="3" name="Content Placeholder 2">
            <a:extLst>
              <a:ext uri="{FF2B5EF4-FFF2-40B4-BE49-F238E27FC236}">
                <a16:creationId xmlns:a16="http://schemas.microsoft.com/office/drawing/2014/main" id="{775E7A25-116E-A16A-8F54-0050D7B302C0}"/>
              </a:ext>
            </a:extLst>
          </p:cNvPr>
          <p:cNvSpPr>
            <a:spLocks noGrp="1"/>
          </p:cNvSpPr>
          <p:nvPr>
            <p:ph idx="1"/>
          </p:nvPr>
        </p:nvSpPr>
        <p:spPr/>
        <p:txBody>
          <a:bodyPr>
            <a:normAutofit fontScale="92500" lnSpcReduction="10000"/>
          </a:bodyPr>
          <a:lstStyle/>
          <a:p>
            <a:pPr>
              <a:spcBef>
                <a:spcPts val="0"/>
              </a:spcBef>
              <a:spcAft>
                <a:spcPts val="0"/>
              </a:spcAft>
            </a:pPr>
            <a:r>
              <a:rPr lang="en-US" dirty="0"/>
              <a:t>THESE ARE THE ACCURACIES FOR TEST AND TRAIN FOR SUPPORT VECTOR CLASSIFIER</a:t>
            </a:r>
          </a:p>
          <a:p>
            <a:pPr>
              <a:spcBef>
                <a:spcPts val="0"/>
              </a:spcBef>
              <a:spcAft>
                <a:spcPts val="0"/>
              </a:spcAft>
            </a:pPr>
            <a:r>
              <a:rPr lang="en-US" dirty="0"/>
              <a:t>SVC LINEAR KERNEL : parameters are default</a:t>
            </a:r>
          </a:p>
          <a:p>
            <a:pPr>
              <a:spcBef>
                <a:spcPts val="0"/>
              </a:spcBef>
              <a:spcAft>
                <a:spcPts val="0"/>
              </a:spcAft>
            </a:pPr>
            <a:r>
              <a:rPr lang="en-US" dirty="0"/>
              <a:t>TEST DATA</a:t>
            </a:r>
          </a:p>
          <a:p>
            <a:pPr>
              <a:spcBef>
                <a:spcPts val="0"/>
              </a:spcBef>
              <a:spcAft>
                <a:spcPts val="0"/>
              </a:spcAft>
            </a:pPr>
            <a:r>
              <a:rPr lang="en-US" dirty="0"/>
              <a:t>0.8025</a:t>
            </a:r>
          </a:p>
          <a:p>
            <a:pPr>
              <a:spcBef>
                <a:spcPts val="0"/>
              </a:spcBef>
              <a:spcAft>
                <a:spcPts val="0"/>
              </a:spcAft>
            </a:pPr>
            <a:r>
              <a:rPr lang="en-US" dirty="0"/>
              <a:t>TRAIN DATA</a:t>
            </a:r>
          </a:p>
          <a:p>
            <a:pPr>
              <a:spcBef>
                <a:spcPts val="0"/>
              </a:spcBef>
              <a:spcAft>
                <a:spcPts val="0"/>
              </a:spcAft>
            </a:pPr>
            <a:r>
              <a:rPr lang="en-US" dirty="0"/>
              <a:t>0.8036875</a:t>
            </a:r>
          </a:p>
          <a:p>
            <a:pPr>
              <a:spcBef>
                <a:spcPts val="0"/>
              </a:spcBef>
              <a:spcAft>
                <a:spcPts val="0"/>
              </a:spcAft>
            </a:pPr>
            <a:r>
              <a:rPr lang="en-US" dirty="0"/>
              <a:t>SVC POLY KERNEL : parameters are default</a:t>
            </a:r>
          </a:p>
          <a:p>
            <a:pPr>
              <a:spcBef>
                <a:spcPts val="0"/>
              </a:spcBef>
              <a:spcAft>
                <a:spcPts val="0"/>
              </a:spcAft>
            </a:pPr>
            <a:r>
              <a:rPr lang="en-US" dirty="0"/>
              <a:t>TEST DATA</a:t>
            </a:r>
          </a:p>
          <a:p>
            <a:pPr>
              <a:spcBef>
                <a:spcPts val="0"/>
              </a:spcBef>
              <a:spcAft>
                <a:spcPts val="0"/>
              </a:spcAft>
            </a:pPr>
            <a:r>
              <a:rPr lang="en-US" dirty="0"/>
              <a:t>0.926</a:t>
            </a:r>
          </a:p>
          <a:p>
            <a:pPr>
              <a:spcBef>
                <a:spcPts val="0"/>
              </a:spcBef>
              <a:spcAft>
                <a:spcPts val="0"/>
              </a:spcAft>
            </a:pPr>
            <a:r>
              <a:rPr lang="en-US" dirty="0"/>
              <a:t>TRAIN DATA</a:t>
            </a:r>
          </a:p>
          <a:p>
            <a:pPr>
              <a:spcBef>
                <a:spcPts val="0"/>
              </a:spcBef>
              <a:spcAft>
                <a:spcPts val="0"/>
              </a:spcAft>
            </a:pPr>
            <a:r>
              <a:rPr lang="en-US" dirty="0"/>
              <a:t>0.9410625</a:t>
            </a:r>
          </a:p>
          <a:p>
            <a:pPr>
              <a:spcBef>
                <a:spcPts val="0"/>
              </a:spcBef>
              <a:spcAft>
                <a:spcPts val="0"/>
              </a:spcAft>
            </a:pPr>
            <a:r>
              <a:rPr lang="en-US" dirty="0"/>
              <a:t>SVC RBF KERNEL : parameters are default</a:t>
            </a:r>
          </a:p>
          <a:p>
            <a:pPr>
              <a:spcBef>
                <a:spcPts val="0"/>
              </a:spcBef>
              <a:spcAft>
                <a:spcPts val="0"/>
              </a:spcAft>
            </a:pPr>
            <a:r>
              <a:rPr lang="en-US" dirty="0"/>
              <a:t>TEST DATA</a:t>
            </a:r>
          </a:p>
          <a:p>
            <a:pPr>
              <a:spcBef>
                <a:spcPts val="0"/>
              </a:spcBef>
              <a:spcAft>
                <a:spcPts val="0"/>
              </a:spcAft>
            </a:pPr>
            <a:r>
              <a:rPr lang="en-US" dirty="0"/>
              <a:t>0.90725</a:t>
            </a:r>
          </a:p>
          <a:p>
            <a:pPr>
              <a:spcBef>
                <a:spcPts val="0"/>
              </a:spcBef>
              <a:spcAft>
                <a:spcPts val="0"/>
              </a:spcAft>
            </a:pPr>
            <a:r>
              <a:rPr lang="en-US" dirty="0"/>
              <a:t>TRAIN DATA</a:t>
            </a:r>
          </a:p>
          <a:p>
            <a:pPr>
              <a:spcBef>
                <a:spcPts val="0"/>
              </a:spcBef>
              <a:spcAft>
                <a:spcPts val="0"/>
              </a:spcAft>
            </a:pPr>
            <a:r>
              <a:rPr lang="en-US" dirty="0"/>
              <a:t>0.907375</a:t>
            </a:r>
          </a:p>
        </p:txBody>
      </p:sp>
    </p:spTree>
    <p:extLst>
      <p:ext uri="{BB962C8B-B14F-4D97-AF65-F5344CB8AC3E}">
        <p14:creationId xmlns:p14="http://schemas.microsoft.com/office/powerpoint/2010/main" val="6660227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6C8B6A-C4ED-3039-8797-5F50A0FF2509}"/>
              </a:ext>
            </a:extLst>
          </p:cNvPr>
          <p:cNvSpPr>
            <a:spLocks noGrp="1"/>
          </p:cNvSpPr>
          <p:nvPr>
            <p:ph type="title"/>
          </p:nvPr>
        </p:nvSpPr>
        <p:spPr/>
        <p:txBody>
          <a:bodyPr/>
          <a:lstStyle/>
          <a:p>
            <a:r>
              <a:rPr lang="en-US" dirty="0"/>
              <a:t>The Dataset was compiled from:</a:t>
            </a:r>
          </a:p>
        </p:txBody>
      </p:sp>
      <p:sp>
        <p:nvSpPr>
          <p:cNvPr id="7" name="Content Placeholder 6">
            <a:extLst>
              <a:ext uri="{FF2B5EF4-FFF2-40B4-BE49-F238E27FC236}">
                <a16:creationId xmlns:a16="http://schemas.microsoft.com/office/drawing/2014/main" id="{D5BC9C08-888A-9F0D-547F-94AE90AA21FF}"/>
              </a:ext>
            </a:extLst>
          </p:cNvPr>
          <p:cNvSpPr>
            <a:spLocks noGrp="1"/>
          </p:cNvSpPr>
          <p:nvPr>
            <p:ph idx="1"/>
          </p:nvPr>
        </p:nvSpPr>
        <p:spPr/>
        <p:txBody>
          <a:bodyPr/>
          <a:lstStyle/>
          <a:p>
            <a:pPr marL="0" indent="0">
              <a:buNone/>
            </a:pPr>
            <a:endParaRPr lang="en-US" dirty="0"/>
          </a:p>
          <a:p>
            <a:pPr>
              <a:buFont typeface="Wingdings" panose="05000000000000000000" pitchFamily="2" charset="2"/>
              <a:buChar char="§"/>
            </a:pPr>
            <a:r>
              <a:rPr lang="en-US" sz="3200" dirty="0"/>
              <a:t> 20,000 images of Upper Case letters</a:t>
            </a:r>
          </a:p>
          <a:p>
            <a:pPr>
              <a:buFont typeface="Wingdings" panose="05000000000000000000" pitchFamily="2" charset="2"/>
              <a:buChar char="§"/>
            </a:pPr>
            <a:r>
              <a:rPr lang="en-US" sz="3200" dirty="0"/>
              <a:t> 20 different fonts </a:t>
            </a:r>
          </a:p>
          <a:p>
            <a:pPr>
              <a:buFont typeface="Wingdings" panose="05000000000000000000" pitchFamily="2" charset="2"/>
              <a:buChar char="§"/>
            </a:pPr>
            <a:r>
              <a:rPr lang="en-US" sz="3200" dirty="0"/>
              <a:t> distorted pixels on different letters</a:t>
            </a:r>
          </a:p>
          <a:p>
            <a:pPr>
              <a:buFont typeface="Wingdings" panose="05000000000000000000" pitchFamily="2" charset="2"/>
              <a:buChar char="§"/>
            </a:pPr>
            <a:r>
              <a:rPr lang="en-US" sz="3200" dirty="0"/>
              <a:t> Most are 45 X 45 pixels</a:t>
            </a:r>
          </a:p>
        </p:txBody>
      </p:sp>
    </p:spTree>
    <p:extLst>
      <p:ext uri="{BB962C8B-B14F-4D97-AF65-F5344CB8AC3E}">
        <p14:creationId xmlns:p14="http://schemas.microsoft.com/office/powerpoint/2010/main" val="14675848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2745A-4AEC-2313-8D1C-53FFD9C8E79E}"/>
              </a:ext>
            </a:extLst>
          </p:cNvPr>
          <p:cNvSpPr>
            <a:spLocks noGrp="1"/>
          </p:cNvSpPr>
          <p:nvPr>
            <p:ph type="title"/>
          </p:nvPr>
        </p:nvSpPr>
        <p:spPr/>
        <p:txBody>
          <a:bodyPr/>
          <a:lstStyle/>
          <a:p>
            <a:pPr algn="ctr"/>
            <a:r>
              <a:rPr lang="en-US" dirty="0"/>
              <a:t>4. Support Vector Classifier</a:t>
            </a:r>
          </a:p>
        </p:txBody>
      </p:sp>
      <p:pic>
        <p:nvPicPr>
          <p:cNvPr id="5" name="Content Placeholder 4">
            <a:extLst>
              <a:ext uri="{FF2B5EF4-FFF2-40B4-BE49-F238E27FC236}">
                <a16:creationId xmlns:a16="http://schemas.microsoft.com/office/drawing/2014/main" id="{8753FD5D-2E63-0DB3-FE70-F4B657B440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2463" y="1737363"/>
            <a:ext cx="6347073" cy="4937760"/>
          </a:xfrm>
        </p:spPr>
      </p:pic>
      <p:sp>
        <p:nvSpPr>
          <p:cNvPr id="6" name="TextBox 5">
            <a:extLst>
              <a:ext uri="{FF2B5EF4-FFF2-40B4-BE49-F238E27FC236}">
                <a16:creationId xmlns:a16="http://schemas.microsoft.com/office/drawing/2014/main" id="{B24D2134-1E88-B364-468F-0A384DA3A532}"/>
              </a:ext>
            </a:extLst>
          </p:cNvPr>
          <p:cNvSpPr txBox="1"/>
          <p:nvPr/>
        </p:nvSpPr>
        <p:spPr>
          <a:xfrm>
            <a:off x="1097280" y="2019300"/>
            <a:ext cx="1760220" cy="646331"/>
          </a:xfrm>
          <a:prstGeom prst="rect">
            <a:avLst/>
          </a:prstGeom>
          <a:noFill/>
        </p:spPr>
        <p:txBody>
          <a:bodyPr wrap="square" rtlCol="0">
            <a:spAutoFit/>
          </a:bodyPr>
          <a:lstStyle/>
          <a:p>
            <a:r>
              <a:rPr lang="en-US" dirty="0"/>
              <a:t>Polynomial with</a:t>
            </a:r>
          </a:p>
          <a:p>
            <a:r>
              <a:rPr lang="en-US" dirty="0"/>
              <a:t>Degrees 1-10</a:t>
            </a:r>
          </a:p>
        </p:txBody>
      </p:sp>
    </p:spTree>
    <p:extLst>
      <p:ext uri="{BB962C8B-B14F-4D97-AF65-F5344CB8AC3E}">
        <p14:creationId xmlns:p14="http://schemas.microsoft.com/office/powerpoint/2010/main" val="21523544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5000">
        <p15:prstTrans prst="pageCurlDouble"/>
      </p:transition>
    </mc:Choice>
    <mc:Fallback xmlns="">
      <p:transition spd="slow" advClick="0" advTm="15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C3AF3-14BE-CA11-E111-E275AFAB8E8C}"/>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9E65E3CF-B684-1F7D-FA96-967D7F5858E9}"/>
              </a:ext>
            </a:extLst>
          </p:cNvPr>
          <p:cNvSpPr>
            <a:spLocks noGrp="1"/>
          </p:cNvSpPr>
          <p:nvPr>
            <p:ph idx="1"/>
          </p:nvPr>
        </p:nvSpPr>
        <p:spPr/>
        <p:txBody>
          <a:bodyPr/>
          <a:lstStyle/>
          <a:p>
            <a:pPr algn="l">
              <a:buNone/>
            </a:pPr>
            <a:r>
              <a:rPr lang="en-US" b="0" i="0" dirty="0">
                <a:solidFill>
                  <a:srgbClr val="000000"/>
                </a:solidFill>
                <a:effectLst/>
                <a:latin typeface="Helvetica Neue"/>
              </a:rPr>
              <a:t>The best results for the Test Data Classification Rate came from the random forest classifier 0.96475 and the KNN 0.9675 . The worst results for the Test Data Classification Rate came from the Decision Tree Classifier 0.89825 . Somewhere in between was the SVC with poly kernel 0.93925.</a:t>
            </a:r>
          </a:p>
          <a:p>
            <a:pPr algn="l">
              <a:buNone/>
            </a:pPr>
            <a:r>
              <a:rPr lang="en-US" b="0" i="0" dirty="0">
                <a:solidFill>
                  <a:srgbClr val="000000"/>
                </a:solidFill>
                <a:effectLst/>
                <a:latin typeface="Helvetica Neue"/>
              </a:rPr>
              <a:t>The confus</a:t>
            </a:r>
            <a:r>
              <a:rPr lang="en-US" dirty="0">
                <a:solidFill>
                  <a:srgbClr val="000000"/>
                </a:solidFill>
                <a:latin typeface="Helvetica Neue"/>
              </a:rPr>
              <a:t>ion matrix for KNN shows ‘F’ and ‘P’ being the most mistaken. (5 samples). Data representing a fully connected shape vs a disconnected shape could improve this</a:t>
            </a:r>
            <a:r>
              <a:rPr lang="en-US">
                <a:solidFill>
                  <a:srgbClr val="000000"/>
                </a:solidFill>
                <a:latin typeface="Helvetica Neue"/>
              </a:rPr>
              <a:t>.  </a:t>
            </a:r>
            <a:endParaRPr lang="en-US" b="0" i="0" dirty="0">
              <a:solidFill>
                <a:srgbClr val="000000"/>
              </a:solidFill>
              <a:effectLst/>
              <a:latin typeface="Helvetica Neue"/>
            </a:endParaRPr>
          </a:p>
          <a:p>
            <a:pPr algn="l"/>
            <a:r>
              <a:rPr lang="en-US" b="0" i="0" dirty="0">
                <a:solidFill>
                  <a:srgbClr val="000000"/>
                </a:solidFill>
                <a:effectLst/>
                <a:latin typeface="Helvetica Neue"/>
              </a:rPr>
              <a:t>The models seem to generalize decently as there remains a high rate of accuracy among different test data sizes : </a:t>
            </a:r>
          </a:p>
          <a:p>
            <a:pPr algn="l"/>
            <a:r>
              <a:rPr lang="en-US" b="0" i="1" dirty="0">
                <a:solidFill>
                  <a:srgbClr val="000000"/>
                </a:solidFill>
                <a:effectLst/>
                <a:latin typeface="Helvetica Neue"/>
              </a:rPr>
              <a:t>‘Next Slide’</a:t>
            </a:r>
          </a:p>
          <a:p>
            <a:endParaRPr lang="en-US" dirty="0"/>
          </a:p>
        </p:txBody>
      </p:sp>
    </p:spTree>
    <p:extLst>
      <p:ext uri="{BB962C8B-B14F-4D97-AF65-F5344CB8AC3E}">
        <p14:creationId xmlns:p14="http://schemas.microsoft.com/office/powerpoint/2010/main" val="2060423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20000">
        <p15:prstTrans prst="pageCurlDouble"/>
      </p:transition>
    </mc:Choice>
    <mc:Fallback>
      <p:transition spd="slow" advClick="0" advTm="20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E15E-B5F7-3C53-0922-F42AEB088BB0}"/>
              </a:ext>
            </a:extLst>
          </p:cNvPr>
          <p:cNvSpPr>
            <a:spLocks noGrp="1"/>
          </p:cNvSpPr>
          <p:nvPr>
            <p:ph type="title"/>
          </p:nvPr>
        </p:nvSpPr>
        <p:spPr/>
        <p:txBody>
          <a:bodyPr/>
          <a:lstStyle/>
          <a:p>
            <a:pPr algn="ctr"/>
            <a:r>
              <a:rPr lang="en-US" dirty="0"/>
              <a:t>Conclusion</a:t>
            </a:r>
          </a:p>
        </p:txBody>
      </p:sp>
      <p:pic>
        <p:nvPicPr>
          <p:cNvPr id="6" name="Content Placeholder 5">
            <a:extLst>
              <a:ext uri="{FF2B5EF4-FFF2-40B4-BE49-F238E27FC236}">
                <a16:creationId xmlns:a16="http://schemas.microsoft.com/office/drawing/2014/main" id="{9D8525E8-2A4B-F395-1C57-DDF35CE3BBC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0839" y="1845734"/>
            <a:ext cx="6411282" cy="4846320"/>
          </a:xfrm>
        </p:spPr>
      </p:pic>
      <p:sp>
        <p:nvSpPr>
          <p:cNvPr id="4" name="TextBox 3">
            <a:extLst>
              <a:ext uri="{FF2B5EF4-FFF2-40B4-BE49-F238E27FC236}">
                <a16:creationId xmlns:a16="http://schemas.microsoft.com/office/drawing/2014/main" id="{C391E161-DC50-54A8-0A89-D3FD2432855F}"/>
              </a:ext>
            </a:extLst>
          </p:cNvPr>
          <p:cNvSpPr txBox="1"/>
          <p:nvPr/>
        </p:nvSpPr>
        <p:spPr>
          <a:xfrm>
            <a:off x="444339" y="2360084"/>
            <a:ext cx="2476500" cy="923330"/>
          </a:xfrm>
          <a:prstGeom prst="rect">
            <a:avLst/>
          </a:prstGeom>
          <a:noFill/>
        </p:spPr>
        <p:txBody>
          <a:bodyPr wrap="square" rtlCol="0">
            <a:spAutoFit/>
          </a:bodyPr>
          <a:lstStyle/>
          <a:p>
            <a:r>
              <a:rPr lang="en-US" dirty="0"/>
              <a:t>Different test data % sizes shown for the best performing models.</a:t>
            </a:r>
          </a:p>
        </p:txBody>
      </p:sp>
    </p:spTree>
    <p:extLst>
      <p:ext uri="{BB962C8B-B14F-4D97-AF65-F5344CB8AC3E}">
        <p14:creationId xmlns:p14="http://schemas.microsoft.com/office/powerpoint/2010/main" val="41915883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5000">
        <p15:prstTrans prst="pageCurlDouble"/>
      </p:transition>
    </mc:Choice>
    <mc:Fallback xmlns="">
      <p:transition spd="slow" advClick="0" advTm="15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CF357-5C62-BF4D-045C-1BE6C5E5246A}"/>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4BFF2D7F-2AD8-CA4D-BBD0-CEE0D59FD5D3}"/>
              </a:ext>
            </a:extLst>
          </p:cNvPr>
          <p:cNvSpPr>
            <a:spLocks noGrp="1"/>
          </p:cNvSpPr>
          <p:nvPr>
            <p:ph idx="1"/>
          </p:nvPr>
        </p:nvSpPr>
        <p:spPr/>
        <p:txBody>
          <a:bodyPr/>
          <a:lstStyle/>
          <a:p>
            <a:pPr marL="0" marR="0" lvl="0" indent="0">
              <a:lnSpc>
                <a:spcPct val="115000"/>
              </a:lnSpc>
              <a:spcAft>
                <a:spcPts val="800"/>
              </a:spcAft>
              <a:buNone/>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1.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 W. Frey and D. J. Slate. "Letter Recognition Using Holland-style Adaptive Classifiers". Machine Learning      6(2), 1991</a:t>
            </a:r>
          </a:p>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Frey, P.W., Slate, D.J. Letter recognition using Holland-style adaptive classifiers. </a:t>
            </a:r>
            <a:r>
              <a:rPr lang="en-US" sz="1800" i="1" kern="100" dirty="0">
                <a:effectLst/>
                <a:latin typeface="Calibri" panose="020F0502020204030204" pitchFamily="34" charset="0"/>
                <a:ea typeface="Calibri" panose="020F0502020204030204" pitchFamily="34" charset="0"/>
                <a:cs typeface="Times New Roman" panose="02020603050405020304" pitchFamily="18" charset="0"/>
              </a:rPr>
              <a:t>Mach Learn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6</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161–182 (1991). </a:t>
            </a: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https://doi.org/10.1007/BF00114162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40119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B47FA-BFE6-7C9F-587D-271EB921EE74}"/>
              </a:ext>
            </a:extLst>
          </p:cNvPr>
          <p:cNvSpPr>
            <a:spLocks noGrp="1"/>
          </p:cNvSpPr>
          <p:nvPr>
            <p:ph type="title"/>
          </p:nvPr>
        </p:nvSpPr>
        <p:spPr/>
        <p:txBody>
          <a:bodyPr/>
          <a:lstStyle/>
          <a:p>
            <a:pPr algn="ctr"/>
            <a:r>
              <a:rPr lang="en-US" dirty="0"/>
              <a:t>Features</a:t>
            </a:r>
          </a:p>
        </p:txBody>
      </p:sp>
      <p:sp>
        <p:nvSpPr>
          <p:cNvPr id="3" name="Content Placeholder 2">
            <a:extLst>
              <a:ext uri="{FF2B5EF4-FFF2-40B4-BE49-F238E27FC236}">
                <a16:creationId xmlns:a16="http://schemas.microsoft.com/office/drawing/2014/main" id="{D57DDFF1-C397-55CB-D850-11E4BB2B74C3}"/>
              </a:ext>
            </a:extLst>
          </p:cNvPr>
          <p:cNvSpPr>
            <a:spLocks noGrp="1"/>
          </p:cNvSpPr>
          <p:nvPr>
            <p:ph idx="1"/>
          </p:nvPr>
        </p:nvSpPr>
        <p:spPr/>
        <p:txBody>
          <a:bodyPr>
            <a:normAutofit/>
          </a:bodyPr>
          <a:lstStyle/>
          <a:p>
            <a:pPr>
              <a:lnSpc>
                <a:spcPct val="150000"/>
              </a:lnSpc>
            </a:pPr>
            <a:r>
              <a:rPr lang="en-US" sz="2600" dirty="0">
                <a:latin typeface="Calibri" panose="020F0502020204030204" pitchFamily="34" charset="0"/>
                <a:ea typeface="Calibri" panose="020F0502020204030204" pitchFamily="34" charset="0"/>
                <a:cs typeface="Times New Roman" panose="02020603050405020304" pitchFamily="18" charset="0"/>
              </a:rPr>
              <a:t>The attributes (before scaling to 0-15 range) are:</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b="1" dirty="0">
                <a:latin typeface="Calibri" panose="020F0502020204030204" pitchFamily="34" charset="0"/>
                <a:ea typeface="Calibri" panose="020F0502020204030204" pitchFamily="34" charset="0"/>
                <a:cs typeface="Times New Roman" panose="02020603050405020304" pitchFamily="18" charset="0"/>
              </a:rPr>
              <a:t>1. </a:t>
            </a:r>
            <a:r>
              <a:rPr lang="en-US" sz="1800" dirty="0">
                <a:latin typeface="Calibri" panose="020F0502020204030204" pitchFamily="34" charset="0"/>
                <a:ea typeface="Calibri" panose="020F0502020204030204" pitchFamily="34" charset="0"/>
                <a:cs typeface="Times New Roman" panose="02020603050405020304" pitchFamily="18" charset="0"/>
              </a:rPr>
              <a:t>The </a:t>
            </a:r>
            <a:r>
              <a:rPr lang="en-US" sz="18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horizontal position</a:t>
            </a:r>
            <a:r>
              <a:rPr lang="en-US" sz="1800" dirty="0">
                <a:latin typeface="Calibri" panose="020F0502020204030204" pitchFamily="34" charset="0"/>
                <a:ea typeface="Calibri" panose="020F0502020204030204" pitchFamily="34" charset="0"/>
                <a:cs typeface="Times New Roman" panose="02020603050405020304" pitchFamily="18" charset="0"/>
              </a:rPr>
              <a:t>, counting pixels from the left edge of the image, of the center of the smallest rectangular box that can be drawn with all "on" pixels inside the box.</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b="1" dirty="0">
                <a:latin typeface="Calibri" panose="020F0502020204030204" pitchFamily="34" charset="0"/>
                <a:ea typeface="Calibri" panose="020F0502020204030204" pitchFamily="34" charset="0"/>
                <a:cs typeface="Times New Roman" panose="02020603050405020304" pitchFamily="18" charset="0"/>
              </a:rPr>
              <a:t>2. </a:t>
            </a:r>
            <a:r>
              <a:rPr lang="en-US" sz="1800" dirty="0">
                <a:latin typeface="Calibri" panose="020F0502020204030204" pitchFamily="34" charset="0"/>
                <a:ea typeface="Calibri" panose="020F0502020204030204" pitchFamily="34" charset="0"/>
                <a:cs typeface="Times New Roman" panose="02020603050405020304" pitchFamily="18" charset="0"/>
              </a:rPr>
              <a:t>The </a:t>
            </a:r>
            <a:r>
              <a:rPr lang="en-US" sz="18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vertical position</a:t>
            </a:r>
            <a:r>
              <a:rPr lang="en-US" sz="1800" dirty="0">
                <a:latin typeface="Calibri" panose="020F0502020204030204" pitchFamily="34" charset="0"/>
                <a:ea typeface="Calibri" panose="020F0502020204030204" pitchFamily="34" charset="0"/>
                <a:cs typeface="Times New Roman" panose="02020603050405020304" pitchFamily="18" charset="0"/>
              </a:rPr>
              <a:t>, counting pixels from the bottom, of the above box.</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b="1" dirty="0">
                <a:latin typeface="Calibri" panose="020F0502020204030204" pitchFamily="34" charset="0"/>
                <a:ea typeface="Calibri" panose="020F0502020204030204" pitchFamily="34" charset="0"/>
                <a:cs typeface="Times New Roman" panose="02020603050405020304" pitchFamily="18" charset="0"/>
              </a:rPr>
              <a:t>3. </a:t>
            </a:r>
            <a:r>
              <a:rPr lang="en-US" sz="1800" dirty="0">
                <a:latin typeface="Calibri" panose="020F0502020204030204" pitchFamily="34" charset="0"/>
                <a:ea typeface="Calibri" panose="020F0502020204030204" pitchFamily="34" charset="0"/>
                <a:cs typeface="Times New Roman" panose="02020603050405020304" pitchFamily="18" charset="0"/>
              </a:rPr>
              <a:t>The </a:t>
            </a:r>
            <a:r>
              <a:rPr lang="en-US" sz="18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width</a:t>
            </a:r>
            <a:r>
              <a:rPr lang="en-US" sz="1800" dirty="0">
                <a:latin typeface="Calibri" panose="020F0502020204030204" pitchFamily="34" charset="0"/>
                <a:ea typeface="Calibri" panose="020F0502020204030204" pitchFamily="34" charset="0"/>
                <a:cs typeface="Times New Roman" panose="02020603050405020304" pitchFamily="18" charset="0"/>
              </a:rPr>
              <a:t>, in pixels, of the box.</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b="1" dirty="0">
                <a:latin typeface="Calibri" panose="020F0502020204030204" pitchFamily="34" charset="0"/>
                <a:ea typeface="Calibri" panose="020F0502020204030204" pitchFamily="34" charset="0"/>
                <a:cs typeface="Times New Roman" panose="02020603050405020304" pitchFamily="18" charset="0"/>
              </a:rPr>
              <a:t>4. </a:t>
            </a:r>
            <a:r>
              <a:rPr lang="en-US" sz="1800" dirty="0">
                <a:latin typeface="Calibri" panose="020F0502020204030204" pitchFamily="34" charset="0"/>
                <a:ea typeface="Calibri" panose="020F0502020204030204" pitchFamily="34" charset="0"/>
                <a:cs typeface="Times New Roman" panose="02020603050405020304" pitchFamily="18" charset="0"/>
              </a:rPr>
              <a:t>The </a:t>
            </a:r>
            <a:r>
              <a:rPr lang="en-US" sz="18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height</a:t>
            </a:r>
            <a:r>
              <a:rPr lang="en-US" sz="1800" dirty="0">
                <a:latin typeface="Calibri" panose="020F0502020204030204" pitchFamily="34" charset="0"/>
                <a:ea typeface="Calibri" panose="020F0502020204030204" pitchFamily="34" charset="0"/>
                <a:cs typeface="Times New Roman" panose="02020603050405020304" pitchFamily="18" charset="0"/>
              </a:rPr>
              <a:t>, in pixels, of the box.</a:t>
            </a: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b="1" dirty="0">
                <a:latin typeface="Calibri" panose="020F0502020204030204" pitchFamily="34" charset="0"/>
                <a:ea typeface="Calibri" panose="020F0502020204030204" pitchFamily="34" charset="0"/>
                <a:cs typeface="Times New Roman" panose="02020603050405020304" pitchFamily="18" charset="0"/>
              </a:rPr>
              <a:t>5. </a:t>
            </a:r>
            <a:r>
              <a:rPr lang="en-US" sz="1800" dirty="0">
                <a:latin typeface="Calibri" panose="020F0502020204030204" pitchFamily="34" charset="0"/>
                <a:ea typeface="Calibri" panose="020F0502020204030204" pitchFamily="34" charset="0"/>
                <a:cs typeface="Times New Roman" panose="02020603050405020304" pitchFamily="18" charset="0"/>
              </a:rPr>
              <a:t>The total </a:t>
            </a:r>
            <a:r>
              <a:rPr lang="en-US" sz="18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number of "on" pixels </a:t>
            </a:r>
            <a:r>
              <a:rPr lang="en-US" sz="1800" dirty="0">
                <a:latin typeface="Calibri" panose="020F0502020204030204" pitchFamily="34" charset="0"/>
                <a:ea typeface="Calibri" panose="020F0502020204030204" pitchFamily="34" charset="0"/>
                <a:cs typeface="Times New Roman" panose="02020603050405020304" pitchFamily="18" charset="0"/>
              </a:rPr>
              <a:t>in the character image.</a:t>
            </a:r>
            <a:br>
              <a:rPr lang="en-US" sz="1800" dirty="0">
                <a:latin typeface="Calibri" panose="020F0502020204030204" pitchFamily="34" charset="0"/>
                <a:ea typeface="Calibri" panose="020F0502020204030204" pitchFamily="34" charset="0"/>
                <a:cs typeface="Times New Roman" panose="02020603050405020304" pitchFamily="18" charset="0"/>
              </a:rPr>
            </a:br>
            <a:br>
              <a:rPr lang="en-US" sz="1800" dirty="0">
                <a:latin typeface="Calibri" panose="020F0502020204030204" pitchFamily="34" charset="0"/>
                <a:ea typeface="Calibri" panose="020F0502020204030204" pitchFamily="34" charset="0"/>
                <a:cs typeface="Times New Roman" panose="02020603050405020304" pitchFamily="18" charset="0"/>
              </a:rPr>
            </a:br>
            <a:r>
              <a:rPr lang="en-US" sz="1800" kern="100" dirty="0">
                <a:latin typeface="Calibri" panose="020F0502020204030204" pitchFamily="34" charset="0"/>
                <a:ea typeface="Calibri" panose="020F0502020204030204" pitchFamily="34" charset="0"/>
                <a:cs typeface="Times New Roman" panose="02020603050405020304" pitchFamily="18" charset="0"/>
              </a:rPr>
              <a:t>Taken from Reference 1 . (Frey and Slate , 1991 , 163-164)</a:t>
            </a:r>
          </a:p>
          <a:p>
            <a:pPr>
              <a:lnSpc>
                <a:spcPct val="150000"/>
              </a:lnSpc>
            </a:pPr>
            <a:endParaRPr lang="en-US" dirty="0"/>
          </a:p>
        </p:txBody>
      </p:sp>
    </p:spTree>
    <p:extLst>
      <p:ext uri="{BB962C8B-B14F-4D97-AF65-F5344CB8AC3E}">
        <p14:creationId xmlns:p14="http://schemas.microsoft.com/office/powerpoint/2010/main" val="3461331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0">
        <p15:prstTrans prst="pageCurlDouble"/>
      </p:transition>
    </mc:Choice>
    <mc:Fallback xmlns="">
      <p:transition spd="slow" advClick="0" advTm="3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C9E82-660A-A1F8-4C0A-2C02A679287A}"/>
              </a:ext>
            </a:extLst>
          </p:cNvPr>
          <p:cNvSpPr>
            <a:spLocks noGrp="1"/>
          </p:cNvSpPr>
          <p:nvPr>
            <p:ph type="title"/>
          </p:nvPr>
        </p:nvSpPr>
        <p:spPr/>
        <p:txBody>
          <a:bodyPr/>
          <a:lstStyle/>
          <a:p>
            <a:pPr algn="ctr"/>
            <a:r>
              <a:rPr lang="en-US" dirty="0"/>
              <a:t>Features</a:t>
            </a:r>
          </a:p>
        </p:txBody>
      </p:sp>
      <p:sp>
        <p:nvSpPr>
          <p:cNvPr id="3" name="Content Placeholder 2">
            <a:extLst>
              <a:ext uri="{FF2B5EF4-FFF2-40B4-BE49-F238E27FC236}">
                <a16:creationId xmlns:a16="http://schemas.microsoft.com/office/drawing/2014/main" id="{99948238-FCE3-A328-89B8-B04FA8598F16}"/>
              </a:ext>
            </a:extLst>
          </p:cNvPr>
          <p:cNvSpPr>
            <a:spLocks noGrp="1"/>
          </p:cNvSpPr>
          <p:nvPr>
            <p:ph idx="1"/>
          </p:nvPr>
        </p:nvSpPr>
        <p:spPr>
          <a:xfrm>
            <a:off x="1097280" y="1845736"/>
            <a:ext cx="10058400" cy="4259791"/>
          </a:xfrm>
        </p:spPr>
        <p:txBody>
          <a:bodyPr>
            <a:normAutofit fontScale="32500" lnSpcReduction="20000"/>
          </a:bodyPr>
          <a:lstStyle/>
          <a:p>
            <a:pPr marL="0">
              <a:lnSpc>
                <a:spcPct val="120000"/>
              </a:lnSpc>
              <a:spcBef>
                <a:spcPts val="0"/>
              </a:spcBef>
              <a:spcAft>
                <a:spcPts val="0"/>
              </a:spcAft>
              <a:buNone/>
            </a:pPr>
            <a:r>
              <a:rPr lang="en-US" sz="4800" b="1" dirty="0">
                <a:latin typeface="Calibri" panose="020F0502020204030204" pitchFamily="34" charset="0"/>
                <a:ea typeface="Calibri" panose="020F0502020204030204" pitchFamily="34" charset="0"/>
                <a:cs typeface="Times New Roman" panose="02020603050405020304" pitchFamily="18" charset="0"/>
              </a:rPr>
              <a:t>6. </a:t>
            </a:r>
            <a:r>
              <a:rPr lang="en-US" sz="4800" dirty="0">
                <a:latin typeface="Calibri" panose="020F0502020204030204" pitchFamily="34" charset="0"/>
                <a:ea typeface="Calibri" panose="020F0502020204030204" pitchFamily="34" charset="0"/>
                <a:cs typeface="Times New Roman" panose="02020603050405020304" pitchFamily="18" charset="0"/>
              </a:rPr>
              <a:t>The </a:t>
            </a:r>
            <a:r>
              <a:rPr lang="en-US" sz="48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mean horizontal position </a:t>
            </a:r>
            <a:r>
              <a:rPr lang="en-US" sz="4800" dirty="0">
                <a:latin typeface="Calibri" panose="020F0502020204030204" pitchFamily="34" charset="0"/>
                <a:ea typeface="Calibri" panose="020F0502020204030204" pitchFamily="34" charset="0"/>
                <a:cs typeface="Times New Roman" panose="02020603050405020304" pitchFamily="18" charset="0"/>
              </a:rPr>
              <a:t>of all </a:t>
            </a:r>
            <a:r>
              <a:rPr lang="en-US" sz="4800"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"on" pixels </a:t>
            </a:r>
            <a:r>
              <a:rPr lang="en-US" sz="4800" dirty="0">
                <a:latin typeface="Calibri" panose="020F0502020204030204" pitchFamily="34" charset="0"/>
                <a:ea typeface="Calibri" panose="020F0502020204030204" pitchFamily="34" charset="0"/>
                <a:cs typeface="Times New Roman" panose="02020603050405020304" pitchFamily="18" charset="0"/>
              </a:rPr>
              <a:t>relative to the center of the box and divided by the width of the box. This feature has a negative value if the image is "left- heavy" as would be the case for the letter L.</a:t>
            </a:r>
          </a:p>
          <a:p>
            <a:pPr marL="0">
              <a:lnSpc>
                <a:spcPct val="120000"/>
              </a:lnSpc>
              <a:spcBef>
                <a:spcPts val="0"/>
              </a:spcBef>
              <a:spcAft>
                <a:spcPts val="0"/>
              </a:spcAft>
              <a:buNone/>
            </a:pPr>
            <a:endParaRPr lang="en-US" sz="4800" b="1"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20000"/>
              </a:lnSpc>
              <a:spcBef>
                <a:spcPts val="0"/>
              </a:spcBef>
              <a:spcAft>
                <a:spcPts val="0"/>
              </a:spcAft>
              <a:buNone/>
            </a:pPr>
            <a:r>
              <a:rPr lang="en-US" sz="4800" b="1" kern="100" dirty="0">
                <a:latin typeface="Calibri" panose="020F0502020204030204" pitchFamily="34" charset="0"/>
                <a:ea typeface="Calibri" panose="020F0502020204030204" pitchFamily="34" charset="0"/>
                <a:cs typeface="Times New Roman" panose="02020603050405020304" pitchFamily="18" charset="0"/>
              </a:rPr>
              <a:t>7</a:t>
            </a:r>
            <a:r>
              <a:rPr lang="en-US" sz="4800" kern="100" dirty="0">
                <a:latin typeface="Calibri" panose="020F0502020204030204" pitchFamily="34" charset="0"/>
                <a:ea typeface="Calibri" panose="020F0502020204030204" pitchFamily="34" charset="0"/>
                <a:cs typeface="Times New Roman" panose="02020603050405020304" pitchFamily="18" charset="0"/>
              </a:rPr>
              <a:t>. The </a:t>
            </a:r>
            <a:r>
              <a:rPr lang="en-US" sz="48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mean vertical position </a:t>
            </a:r>
            <a:r>
              <a:rPr lang="en-US" sz="4800" kern="100" dirty="0">
                <a:latin typeface="Calibri" panose="020F0502020204030204" pitchFamily="34" charset="0"/>
                <a:ea typeface="Calibri" panose="020F0502020204030204" pitchFamily="34" charset="0"/>
                <a:cs typeface="Times New Roman" panose="02020603050405020304" pitchFamily="18" charset="0"/>
              </a:rPr>
              <a:t>of all </a:t>
            </a:r>
            <a:r>
              <a:rPr lang="en-US" sz="48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"on" pixels </a:t>
            </a:r>
            <a:r>
              <a:rPr lang="en-US" sz="4800" kern="100" dirty="0">
                <a:latin typeface="Calibri" panose="020F0502020204030204" pitchFamily="34" charset="0"/>
                <a:ea typeface="Calibri" panose="020F0502020204030204" pitchFamily="34" charset="0"/>
                <a:cs typeface="Times New Roman" panose="02020603050405020304" pitchFamily="18" charset="0"/>
              </a:rPr>
              <a:t>relative to the center of the box and divided by the height of the box.</a:t>
            </a:r>
          </a:p>
          <a:p>
            <a:pPr marL="0">
              <a:lnSpc>
                <a:spcPct val="120000"/>
              </a:lnSpc>
              <a:spcBef>
                <a:spcPts val="0"/>
              </a:spcBef>
              <a:spcAft>
                <a:spcPts val="0"/>
              </a:spcAft>
              <a:buNone/>
            </a:pPr>
            <a:br>
              <a:rPr lang="en-US" sz="4800" kern="100" dirty="0">
                <a:latin typeface="Calibri" panose="020F0502020204030204" pitchFamily="34" charset="0"/>
                <a:ea typeface="Calibri" panose="020F0502020204030204" pitchFamily="34" charset="0"/>
                <a:cs typeface="Times New Roman" panose="02020603050405020304" pitchFamily="18" charset="0"/>
              </a:rPr>
            </a:br>
            <a:r>
              <a:rPr lang="en-US" sz="4800" b="1" kern="100" dirty="0">
                <a:latin typeface="Calibri" panose="020F0502020204030204" pitchFamily="34" charset="0"/>
                <a:ea typeface="Calibri" panose="020F0502020204030204" pitchFamily="34" charset="0"/>
                <a:cs typeface="Times New Roman" panose="02020603050405020304" pitchFamily="18" charset="0"/>
              </a:rPr>
              <a:t>8. </a:t>
            </a:r>
            <a:r>
              <a:rPr lang="en-US" sz="4800" kern="100" dirty="0">
                <a:latin typeface="Calibri" panose="020F0502020204030204" pitchFamily="34" charset="0"/>
                <a:ea typeface="Calibri" panose="020F0502020204030204" pitchFamily="34" charset="0"/>
                <a:cs typeface="Times New Roman" panose="02020603050405020304" pitchFamily="18" charset="0"/>
              </a:rPr>
              <a:t>The </a:t>
            </a:r>
            <a:r>
              <a:rPr lang="en-US" sz="48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mean squared value</a:t>
            </a:r>
            <a:r>
              <a:rPr lang="en-US" sz="4800" kern="100" dirty="0">
                <a:latin typeface="Calibri" panose="020F0502020204030204" pitchFamily="34" charset="0"/>
                <a:ea typeface="Calibri" panose="020F0502020204030204" pitchFamily="34" charset="0"/>
                <a:cs typeface="Times New Roman" panose="02020603050405020304" pitchFamily="18" charset="0"/>
              </a:rPr>
              <a:t> of the </a:t>
            </a:r>
            <a:r>
              <a:rPr lang="en-US" sz="48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horizontal pixel distances </a:t>
            </a:r>
            <a:r>
              <a:rPr lang="en-US" sz="4800" kern="100" dirty="0">
                <a:latin typeface="Calibri" panose="020F0502020204030204" pitchFamily="34" charset="0"/>
                <a:ea typeface="Calibri" panose="020F0502020204030204" pitchFamily="34" charset="0"/>
                <a:cs typeface="Times New Roman" panose="02020603050405020304" pitchFamily="18" charset="0"/>
              </a:rPr>
              <a:t>as measured in 6 above. This attribute will have a higher value for images whose pixels are more widely separated in the horizontal direction as would be the case for the letters W or M.</a:t>
            </a:r>
          </a:p>
          <a:p>
            <a:pPr marL="0">
              <a:lnSpc>
                <a:spcPct val="120000"/>
              </a:lnSpc>
              <a:spcBef>
                <a:spcPts val="0"/>
              </a:spcBef>
              <a:spcAft>
                <a:spcPts val="0"/>
              </a:spcAft>
              <a:buNone/>
            </a:pPr>
            <a:br>
              <a:rPr lang="en-US" sz="4800" kern="100" dirty="0">
                <a:latin typeface="Calibri" panose="020F0502020204030204" pitchFamily="34" charset="0"/>
                <a:ea typeface="Calibri" panose="020F0502020204030204" pitchFamily="34" charset="0"/>
                <a:cs typeface="Times New Roman" panose="02020603050405020304" pitchFamily="18" charset="0"/>
              </a:rPr>
            </a:br>
            <a:r>
              <a:rPr lang="en-US" sz="4800" b="1" kern="100" dirty="0">
                <a:latin typeface="Calibri" panose="020F0502020204030204" pitchFamily="34" charset="0"/>
                <a:ea typeface="Calibri" panose="020F0502020204030204" pitchFamily="34" charset="0"/>
                <a:cs typeface="Times New Roman" panose="02020603050405020304" pitchFamily="18" charset="0"/>
              </a:rPr>
              <a:t>9. </a:t>
            </a:r>
            <a:r>
              <a:rPr lang="en-US" sz="4800" kern="100" dirty="0">
                <a:latin typeface="Calibri" panose="020F0502020204030204" pitchFamily="34" charset="0"/>
                <a:ea typeface="Calibri" panose="020F0502020204030204" pitchFamily="34" charset="0"/>
                <a:cs typeface="Times New Roman" panose="02020603050405020304" pitchFamily="18" charset="0"/>
              </a:rPr>
              <a:t>The </a:t>
            </a:r>
            <a:r>
              <a:rPr lang="en-US" sz="48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mean squared value </a:t>
            </a:r>
            <a:r>
              <a:rPr lang="en-US" sz="4800" kern="100" dirty="0">
                <a:latin typeface="Calibri" panose="020F0502020204030204" pitchFamily="34" charset="0"/>
                <a:ea typeface="Calibri" panose="020F0502020204030204" pitchFamily="34" charset="0"/>
                <a:cs typeface="Times New Roman" panose="02020603050405020304" pitchFamily="18" charset="0"/>
              </a:rPr>
              <a:t>of the </a:t>
            </a:r>
            <a:r>
              <a:rPr lang="en-US" sz="48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vertical pixel distances </a:t>
            </a:r>
            <a:r>
              <a:rPr lang="en-US" sz="4800" kern="100" dirty="0">
                <a:latin typeface="Calibri" panose="020F0502020204030204" pitchFamily="34" charset="0"/>
                <a:ea typeface="Calibri" panose="020F0502020204030204" pitchFamily="34" charset="0"/>
                <a:cs typeface="Times New Roman" panose="02020603050405020304" pitchFamily="18" charset="0"/>
              </a:rPr>
              <a:t>as measured in 7 above.</a:t>
            </a:r>
          </a:p>
          <a:p>
            <a:pPr marL="0">
              <a:lnSpc>
                <a:spcPct val="120000"/>
              </a:lnSpc>
              <a:spcBef>
                <a:spcPts val="0"/>
              </a:spcBef>
              <a:spcAft>
                <a:spcPts val="0"/>
              </a:spcAft>
              <a:buNone/>
            </a:pPr>
            <a:br>
              <a:rPr lang="en-US" sz="4800" kern="100" dirty="0">
                <a:latin typeface="Calibri" panose="020F0502020204030204" pitchFamily="34" charset="0"/>
                <a:ea typeface="Calibri" panose="020F0502020204030204" pitchFamily="34" charset="0"/>
                <a:cs typeface="Times New Roman" panose="02020603050405020304" pitchFamily="18" charset="0"/>
              </a:rPr>
            </a:br>
            <a:r>
              <a:rPr lang="en-US" sz="4800" b="1" kern="100" dirty="0">
                <a:latin typeface="Calibri" panose="020F0502020204030204" pitchFamily="34" charset="0"/>
                <a:ea typeface="Calibri" panose="020F0502020204030204" pitchFamily="34" charset="0"/>
                <a:cs typeface="Times New Roman" panose="02020603050405020304" pitchFamily="18" charset="0"/>
              </a:rPr>
              <a:t>10. </a:t>
            </a:r>
            <a:r>
              <a:rPr lang="en-US" sz="4800" kern="100" dirty="0">
                <a:latin typeface="Calibri" panose="020F0502020204030204" pitchFamily="34" charset="0"/>
                <a:ea typeface="Calibri" panose="020F0502020204030204" pitchFamily="34" charset="0"/>
                <a:cs typeface="Times New Roman" panose="02020603050405020304" pitchFamily="18" charset="0"/>
              </a:rPr>
              <a:t>The </a:t>
            </a:r>
            <a:r>
              <a:rPr lang="en-US" sz="48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mean product of the horizontal and vertical distances for each "on" pixel </a:t>
            </a:r>
            <a:r>
              <a:rPr lang="en-US" sz="4800" kern="100" dirty="0">
                <a:latin typeface="Calibri" panose="020F0502020204030204" pitchFamily="34" charset="0"/>
                <a:ea typeface="Calibri" panose="020F0502020204030204" pitchFamily="34" charset="0"/>
                <a:cs typeface="Times New Roman" panose="02020603050405020304" pitchFamily="18" charset="0"/>
              </a:rPr>
              <a:t>as measured in 6 and 7 above. This attribute has a positive value for diagonal lines that run from bottom left to top right and a negative value for diagonal lines from top left to bottom right.</a:t>
            </a:r>
            <a:br>
              <a:rPr lang="en-US" sz="4800" kern="100" dirty="0">
                <a:latin typeface="Calibri" panose="020F0502020204030204" pitchFamily="34" charset="0"/>
                <a:ea typeface="Calibri" panose="020F0502020204030204" pitchFamily="34" charset="0"/>
                <a:cs typeface="Times New Roman" panose="02020603050405020304" pitchFamily="18" charset="0"/>
              </a:rPr>
            </a:br>
            <a:endParaRPr lang="en-US" sz="4800"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20000"/>
              </a:lnSpc>
              <a:spcBef>
                <a:spcPts val="0"/>
              </a:spcBef>
              <a:spcAft>
                <a:spcPts val="0"/>
              </a:spcAft>
              <a:buNone/>
            </a:pPr>
            <a:r>
              <a:rPr lang="en-US" sz="4800" kern="100" dirty="0">
                <a:latin typeface="Calibri" panose="020F0502020204030204" pitchFamily="34" charset="0"/>
                <a:ea typeface="Calibri" panose="020F0502020204030204" pitchFamily="34" charset="0"/>
                <a:cs typeface="Times New Roman" panose="02020603050405020304" pitchFamily="18" charset="0"/>
              </a:rPr>
              <a:t>Taken from Reference 1 . (Frey and Slate , 1991 , 163-164)</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42724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0">
        <p15:prstTrans prst="pageCurlDouble"/>
      </p:transition>
    </mc:Choice>
    <mc:Fallback xmlns="">
      <p:transition spd="slow" advClick="0" advTm="30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B5452-9B80-6EE2-6235-11435BD40780}"/>
              </a:ext>
            </a:extLst>
          </p:cNvPr>
          <p:cNvSpPr>
            <a:spLocks noGrp="1"/>
          </p:cNvSpPr>
          <p:nvPr>
            <p:ph type="title"/>
          </p:nvPr>
        </p:nvSpPr>
        <p:spPr/>
        <p:txBody>
          <a:bodyPr/>
          <a:lstStyle/>
          <a:p>
            <a:pPr algn="ctr"/>
            <a:r>
              <a:rPr lang="en-US" dirty="0"/>
              <a:t>Features</a:t>
            </a:r>
          </a:p>
        </p:txBody>
      </p:sp>
      <p:sp>
        <p:nvSpPr>
          <p:cNvPr id="3" name="Content Placeholder 2">
            <a:extLst>
              <a:ext uri="{FF2B5EF4-FFF2-40B4-BE49-F238E27FC236}">
                <a16:creationId xmlns:a16="http://schemas.microsoft.com/office/drawing/2014/main" id="{FC6DB233-F337-45E5-F40B-D4C1E70B465F}"/>
              </a:ext>
            </a:extLst>
          </p:cNvPr>
          <p:cNvSpPr>
            <a:spLocks noGrp="1"/>
          </p:cNvSpPr>
          <p:nvPr>
            <p:ph idx="1"/>
          </p:nvPr>
        </p:nvSpPr>
        <p:spPr>
          <a:xfrm>
            <a:off x="1097280" y="1737363"/>
            <a:ext cx="10058400" cy="4253865"/>
          </a:xfrm>
        </p:spPr>
        <p:txBody>
          <a:bodyPr>
            <a:normAutofit fontScale="92500" lnSpcReduction="20000"/>
          </a:bodyPr>
          <a:lstStyle/>
          <a:p>
            <a:pPr marL="0">
              <a:lnSpc>
                <a:spcPct val="110000"/>
              </a:lnSpc>
              <a:spcBef>
                <a:spcPts val="0"/>
              </a:spcBef>
              <a:spcAft>
                <a:spcPts val="0"/>
              </a:spcAft>
              <a:buNone/>
            </a:pPr>
            <a:r>
              <a:rPr lang="en-US" sz="1800" b="1" kern="100" dirty="0">
                <a:latin typeface="Calibri" panose="020F0502020204030204" pitchFamily="34" charset="0"/>
                <a:ea typeface="Calibri" panose="020F0502020204030204" pitchFamily="34" charset="0"/>
                <a:cs typeface="Times New Roman" panose="02020603050405020304" pitchFamily="18" charset="0"/>
              </a:rPr>
              <a:t>11. </a:t>
            </a:r>
            <a:r>
              <a:rPr lang="en-US" sz="1800" kern="100" dirty="0">
                <a:latin typeface="Calibri" panose="020F0502020204030204" pitchFamily="34" charset="0"/>
                <a:ea typeface="Calibri" panose="020F0502020204030204" pitchFamily="34" charset="0"/>
                <a:cs typeface="Times New Roman" panose="02020603050405020304" pitchFamily="18" charset="0"/>
              </a:rPr>
              <a:t>The </a:t>
            </a:r>
            <a:r>
              <a:rPr lang="en-US" sz="18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mean value of the squared horizontal distance times the vertical distance for each "on" pixel</a:t>
            </a:r>
            <a:r>
              <a:rPr lang="en-US" sz="1800" kern="100" dirty="0">
                <a:latin typeface="Calibri" panose="020F0502020204030204" pitchFamily="34" charset="0"/>
                <a:ea typeface="Calibri" panose="020F0502020204030204" pitchFamily="34" charset="0"/>
                <a:cs typeface="Times New Roman" panose="02020603050405020304" pitchFamily="18" charset="0"/>
              </a:rPr>
              <a:t>. This measures the correlation of the horizontal variance with the vertical position.</a:t>
            </a:r>
          </a:p>
          <a:p>
            <a:pPr marL="0">
              <a:lnSpc>
                <a:spcPct val="110000"/>
              </a:lnSpc>
              <a:spcBef>
                <a:spcPts val="0"/>
              </a:spcBef>
              <a:spcAft>
                <a:spcPts val="0"/>
              </a:spcAft>
              <a:buNone/>
            </a:pPr>
            <a:br>
              <a:rPr lang="en-US" sz="900"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12. </a:t>
            </a:r>
            <a:r>
              <a:rPr lang="en-US" sz="1800" kern="100" dirty="0">
                <a:latin typeface="Calibri" panose="020F0502020204030204" pitchFamily="34" charset="0"/>
                <a:ea typeface="Calibri" panose="020F0502020204030204" pitchFamily="34" charset="0"/>
                <a:cs typeface="Times New Roman" panose="02020603050405020304" pitchFamily="18" charset="0"/>
              </a:rPr>
              <a:t>The </a:t>
            </a:r>
            <a:r>
              <a:rPr lang="en-US" sz="18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mean value of the squared vertical distance times the horizontal distance for each "on" pixel</a:t>
            </a:r>
            <a:r>
              <a:rPr lang="en-US" sz="1800" kern="100" dirty="0">
                <a:latin typeface="Calibri" panose="020F0502020204030204" pitchFamily="34" charset="0"/>
                <a:ea typeface="Calibri" panose="020F0502020204030204" pitchFamily="34" charset="0"/>
                <a:cs typeface="Times New Roman" panose="02020603050405020304" pitchFamily="18" charset="0"/>
              </a:rPr>
              <a:t>. This measures the correlation of the vertical variance with the horizontal position.</a:t>
            </a:r>
          </a:p>
          <a:p>
            <a:pPr marL="0">
              <a:lnSpc>
                <a:spcPct val="110000"/>
              </a:lnSpc>
              <a:spcBef>
                <a:spcPts val="0"/>
              </a:spcBef>
              <a:spcAft>
                <a:spcPts val="0"/>
              </a:spcAft>
              <a:buNone/>
            </a:pPr>
            <a:br>
              <a:rPr lang="en-US" sz="900" kern="100" dirty="0">
                <a:latin typeface="Calibri" panose="020F0502020204030204" pitchFamily="34" charset="0"/>
                <a:ea typeface="Calibri" panose="020F0502020204030204" pitchFamily="34" charset="0"/>
                <a:cs typeface="Times New Roman" panose="02020603050405020304" pitchFamily="18" charset="0"/>
              </a:rPr>
            </a:br>
            <a:r>
              <a:rPr lang="en-US" sz="1800" b="1" kern="100" dirty="0">
                <a:latin typeface="Calibri" panose="020F0502020204030204" pitchFamily="34" charset="0"/>
                <a:ea typeface="Calibri" panose="020F0502020204030204" pitchFamily="34" charset="0"/>
                <a:cs typeface="Times New Roman" panose="02020603050405020304" pitchFamily="18" charset="0"/>
              </a:rPr>
              <a:t>13. </a:t>
            </a:r>
            <a:r>
              <a:rPr lang="en-US" sz="1800" kern="100" dirty="0">
                <a:latin typeface="Calibri" panose="020F0502020204030204" pitchFamily="34" charset="0"/>
                <a:ea typeface="Calibri" panose="020F0502020204030204" pitchFamily="34" charset="0"/>
                <a:cs typeface="Times New Roman" panose="02020603050405020304" pitchFamily="18" charset="0"/>
              </a:rPr>
              <a:t>The </a:t>
            </a:r>
            <a:r>
              <a:rPr lang="en-US" sz="18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mean number of edges (an "on" pixel immediately to the right of either an "off“ pixel or the image</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boundary) </a:t>
            </a:r>
            <a:r>
              <a:rPr lang="en-US" sz="1800" kern="100" dirty="0">
                <a:latin typeface="Calibri" panose="020F0502020204030204" pitchFamily="34" charset="0"/>
                <a:ea typeface="Calibri" panose="020F0502020204030204" pitchFamily="34" charset="0"/>
                <a:cs typeface="Times New Roman" panose="02020603050405020304" pitchFamily="18" charset="0"/>
              </a:rPr>
              <a:t>encountered when making systematic scans from left to right at all vertical positions within the box. This measure distinguishes between letters like "W" or "M" and letters like 'T' or "L." </a:t>
            </a:r>
          </a:p>
          <a:p>
            <a:pPr marL="0">
              <a:lnSpc>
                <a:spcPct val="110000"/>
              </a:lnSpc>
              <a:spcBef>
                <a:spcPts val="0"/>
              </a:spcBef>
              <a:spcAft>
                <a:spcPts val="0"/>
              </a:spcAft>
              <a:buNone/>
            </a:pP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marL="0">
              <a:lnSpc>
                <a:spcPct val="120000"/>
              </a:lnSpc>
              <a:spcBef>
                <a:spcPts val="0"/>
              </a:spcBef>
              <a:spcAft>
                <a:spcPts val="600"/>
              </a:spcAft>
              <a:buNone/>
            </a:pPr>
            <a:r>
              <a:rPr lang="en-US" sz="1800" b="1" kern="100" dirty="0">
                <a:latin typeface="Calibri" panose="020F0502020204030204" pitchFamily="34" charset="0"/>
                <a:ea typeface="Calibri" panose="020F0502020204030204" pitchFamily="34" charset="0"/>
                <a:cs typeface="Times New Roman" panose="02020603050405020304" pitchFamily="18" charset="0"/>
              </a:rPr>
              <a:t>14. </a:t>
            </a:r>
            <a:r>
              <a:rPr lang="en-US" sz="1800" kern="100" dirty="0">
                <a:latin typeface="Calibri" panose="020F0502020204030204" pitchFamily="34" charset="0"/>
                <a:ea typeface="Calibri" panose="020F0502020204030204" pitchFamily="34" charset="0"/>
                <a:cs typeface="Times New Roman" panose="02020603050405020304" pitchFamily="18" charset="0"/>
              </a:rPr>
              <a:t>The </a:t>
            </a:r>
            <a:r>
              <a:rPr lang="en-US" sz="18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sum of the vertical positions of edges </a:t>
            </a:r>
            <a:r>
              <a:rPr lang="en-US" sz="1800" kern="100" dirty="0">
                <a:latin typeface="Calibri" panose="020F0502020204030204" pitchFamily="34" charset="0"/>
                <a:ea typeface="Calibri" panose="020F0502020204030204" pitchFamily="34" charset="0"/>
                <a:cs typeface="Times New Roman" panose="02020603050405020304" pitchFamily="18" charset="0"/>
              </a:rPr>
              <a:t>encountered as measured in 13 above. This feature will give a higher value if there are more edges at the top of the box, as in the letter "Y."</a:t>
            </a:r>
          </a:p>
          <a:p>
            <a:pPr marL="0" indent="0">
              <a:lnSpc>
                <a:spcPct val="120000"/>
              </a:lnSpc>
              <a:spcBef>
                <a:spcPts val="0"/>
              </a:spcBef>
              <a:spcAft>
                <a:spcPts val="600"/>
              </a:spcAft>
              <a:buNone/>
            </a:pPr>
            <a:r>
              <a:rPr lang="en-US" sz="1800" b="1" kern="100" dirty="0">
                <a:latin typeface="Calibri" panose="020F0502020204030204" pitchFamily="34" charset="0"/>
                <a:ea typeface="Calibri" panose="020F0502020204030204" pitchFamily="34" charset="0"/>
                <a:cs typeface="Times New Roman" panose="02020603050405020304" pitchFamily="18" charset="0"/>
              </a:rPr>
              <a:t>15.</a:t>
            </a:r>
            <a:r>
              <a:rPr lang="en-US" sz="1800" kern="100" dirty="0">
                <a:latin typeface="Calibri" panose="020F0502020204030204" pitchFamily="34" charset="0"/>
                <a:ea typeface="Calibri" panose="020F0502020204030204" pitchFamily="34" charset="0"/>
                <a:cs typeface="Times New Roman" panose="02020603050405020304" pitchFamily="18" charset="0"/>
              </a:rPr>
              <a:t>The </a:t>
            </a:r>
            <a:r>
              <a:rPr lang="en-US" sz="18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mean number of edges (an "on" pixel immediately above either an "off" pixel or the image boundary) </a:t>
            </a:r>
            <a:r>
              <a:rPr lang="en-US" sz="1800" kern="100" dirty="0">
                <a:latin typeface="Calibri" panose="020F0502020204030204" pitchFamily="34" charset="0"/>
                <a:ea typeface="Calibri" panose="020F0502020204030204" pitchFamily="34" charset="0"/>
                <a:cs typeface="Times New Roman" panose="02020603050405020304" pitchFamily="18" charset="0"/>
              </a:rPr>
              <a:t>encountered when making systematic scans of the image from bottom to top over all horizontal positions within the box. </a:t>
            </a:r>
          </a:p>
          <a:p>
            <a:pPr marL="0" indent="0">
              <a:lnSpc>
                <a:spcPct val="120000"/>
              </a:lnSpc>
              <a:spcBef>
                <a:spcPts val="0"/>
              </a:spcBef>
              <a:spcAft>
                <a:spcPts val="0"/>
              </a:spcAft>
              <a:buNone/>
            </a:pPr>
            <a:r>
              <a:rPr lang="en-US" sz="1800" b="1" kern="100" dirty="0">
                <a:latin typeface="Calibri" panose="020F0502020204030204" pitchFamily="34" charset="0"/>
                <a:ea typeface="Calibri" panose="020F0502020204030204" pitchFamily="34" charset="0"/>
                <a:cs typeface="Times New Roman" panose="02020603050405020304" pitchFamily="18" charset="0"/>
              </a:rPr>
              <a:t>16. </a:t>
            </a:r>
            <a:r>
              <a:rPr lang="en-US" sz="1800" kern="100" dirty="0">
                <a:latin typeface="Calibri" panose="020F0502020204030204" pitchFamily="34" charset="0"/>
                <a:ea typeface="Calibri" panose="020F0502020204030204" pitchFamily="34" charset="0"/>
                <a:cs typeface="Times New Roman" panose="02020603050405020304" pitchFamily="18" charset="0"/>
              </a:rPr>
              <a:t>The </a:t>
            </a:r>
            <a:r>
              <a:rPr lang="en-US" sz="18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sum of horizontal positions of edges </a:t>
            </a:r>
            <a:r>
              <a:rPr lang="en-US" sz="1800" kern="100" dirty="0">
                <a:latin typeface="Calibri" panose="020F0502020204030204" pitchFamily="34" charset="0"/>
                <a:ea typeface="Calibri" panose="020F0502020204030204" pitchFamily="34" charset="0"/>
                <a:cs typeface="Times New Roman" panose="02020603050405020304" pitchFamily="18" charset="0"/>
              </a:rPr>
              <a:t>encountered as measured in 15 above. </a:t>
            </a:r>
          </a:p>
          <a:p>
            <a:pPr marL="0" indent="0">
              <a:lnSpc>
                <a:spcPct val="120000"/>
              </a:lnSpc>
              <a:spcBef>
                <a:spcPts val="0"/>
              </a:spcBef>
              <a:spcAft>
                <a:spcPts val="0"/>
              </a:spcAft>
              <a:buNone/>
            </a:pP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r>
              <a:rPr lang="en-US" sz="1800" kern="100" dirty="0">
                <a:latin typeface="Calibri" panose="020F0502020204030204" pitchFamily="34" charset="0"/>
                <a:ea typeface="Calibri" panose="020F0502020204030204" pitchFamily="34" charset="0"/>
                <a:cs typeface="Times New Roman" panose="02020603050405020304" pitchFamily="18" charset="0"/>
              </a:rPr>
              <a:t>Taken from Reference 1 . (Frey and Slate , 1991 , 163-164)</a:t>
            </a:r>
            <a:endParaRPr lang="en-US" sz="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spcAft>
                <a:spcPts val="0"/>
              </a:spcAft>
              <a:buNone/>
            </a:pPr>
            <a:endParaRPr lang="en-US" sz="8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25624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30000">
        <p15:prstTrans prst="pageCurlDouble"/>
      </p:transition>
    </mc:Choice>
    <mc:Fallback xmlns="">
      <p:transition spd="slow" advClick="0" advTm="30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69A44-3DF0-25FC-BB3B-9A3E0382C3E8}"/>
              </a:ext>
            </a:extLst>
          </p:cNvPr>
          <p:cNvSpPr>
            <a:spLocks noGrp="1"/>
          </p:cNvSpPr>
          <p:nvPr>
            <p:ph type="title"/>
          </p:nvPr>
        </p:nvSpPr>
        <p:spPr/>
        <p:txBody>
          <a:bodyPr/>
          <a:lstStyle/>
          <a:p>
            <a:pPr algn="ctr"/>
            <a:r>
              <a:rPr lang="en-US" dirty="0"/>
              <a:t>Image Examples</a:t>
            </a:r>
          </a:p>
        </p:txBody>
      </p:sp>
      <p:pic>
        <p:nvPicPr>
          <p:cNvPr id="5" name="Content Placeholder 4">
            <a:extLst>
              <a:ext uri="{FF2B5EF4-FFF2-40B4-BE49-F238E27FC236}">
                <a16:creationId xmlns:a16="http://schemas.microsoft.com/office/drawing/2014/main" id="{9246F166-518D-2074-124C-B30293D3E8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5915" y="1737362"/>
            <a:ext cx="3579955" cy="4022725"/>
          </a:xfrm>
        </p:spPr>
      </p:pic>
      <p:sp>
        <p:nvSpPr>
          <p:cNvPr id="9" name="TextBox 8">
            <a:extLst>
              <a:ext uri="{FF2B5EF4-FFF2-40B4-BE49-F238E27FC236}">
                <a16:creationId xmlns:a16="http://schemas.microsoft.com/office/drawing/2014/main" id="{76714DC6-EAFC-83B7-D2A7-37D3E7E8CD6A}"/>
              </a:ext>
            </a:extLst>
          </p:cNvPr>
          <p:cNvSpPr txBox="1"/>
          <p:nvPr/>
        </p:nvSpPr>
        <p:spPr>
          <a:xfrm>
            <a:off x="4336803" y="5760086"/>
            <a:ext cx="3469064" cy="923330"/>
          </a:xfrm>
          <a:prstGeom prst="rect">
            <a:avLst/>
          </a:prstGeom>
          <a:noFill/>
        </p:spPr>
        <p:txBody>
          <a:bodyPr wrap="square" rtlCol="0">
            <a:spAutoFit/>
          </a:bodyPr>
          <a:lstStyle/>
          <a:p>
            <a:r>
              <a:rPr lang="en-US" kern="100" dirty="0">
                <a:latin typeface="Calibri" panose="020F0502020204030204" pitchFamily="34" charset="0"/>
                <a:ea typeface="Calibri" panose="020F0502020204030204" pitchFamily="34" charset="0"/>
                <a:cs typeface="Times New Roman" panose="02020603050405020304" pitchFamily="18" charset="0"/>
              </a:rPr>
              <a:t>Taken from Reference 1 . (Frey and Slate , 1991 , 164)</a:t>
            </a:r>
            <a:endParaRPr lang="en-US" sz="800" kern="1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475728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11D05-B391-35AE-7413-1324AE4D5E28}"/>
              </a:ext>
            </a:extLst>
          </p:cNvPr>
          <p:cNvSpPr>
            <a:spLocks noGrp="1"/>
          </p:cNvSpPr>
          <p:nvPr>
            <p:ph type="title"/>
          </p:nvPr>
        </p:nvSpPr>
        <p:spPr/>
        <p:txBody>
          <a:bodyPr/>
          <a:lstStyle/>
          <a:p>
            <a:pPr algn="ctr"/>
            <a:r>
              <a:rPr lang="en-US" dirty="0"/>
              <a:t>DATA FRAME ANALYSIS</a:t>
            </a:r>
          </a:p>
        </p:txBody>
      </p:sp>
      <p:sp>
        <p:nvSpPr>
          <p:cNvPr id="3" name="Content Placeholder 2">
            <a:extLst>
              <a:ext uri="{FF2B5EF4-FFF2-40B4-BE49-F238E27FC236}">
                <a16:creationId xmlns:a16="http://schemas.microsoft.com/office/drawing/2014/main" id="{BECB8017-8D7B-8EEC-B800-A4C431E2840C}"/>
              </a:ext>
            </a:extLst>
          </p:cNvPr>
          <p:cNvSpPr>
            <a:spLocks noGrp="1"/>
          </p:cNvSpPr>
          <p:nvPr>
            <p:ph idx="1"/>
          </p:nvPr>
        </p:nvSpPr>
        <p:spPr/>
        <p:txBody>
          <a:bodyPr/>
          <a:lstStyle/>
          <a:p>
            <a:r>
              <a:rPr lang="en-US" dirty="0">
                <a:solidFill>
                  <a:srgbClr val="00B050"/>
                </a:solidFill>
              </a:rPr>
              <a:t># PRINT THE DIMENSIONS</a:t>
            </a:r>
          </a:p>
          <a:p>
            <a:r>
              <a:rPr lang="en-US" dirty="0"/>
              <a:t>print(</a:t>
            </a:r>
            <a:r>
              <a:rPr lang="en-US" dirty="0" err="1"/>
              <a:t>df.shape</a:t>
            </a:r>
            <a:r>
              <a:rPr lang="en-US" dirty="0"/>
              <a:t>)</a:t>
            </a:r>
          </a:p>
          <a:p>
            <a:r>
              <a:rPr lang="en-US" dirty="0">
                <a:solidFill>
                  <a:srgbClr val="0070C0"/>
                </a:solidFill>
              </a:rPr>
              <a:t>&gt;(20000, 17)</a:t>
            </a:r>
          </a:p>
          <a:p>
            <a:r>
              <a:rPr lang="en-US" dirty="0">
                <a:solidFill>
                  <a:srgbClr val="00B050"/>
                </a:solidFill>
              </a:rPr>
              <a:t># PRINT THE COLUMNS</a:t>
            </a:r>
          </a:p>
          <a:p>
            <a:r>
              <a:rPr lang="en-US" dirty="0">
                <a:solidFill>
                  <a:schemeClr val="tx1"/>
                </a:solidFill>
              </a:rPr>
              <a:t>print(</a:t>
            </a:r>
            <a:r>
              <a:rPr lang="en-US" dirty="0" err="1">
                <a:solidFill>
                  <a:schemeClr val="tx1"/>
                </a:solidFill>
              </a:rPr>
              <a:t>df.columns</a:t>
            </a:r>
            <a:r>
              <a:rPr lang="en-US" dirty="0">
                <a:solidFill>
                  <a:schemeClr val="tx1"/>
                </a:solidFill>
              </a:rPr>
              <a:t>)</a:t>
            </a:r>
          </a:p>
          <a:p>
            <a:r>
              <a:rPr lang="en-US" dirty="0">
                <a:solidFill>
                  <a:srgbClr val="0070C0"/>
                </a:solidFill>
              </a:rPr>
              <a:t>&gt; Index(['letter', '</a:t>
            </a:r>
            <a:r>
              <a:rPr lang="en-US" dirty="0" err="1">
                <a:solidFill>
                  <a:srgbClr val="0070C0"/>
                </a:solidFill>
              </a:rPr>
              <a:t>xbox</a:t>
            </a:r>
            <a:r>
              <a:rPr lang="en-US" dirty="0">
                <a:solidFill>
                  <a:srgbClr val="0070C0"/>
                </a:solidFill>
              </a:rPr>
              <a:t>', '</a:t>
            </a:r>
            <a:r>
              <a:rPr lang="en-US" dirty="0" err="1">
                <a:solidFill>
                  <a:srgbClr val="0070C0"/>
                </a:solidFill>
              </a:rPr>
              <a:t>ybox</a:t>
            </a:r>
            <a:r>
              <a:rPr lang="en-US" dirty="0">
                <a:solidFill>
                  <a:srgbClr val="0070C0"/>
                </a:solidFill>
              </a:rPr>
              <a:t>', 'width', 'height', '</a:t>
            </a:r>
            <a:r>
              <a:rPr lang="en-US" dirty="0" err="1">
                <a:solidFill>
                  <a:srgbClr val="0070C0"/>
                </a:solidFill>
              </a:rPr>
              <a:t>onpix</a:t>
            </a:r>
            <a:r>
              <a:rPr lang="en-US" dirty="0">
                <a:solidFill>
                  <a:srgbClr val="0070C0"/>
                </a:solidFill>
              </a:rPr>
              <a:t>', '</a:t>
            </a:r>
            <a:r>
              <a:rPr lang="en-US" dirty="0" err="1">
                <a:solidFill>
                  <a:srgbClr val="0070C0"/>
                </a:solidFill>
              </a:rPr>
              <a:t>xbar</a:t>
            </a:r>
            <a:r>
              <a:rPr lang="en-US" dirty="0">
                <a:solidFill>
                  <a:srgbClr val="0070C0"/>
                </a:solidFill>
              </a:rPr>
              <a:t>', '</a:t>
            </a:r>
            <a:r>
              <a:rPr lang="en-US" dirty="0" err="1">
                <a:solidFill>
                  <a:srgbClr val="0070C0"/>
                </a:solidFill>
              </a:rPr>
              <a:t>ybar</a:t>
            </a:r>
            <a:r>
              <a:rPr lang="en-US" dirty="0">
                <a:solidFill>
                  <a:srgbClr val="0070C0"/>
                </a:solidFill>
              </a:rPr>
              <a:t>',</a:t>
            </a:r>
          </a:p>
          <a:p>
            <a:r>
              <a:rPr lang="en-US" dirty="0">
                <a:solidFill>
                  <a:srgbClr val="0070C0"/>
                </a:solidFill>
              </a:rPr>
              <a:t>       'x2bar', 'y2bar', '</a:t>
            </a:r>
            <a:r>
              <a:rPr lang="en-US" dirty="0" err="1">
                <a:solidFill>
                  <a:srgbClr val="0070C0"/>
                </a:solidFill>
              </a:rPr>
              <a:t>xybar</a:t>
            </a:r>
            <a:r>
              <a:rPr lang="en-US" dirty="0">
                <a:solidFill>
                  <a:srgbClr val="0070C0"/>
                </a:solidFill>
              </a:rPr>
              <a:t>', 'x2ybar', 'xy2bar', '</a:t>
            </a:r>
            <a:r>
              <a:rPr lang="en-US" dirty="0" err="1">
                <a:solidFill>
                  <a:srgbClr val="0070C0"/>
                </a:solidFill>
              </a:rPr>
              <a:t>xedge</a:t>
            </a:r>
            <a:r>
              <a:rPr lang="en-US" dirty="0">
                <a:solidFill>
                  <a:srgbClr val="0070C0"/>
                </a:solidFill>
              </a:rPr>
              <a:t>', '</a:t>
            </a:r>
            <a:r>
              <a:rPr lang="en-US" dirty="0" err="1">
                <a:solidFill>
                  <a:srgbClr val="0070C0"/>
                </a:solidFill>
              </a:rPr>
              <a:t>xedgey</a:t>
            </a:r>
            <a:r>
              <a:rPr lang="en-US" dirty="0">
                <a:solidFill>
                  <a:srgbClr val="0070C0"/>
                </a:solidFill>
              </a:rPr>
              <a:t>',</a:t>
            </a:r>
          </a:p>
          <a:p>
            <a:r>
              <a:rPr lang="en-US" dirty="0">
                <a:solidFill>
                  <a:srgbClr val="0070C0"/>
                </a:solidFill>
              </a:rPr>
              <a:t>       '</a:t>
            </a:r>
            <a:r>
              <a:rPr lang="en-US" dirty="0" err="1">
                <a:solidFill>
                  <a:srgbClr val="0070C0"/>
                </a:solidFill>
              </a:rPr>
              <a:t>yedge</a:t>
            </a:r>
            <a:r>
              <a:rPr lang="en-US" dirty="0">
                <a:solidFill>
                  <a:srgbClr val="0070C0"/>
                </a:solidFill>
              </a:rPr>
              <a:t>', '</a:t>
            </a:r>
            <a:r>
              <a:rPr lang="en-US" dirty="0" err="1">
                <a:solidFill>
                  <a:srgbClr val="0070C0"/>
                </a:solidFill>
              </a:rPr>
              <a:t>yedgex</a:t>
            </a:r>
            <a:r>
              <a:rPr lang="en-US" dirty="0">
                <a:solidFill>
                  <a:srgbClr val="0070C0"/>
                </a:solidFill>
              </a:rPr>
              <a:t>'],</a:t>
            </a:r>
          </a:p>
          <a:p>
            <a:r>
              <a:rPr lang="en-US" dirty="0">
                <a:solidFill>
                  <a:srgbClr val="0070C0"/>
                </a:solidFill>
              </a:rPr>
              <a:t>      </a:t>
            </a:r>
            <a:r>
              <a:rPr lang="en-US" dirty="0" err="1">
                <a:solidFill>
                  <a:srgbClr val="0070C0"/>
                </a:solidFill>
              </a:rPr>
              <a:t>dtype</a:t>
            </a:r>
            <a:r>
              <a:rPr lang="en-US" dirty="0">
                <a:solidFill>
                  <a:srgbClr val="0070C0"/>
                </a:solidFill>
              </a:rPr>
              <a:t>='object')</a:t>
            </a:r>
          </a:p>
        </p:txBody>
      </p:sp>
    </p:spTree>
    <p:extLst>
      <p:ext uri="{BB962C8B-B14F-4D97-AF65-F5344CB8AC3E}">
        <p14:creationId xmlns:p14="http://schemas.microsoft.com/office/powerpoint/2010/main" val="18568576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7869-2F34-BE9F-2B42-DF1CE1486229}"/>
              </a:ext>
            </a:extLst>
          </p:cNvPr>
          <p:cNvSpPr>
            <a:spLocks noGrp="1"/>
          </p:cNvSpPr>
          <p:nvPr>
            <p:ph type="title"/>
          </p:nvPr>
        </p:nvSpPr>
        <p:spPr/>
        <p:txBody>
          <a:bodyPr/>
          <a:lstStyle/>
          <a:p>
            <a:pPr algn="ctr"/>
            <a:r>
              <a:rPr lang="en-US" dirty="0"/>
              <a:t>DATA FRAME ANALYSIS</a:t>
            </a:r>
          </a:p>
        </p:txBody>
      </p:sp>
      <p:sp>
        <p:nvSpPr>
          <p:cNvPr id="3" name="Content Placeholder 2">
            <a:extLst>
              <a:ext uri="{FF2B5EF4-FFF2-40B4-BE49-F238E27FC236}">
                <a16:creationId xmlns:a16="http://schemas.microsoft.com/office/drawing/2014/main" id="{C9162D0D-A00E-9722-93CA-39DFC83760F8}"/>
              </a:ext>
            </a:extLst>
          </p:cNvPr>
          <p:cNvSpPr>
            <a:spLocks noGrp="1"/>
          </p:cNvSpPr>
          <p:nvPr>
            <p:ph idx="1"/>
          </p:nvPr>
        </p:nvSpPr>
        <p:spPr/>
        <p:txBody>
          <a:bodyPr>
            <a:normAutofit/>
          </a:bodyPr>
          <a:lstStyle/>
          <a:p>
            <a:r>
              <a:rPr lang="en-US" dirty="0">
                <a:solidFill>
                  <a:srgbClr val="00B050"/>
                </a:solidFill>
              </a:rPr>
              <a:t># PRINT THE QUANTITY OF EACH LETTER (LABELS)</a:t>
            </a:r>
          </a:p>
          <a:p>
            <a:r>
              <a:rPr lang="en-US" dirty="0"/>
              <a:t>print(</a:t>
            </a:r>
            <a:r>
              <a:rPr lang="en-US" dirty="0" err="1"/>
              <a:t>df.groupby</a:t>
            </a:r>
            <a:r>
              <a:rPr lang="en-US" dirty="0"/>
              <a:t>('letter').</a:t>
            </a:r>
            <a:r>
              <a:rPr lang="en-US" dirty="0" err="1"/>
              <a:t>letter.count</a:t>
            </a:r>
            <a:r>
              <a:rPr lang="en-US" dirty="0"/>
              <a:t>())</a:t>
            </a:r>
          </a:p>
          <a:p>
            <a:r>
              <a:rPr lang="en-US" dirty="0">
                <a:solidFill>
                  <a:srgbClr val="0070C0"/>
                </a:solidFill>
              </a:rPr>
              <a:t>&gt; </a:t>
            </a:r>
            <a:r>
              <a:rPr lang="pt-BR" dirty="0">
                <a:solidFill>
                  <a:srgbClr val="0070C0"/>
                </a:solidFill>
              </a:rPr>
              <a:t>letter</a:t>
            </a:r>
          </a:p>
          <a:p>
            <a:pPr>
              <a:lnSpc>
                <a:spcPct val="120000"/>
              </a:lnSpc>
              <a:spcBef>
                <a:spcPts val="0"/>
              </a:spcBef>
              <a:spcAft>
                <a:spcPts val="0"/>
              </a:spcAft>
            </a:pPr>
            <a:r>
              <a:rPr lang="pt-BR" dirty="0">
                <a:solidFill>
                  <a:srgbClr val="0070C0"/>
                </a:solidFill>
              </a:rPr>
              <a:t>A    789  B    766 C    736 D    805 E    768 F    775 G    773 H    734 I    755  J    747 K    739 L    761 M            792 N      783 O    753 P    803 Q    783 R    758 S    748 T    796 U    813 V    764 W    752 X    787   Y    786 Z    734</a:t>
            </a:r>
          </a:p>
          <a:p>
            <a:pPr>
              <a:lnSpc>
                <a:spcPct val="120000"/>
              </a:lnSpc>
              <a:spcBef>
                <a:spcPts val="0"/>
              </a:spcBef>
              <a:spcAft>
                <a:spcPts val="0"/>
              </a:spcAft>
            </a:pPr>
            <a:r>
              <a:rPr lang="pt-BR" dirty="0">
                <a:solidFill>
                  <a:srgbClr val="0070C0"/>
                </a:solidFill>
              </a:rPr>
              <a:t>Name: letter, dtype: int64</a:t>
            </a:r>
            <a:endParaRPr lang="en-US" dirty="0">
              <a:solidFill>
                <a:srgbClr val="0070C0"/>
              </a:solidFill>
            </a:endParaRPr>
          </a:p>
        </p:txBody>
      </p:sp>
    </p:spTree>
    <p:extLst>
      <p:ext uri="{BB962C8B-B14F-4D97-AF65-F5344CB8AC3E}">
        <p14:creationId xmlns:p14="http://schemas.microsoft.com/office/powerpoint/2010/main" val="84643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0000">
        <p15:prstTrans prst="pageCurlDouble"/>
      </p:transition>
    </mc:Choice>
    <mc:Fallback xmlns="">
      <p:transition spd="slow" advClick="0" advTm="10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9196DEB-EEE4-4405-15EB-C398B2C67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3345" y="2384849"/>
            <a:ext cx="6286270" cy="3749040"/>
          </a:xfrm>
          <a:prstGeom prst="rect">
            <a:avLst/>
          </a:prstGeom>
        </p:spPr>
      </p:pic>
      <p:sp>
        <p:nvSpPr>
          <p:cNvPr id="2" name="Title 1">
            <a:extLst>
              <a:ext uri="{FF2B5EF4-FFF2-40B4-BE49-F238E27FC236}">
                <a16:creationId xmlns:a16="http://schemas.microsoft.com/office/drawing/2014/main" id="{F5863BDC-468A-FDA7-D121-56F9E7C006C2}"/>
              </a:ext>
            </a:extLst>
          </p:cNvPr>
          <p:cNvSpPr>
            <a:spLocks noGrp="1"/>
          </p:cNvSpPr>
          <p:nvPr>
            <p:ph type="title"/>
          </p:nvPr>
        </p:nvSpPr>
        <p:spPr/>
        <p:txBody>
          <a:bodyPr/>
          <a:lstStyle/>
          <a:p>
            <a:pPr algn="ctr"/>
            <a:r>
              <a:rPr lang="en-US" dirty="0"/>
              <a:t>Data Frame Analysis</a:t>
            </a:r>
          </a:p>
        </p:txBody>
      </p:sp>
      <p:sp>
        <p:nvSpPr>
          <p:cNvPr id="3" name="Content Placeholder 2">
            <a:extLst>
              <a:ext uri="{FF2B5EF4-FFF2-40B4-BE49-F238E27FC236}">
                <a16:creationId xmlns:a16="http://schemas.microsoft.com/office/drawing/2014/main" id="{4A4A1233-DC45-549A-F294-0D3EA6E234BF}"/>
              </a:ext>
            </a:extLst>
          </p:cNvPr>
          <p:cNvSpPr>
            <a:spLocks noGrp="1"/>
          </p:cNvSpPr>
          <p:nvPr>
            <p:ph idx="1"/>
          </p:nvPr>
        </p:nvSpPr>
        <p:spPr/>
        <p:txBody>
          <a:bodyPr/>
          <a:lstStyle/>
          <a:p>
            <a:r>
              <a:rPr lang="en-US" dirty="0"/>
              <a:t>Theres a high amount of correlation in features. Ignore these columns to make a simpler model.</a:t>
            </a:r>
          </a:p>
          <a:p>
            <a:pPr marL="0" indent="0">
              <a:buNone/>
            </a:pPr>
            <a:r>
              <a:rPr lang="en-US" b="1" dirty="0"/>
              <a:t>								                </a:t>
            </a:r>
            <a:endParaRPr lang="es-ES" b="1" dirty="0"/>
          </a:p>
          <a:p>
            <a:pPr marL="201163" lvl="1" indent="0">
              <a:buNone/>
            </a:pPr>
            <a:r>
              <a:rPr lang="es-ES" b="1" dirty="0"/>
              <a:t>                                                                                                                                                          </a:t>
            </a:r>
            <a:r>
              <a:rPr lang="en-US" b="1" dirty="0"/>
              <a:t>						</a:t>
            </a:r>
          </a:p>
        </p:txBody>
      </p:sp>
      <p:sp>
        <p:nvSpPr>
          <p:cNvPr id="8" name="TextBox 7">
            <a:extLst>
              <a:ext uri="{FF2B5EF4-FFF2-40B4-BE49-F238E27FC236}">
                <a16:creationId xmlns:a16="http://schemas.microsoft.com/office/drawing/2014/main" id="{62402868-CC3C-CA9F-FD3D-DEBC6D3C8815}"/>
              </a:ext>
            </a:extLst>
          </p:cNvPr>
          <p:cNvSpPr txBox="1"/>
          <p:nvPr/>
        </p:nvSpPr>
        <p:spPr>
          <a:xfrm>
            <a:off x="1163955" y="2384849"/>
            <a:ext cx="1886065" cy="1200329"/>
          </a:xfrm>
          <a:prstGeom prst="rect">
            <a:avLst/>
          </a:prstGeom>
          <a:noFill/>
        </p:spPr>
        <p:txBody>
          <a:bodyPr wrap="square" rtlCol="0">
            <a:spAutoFit/>
          </a:bodyPr>
          <a:lstStyle/>
          <a:p>
            <a:r>
              <a:rPr lang="en-US" b="1" dirty="0"/>
              <a:t>print(df2.corr())</a:t>
            </a:r>
            <a:endParaRPr lang="en-US" b="1" dirty="0">
              <a:solidFill>
                <a:srgbClr val="0070C0"/>
              </a:solidFill>
            </a:endParaRPr>
          </a:p>
          <a:p>
            <a:r>
              <a:rPr lang="en-US" b="1" dirty="0">
                <a:solidFill>
                  <a:srgbClr val="0070C0"/>
                </a:solidFill>
              </a:rPr>
              <a:t>Part of the</a:t>
            </a:r>
          </a:p>
          <a:p>
            <a:r>
              <a:rPr lang="en-US" b="1" dirty="0">
                <a:solidFill>
                  <a:srgbClr val="0070C0"/>
                </a:solidFill>
              </a:rPr>
              <a:t>Correlation</a:t>
            </a:r>
          </a:p>
          <a:p>
            <a:r>
              <a:rPr lang="en-US" b="1" dirty="0">
                <a:solidFill>
                  <a:srgbClr val="0070C0"/>
                </a:solidFill>
              </a:rPr>
              <a:t>Matrix</a:t>
            </a:r>
          </a:p>
        </p:txBody>
      </p:sp>
      <p:sp>
        <p:nvSpPr>
          <p:cNvPr id="9" name="TextBox 8">
            <a:extLst>
              <a:ext uri="{FF2B5EF4-FFF2-40B4-BE49-F238E27FC236}">
                <a16:creationId xmlns:a16="http://schemas.microsoft.com/office/drawing/2014/main" id="{6DEC022C-E922-848B-4F0E-6780B4380D47}"/>
              </a:ext>
            </a:extLst>
          </p:cNvPr>
          <p:cNvSpPr txBox="1"/>
          <p:nvPr/>
        </p:nvSpPr>
        <p:spPr>
          <a:xfrm>
            <a:off x="9450705" y="2384849"/>
            <a:ext cx="1638300" cy="646331"/>
          </a:xfrm>
          <a:prstGeom prst="rect">
            <a:avLst/>
          </a:prstGeom>
          <a:noFill/>
        </p:spPr>
        <p:txBody>
          <a:bodyPr wrap="square" rtlCol="0">
            <a:spAutoFit/>
          </a:bodyPr>
          <a:lstStyle/>
          <a:p>
            <a:r>
              <a:rPr lang="es-ES" dirty="0"/>
              <a:t>y = </a:t>
            </a:r>
            <a:r>
              <a:rPr lang="es-ES" dirty="0" err="1"/>
              <a:t>df.iloc</a:t>
            </a:r>
            <a:r>
              <a:rPr lang="es-ES" dirty="0"/>
              <a:t>[:,0]</a:t>
            </a:r>
          </a:p>
          <a:p>
            <a:r>
              <a:rPr lang="es-ES" dirty="0"/>
              <a:t>X = </a:t>
            </a:r>
            <a:r>
              <a:rPr lang="es-ES" dirty="0" err="1"/>
              <a:t>df.iloc</a:t>
            </a:r>
            <a:r>
              <a:rPr lang="es-ES" dirty="0"/>
              <a:t>[:,7:]</a:t>
            </a:r>
            <a:endParaRPr lang="en-US" dirty="0"/>
          </a:p>
        </p:txBody>
      </p:sp>
    </p:spTree>
    <p:extLst>
      <p:ext uri="{BB962C8B-B14F-4D97-AF65-F5344CB8AC3E}">
        <p14:creationId xmlns:p14="http://schemas.microsoft.com/office/powerpoint/2010/main" val="4203356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15000">
        <p15:prstTrans prst="pageCurlDouble"/>
      </p:transition>
    </mc:Choice>
    <mc:Fallback xmlns="">
      <p:transition spd="slow" advClick="0" advTm="15000">
        <p:fade/>
      </p:transition>
    </mc:Fallback>
  </mc:AlternateContent>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418</TotalTime>
  <Words>1471</Words>
  <Application>Microsoft Office PowerPoint</Application>
  <PresentationFormat>Widescreen</PresentationFormat>
  <Paragraphs>127</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Calibri Light</vt:lpstr>
      <vt:lpstr>Helvetica Neue</vt:lpstr>
      <vt:lpstr>Wingdings</vt:lpstr>
      <vt:lpstr>Retrospect</vt:lpstr>
      <vt:lpstr>English Letter Recognition</vt:lpstr>
      <vt:lpstr>The Dataset was compiled from:</vt:lpstr>
      <vt:lpstr>Features</vt:lpstr>
      <vt:lpstr>Features</vt:lpstr>
      <vt:lpstr>Features</vt:lpstr>
      <vt:lpstr>Image Examples</vt:lpstr>
      <vt:lpstr>DATA FRAME ANALYSIS</vt:lpstr>
      <vt:lpstr>DATA FRAME ANALYSIS</vt:lpstr>
      <vt:lpstr>Data Frame Analysis</vt:lpstr>
      <vt:lpstr>Test / Train</vt:lpstr>
      <vt:lpstr>Models</vt:lpstr>
      <vt:lpstr>1. Decision Tree Classifier</vt:lpstr>
      <vt:lpstr>2. KNN</vt:lpstr>
      <vt:lpstr>2. KNN</vt:lpstr>
      <vt:lpstr>2. KNN</vt:lpstr>
      <vt:lpstr>2. KNN</vt:lpstr>
      <vt:lpstr>3. Random Forest Classifier</vt:lpstr>
      <vt:lpstr>3. Random Forest Classifier</vt:lpstr>
      <vt:lpstr>4. Support Vector Classifier</vt:lpstr>
      <vt:lpstr>4. Support Vector Classifier</vt:lpstr>
      <vt:lpstr>Conclusion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tnoble</dc:creator>
  <cp:lastModifiedBy>tnoble</cp:lastModifiedBy>
  <cp:revision>63</cp:revision>
  <dcterms:created xsi:type="dcterms:W3CDTF">2025-04-26T18:00:18Z</dcterms:created>
  <dcterms:modified xsi:type="dcterms:W3CDTF">2025-04-27T16:52:28Z</dcterms:modified>
</cp:coreProperties>
</file>