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4" name="Shape 54"/>
          <p:cNvSpPr/>
          <p:nvPr>
            <p:ph type="sldImg"/>
          </p:nvPr>
        </p:nvSpPr>
        <p:spPr>
          <a:xfrm>
            <a:off x="1143000" y="685800"/>
            <a:ext cx="4572000" cy="3429000"/>
          </a:xfrm>
          <a:prstGeom prst="rect">
            <a:avLst/>
          </a:prstGeom>
        </p:spPr>
        <p:txBody>
          <a:bodyPr/>
          <a:lstStyle/>
          <a:p>
            <a:pPr/>
          </a:p>
        </p:txBody>
      </p:sp>
      <p:sp>
        <p:nvSpPr>
          <p:cNvPr id="55" name="Shape 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2_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normAutofit fontScale="100000" lnSpcReduction="0"/>
          </a:bodyPr>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normAutofit fontScale="100000" lnSpcReduction="0"/>
          </a:bodyPr>
          <a:lstStyle>
            <a:lvl1pPr algn="ctr">
              <a:defRPr sz="2400"/>
            </a:lvl1pPr>
            <a:lvl2pPr indent="457200" algn="ctr">
              <a:defRPr sz="2400"/>
            </a:lvl2pPr>
            <a:lvl3pPr indent="914400" algn="ctr">
              <a:defRPr sz="2400"/>
            </a:lvl3pPr>
            <a:lvl4pPr indent="1371600" algn="ctr">
              <a:defRPr sz="2400"/>
            </a:lvl4pPr>
            <a:lvl5pPr indent="1828800" algn="ctr">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
        <p:nvSpPr>
          <p:cNvPr id="14" name="TextBox 6"/>
          <p:cNvSpPr txBox="1"/>
          <p:nvPr/>
        </p:nvSpPr>
        <p:spPr>
          <a:xfrm>
            <a:off x="9960462" y="6190098"/>
            <a:ext cx="2181682"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1600"/>
            </a:pPr>
            <a:r>
              <a:t>BATCH RECURSION</a:t>
            </a:r>
          </a:p>
          <a:p>
            <a:pPr algn="ctr">
              <a:defRPr b="1" sz="1600">
                <a:solidFill>
                  <a:srgbClr val="FFFFFF"/>
                </a:solidFill>
              </a:defRPr>
            </a:pPr>
            <a:r>
              <a:t>Programming Course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 name="Straight Connector 7"/>
          <p:cNvSpPr/>
          <p:nvPr/>
        </p:nvSpPr>
        <p:spPr>
          <a:xfrm>
            <a:off x="274319" y="6286500"/>
            <a:ext cx="11643360" cy="0"/>
          </a:xfrm>
          <a:prstGeom prst="line">
            <a:avLst/>
          </a:prstGeom>
          <a:ln>
            <a:solidFill>
              <a:srgbClr val="000000">
                <a:alpha val="50000"/>
              </a:srgbClr>
            </a:solidFill>
          </a:ln>
        </p:spPr>
        <p:txBody>
          <a:bodyPr lIns="45719" rIns="45719"/>
          <a:lstStyle/>
          <a:p>
            <a:pPr>
              <a:defRPr>
                <a:solidFill>
                  <a:srgbClr val="FFFFFF"/>
                </a:solidFill>
              </a:defRPr>
            </a:pPr>
          </a:p>
        </p:txBody>
      </p:sp>
      <p:sp>
        <p:nvSpPr>
          <p:cNvPr id="29" name="TextBox 8"/>
          <p:cNvSpPr txBox="1"/>
          <p:nvPr/>
        </p:nvSpPr>
        <p:spPr>
          <a:xfrm>
            <a:off x="406449" y="6310639"/>
            <a:ext cx="4788134"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latin typeface="Impact"/>
                <a:ea typeface="Impact"/>
                <a:cs typeface="Impact"/>
                <a:sym typeface="Impact"/>
              </a:defRPr>
            </a:pPr>
            <a:r>
              <a:t>ACS ICT </a:t>
            </a:r>
            <a:r>
              <a:t>– </a:t>
            </a:r>
            <a:r>
              <a:rPr>
                <a:effectLst>
                  <a:outerShdw sx="100000" sy="100000" kx="0" ky="0" algn="b" rotWithShape="0" blurRad="38100" dist="38100" dir="2700000">
                    <a:srgbClr val="000000">
                      <a:alpha val="43137"/>
                    </a:srgbClr>
                  </a:outerShdw>
                </a:effectLst>
              </a:rPr>
              <a:t>Chapter 5</a:t>
            </a:r>
          </a:p>
        </p:txBody>
      </p:sp>
      <p:sp>
        <p:nvSpPr>
          <p:cNvPr id="30" name="Slide Number"/>
          <p:cNvSpPr txBox="1"/>
          <p:nvPr>
            <p:ph type="sldNum" sz="quarter" idx="2"/>
          </p:nvPr>
        </p:nvSpPr>
        <p:spPr>
          <a:xfrm>
            <a:off x="5892800" y="6172200"/>
            <a:ext cx="28448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bg>
      <p:bgPr>
        <a:solidFill>
          <a:srgbClr val="FFFFFF"/>
        </a:solidFill>
      </p:bgPr>
    </p:bg>
    <p:spTree>
      <p:nvGrpSpPr>
        <p:cNvPr id="1" name=""/>
        <p:cNvGrpSpPr/>
        <p:nvPr/>
      </p:nvGrpSpPr>
      <p:grpSpPr>
        <a:xfrm>
          <a:off x="0" y="0"/>
          <a:ext cx="0" cy="0"/>
          <a:chOff x="0" y="0"/>
          <a:chExt cx="0" cy="0"/>
        </a:xfrm>
      </p:grpSpPr>
      <p:sp>
        <p:nvSpPr>
          <p:cNvPr id="37" name="Title Text"/>
          <p:cNvSpPr txBox="1"/>
          <p:nvPr>
            <p:ph type="title"/>
          </p:nvPr>
        </p:nvSpPr>
        <p:spPr>
          <a:xfrm>
            <a:off x="1524000" y="1122362"/>
            <a:ext cx="9144000" cy="2387601"/>
          </a:xfrm>
          <a:prstGeom prst="rect">
            <a:avLst/>
          </a:prstGeom>
        </p:spPr>
        <p:txBody>
          <a:bodyPr anchor="b">
            <a:normAutofit fontScale="100000" lnSpcReduction="0"/>
          </a:bodyPr>
          <a:lstStyle>
            <a:lvl1pPr algn="ctr">
              <a:defRPr sz="6000"/>
            </a:lvl1pPr>
          </a:lstStyle>
          <a:p>
            <a:pPr/>
            <a:r>
              <a:t>Title Text</a:t>
            </a:r>
          </a:p>
        </p:txBody>
      </p:sp>
      <p:sp>
        <p:nvSpPr>
          <p:cNvPr id="38" name="Body Level One…"/>
          <p:cNvSpPr txBox="1"/>
          <p:nvPr>
            <p:ph type="body" sz="quarter" idx="1"/>
          </p:nvPr>
        </p:nvSpPr>
        <p:spPr>
          <a:xfrm>
            <a:off x="1524000" y="3602037"/>
            <a:ext cx="9144000" cy="1655763"/>
          </a:xfrm>
          <a:prstGeom prst="rect">
            <a:avLst/>
          </a:prstGeom>
        </p:spPr>
        <p:txBody>
          <a:bodyPr>
            <a:normAutofit fontScale="100000" lnSpcReduction="0"/>
          </a:bodyPr>
          <a:lstStyle>
            <a:lvl1pPr algn="ctr">
              <a:defRPr sz="2400"/>
            </a:lvl1pPr>
            <a:lvl2pPr indent="457200" algn="ctr">
              <a:defRPr sz="2400"/>
            </a:lvl2pPr>
            <a:lvl3pPr indent="914400" algn="ctr">
              <a:defRPr sz="2400"/>
            </a:lvl3pPr>
            <a:lvl4pPr indent="1371600" algn="ctr">
              <a:defRPr sz="2400"/>
            </a:lvl4pPr>
            <a:lvl5pPr indent="1828800" algn="ctr">
              <a:defRPr sz="2400"/>
            </a:lvl5pPr>
          </a:lstStyle>
          <a:p>
            <a:pPr/>
            <a:r>
              <a:t>Body Level One</a:t>
            </a:r>
          </a:p>
          <a:p>
            <a:pPr lvl="1"/>
            <a:r>
              <a:t>Body Level Two</a:t>
            </a:r>
          </a:p>
          <a:p>
            <a:pPr lvl="2"/>
            <a:r>
              <a:t>Body Level Three</a:t>
            </a:r>
          </a:p>
          <a:p>
            <a:pPr lvl="3"/>
            <a:r>
              <a:t>Body Level Four</a:t>
            </a:r>
          </a:p>
          <a:p>
            <a:pPr lvl="4"/>
            <a:r>
              <a:t>Body Level Five</a:t>
            </a:r>
          </a:p>
        </p:txBody>
      </p:sp>
      <p:sp>
        <p:nvSpPr>
          <p:cNvPr id="39" name="TextBox 6"/>
          <p:cNvSpPr txBox="1"/>
          <p:nvPr/>
        </p:nvSpPr>
        <p:spPr>
          <a:xfrm>
            <a:off x="9960462" y="6190098"/>
            <a:ext cx="2181682"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1600"/>
            </a:pPr>
            <a:r>
              <a:t>BATCH RECURSION</a:t>
            </a:r>
          </a:p>
          <a:p>
            <a:pPr algn="ctr">
              <a:defRPr b="1" sz="1600"/>
            </a:pPr>
            <a:r>
              <a:t>Programming Course</a:t>
            </a:r>
          </a:p>
        </p:txBody>
      </p:sp>
      <p:sp>
        <p:nvSpPr>
          <p:cNvPr id="40" name="Slide Number"/>
          <p:cNvSpPr txBox="1"/>
          <p:nvPr>
            <p:ph type="sldNum" sz="quarter" idx="2"/>
          </p:nvPr>
        </p:nvSpPr>
        <p:spPr>
          <a:xfrm>
            <a:off x="5892800" y="6172200"/>
            <a:ext cx="28448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47" name="TextBox 4"/>
          <p:cNvSpPr txBox="1"/>
          <p:nvPr/>
        </p:nvSpPr>
        <p:spPr>
          <a:xfrm>
            <a:off x="9960462" y="6190098"/>
            <a:ext cx="2181682"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1600"/>
            </a:pPr>
            <a:r>
              <a:t>BATCH RECURSION</a:t>
            </a:r>
          </a:p>
          <a:p>
            <a:pPr algn="ctr">
              <a:defRPr b="1" sz="1600"/>
            </a:pPr>
            <a:r>
              <a:t>Programming Course</a:t>
            </a:r>
          </a:p>
        </p:txBody>
      </p:sp>
      <p:sp>
        <p:nvSpPr>
          <p:cNvPr id="48" name="Slide Number"/>
          <p:cNvSpPr txBox="1"/>
          <p:nvPr>
            <p:ph type="sldNum" sz="quarter" idx="2"/>
          </p:nvPr>
        </p:nvSpPr>
        <p:spPr>
          <a:xfrm>
            <a:off x="5892800" y="6172200"/>
            <a:ext cx="28448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0" y="0"/>
            <a:ext cx="301908" cy="288824"/>
          </a:xfrm>
          <a:prstGeom prst="rect">
            <a:avLst/>
          </a:prstGeom>
          <a:ln w="12700">
            <a:miter lim="400000"/>
          </a:ln>
        </p:spPr>
        <p:txBody>
          <a:bodyPr wrap="none" lIns="45719" rIns="45719">
            <a:spAutoFit/>
          </a:bodyPr>
          <a:lstStyle/>
          <a:p>
            <a:pPr/>
            <a:fld id="{86CB4B4D-7CA3-9044-876B-883B54F8677D}" type="slidenum"/>
          </a:p>
        </p:txBody>
      </p:sp>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 Id="rId3" Type="http://schemas.openxmlformats.org/officeDocument/2006/relationships/image" Target="../media/image4.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6.g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g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 name="Picture 5" descr="Picture 5"/>
          <p:cNvPicPr>
            <a:picLocks noChangeAspect="1"/>
          </p:cNvPicPr>
          <p:nvPr/>
        </p:nvPicPr>
        <p:blipFill>
          <a:blip r:embed="rId2">
            <a:extLst/>
          </a:blip>
          <a:stretch>
            <a:fillRect/>
          </a:stretch>
        </p:blipFill>
        <p:spPr>
          <a:xfrm>
            <a:off x="5503414" y="84707"/>
            <a:ext cx="6688586" cy="6688585"/>
          </a:xfrm>
          <a:prstGeom prst="rect">
            <a:avLst/>
          </a:prstGeom>
          <a:ln w="12700">
            <a:miter lim="400000"/>
          </a:ln>
        </p:spPr>
      </p:pic>
      <p:pic>
        <p:nvPicPr>
          <p:cNvPr id="58" name="Picture 6" descr="Picture 6"/>
          <p:cNvPicPr>
            <a:picLocks noChangeAspect="1"/>
          </p:cNvPicPr>
          <p:nvPr/>
        </p:nvPicPr>
        <p:blipFill>
          <a:blip r:embed="rId2">
            <a:extLst/>
          </a:blip>
          <a:srcRect l="0" t="0" r="2348" b="79354"/>
          <a:stretch>
            <a:fillRect/>
          </a:stretch>
        </p:blipFill>
        <p:spPr>
          <a:xfrm>
            <a:off x="0" y="0"/>
            <a:ext cx="6531430" cy="1380932"/>
          </a:xfrm>
          <a:prstGeom prst="rect">
            <a:avLst/>
          </a:prstGeom>
          <a:ln w="12700">
            <a:miter lim="400000"/>
          </a:ln>
        </p:spPr>
      </p:pic>
      <p:grpSp>
        <p:nvGrpSpPr>
          <p:cNvPr id="67" name="Diagram 8"/>
          <p:cNvGrpSpPr/>
          <p:nvPr/>
        </p:nvGrpSpPr>
        <p:grpSpPr>
          <a:xfrm>
            <a:off x="719708" y="2846958"/>
            <a:ext cx="4064001" cy="2015386"/>
            <a:chOff x="0" y="0"/>
            <a:chExt cx="4064000" cy="2015384"/>
          </a:xfrm>
        </p:grpSpPr>
        <p:grpSp>
          <p:nvGrpSpPr>
            <p:cNvPr id="61" name="Group"/>
            <p:cNvGrpSpPr/>
            <p:nvPr/>
          </p:nvGrpSpPr>
          <p:grpSpPr>
            <a:xfrm>
              <a:off x="0" y="0"/>
              <a:ext cx="4064000" cy="737101"/>
              <a:chOff x="0" y="0"/>
              <a:chExt cx="4064000" cy="737100"/>
            </a:xfrm>
          </p:grpSpPr>
          <p:sp>
            <p:nvSpPr>
              <p:cNvPr id="59" name="Rounded Rectangle"/>
              <p:cNvSpPr/>
              <p:nvPr/>
            </p:nvSpPr>
            <p:spPr>
              <a:xfrm>
                <a:off x="0" y="0"/>
                <a:ext cx="4064000" cy="737101"/>
              </a:xfrm>
              <a:prstGeom prst="roundRect">
                <a:avLst>
                  <a:gd name="adj" fmla="val 16667"/>
                </a:avLst>
              </a:prstGeom>
              <a:solidFill>
                <a:srgbClr val="38B6FF"/>
              </a:solidFill>
              <a:ln w="25400" cap="flat">
                <a:solidFill>
                  <a:srgbClr val="FFFFFF"/>
                </a:solidFill>
                <a:prstDash val="solid"/>
                <a:round/>
              </a:ln>
              <a:effectLst/>
            </p:spPr>
            <p:txBody>
              <a:bodyPr wrap="square" lIns="45719" tIns="45719" rIns="45719" bIns="45719" numCol="1" anchor="ctr">
                <a:noAutofit/>
              </a:bodyPr>
              <a:lstStyle/>
              <a:p>
                <a:pPr algn="ctr" defTabSz="1422400">
                  <a:lnSpc>
                    <a:spcPct val="90000"/>
                  </a:lnSpc>
                  <a:spcBef>
                    <a:spcPts val="500"/>
                  </a:spcBef>
                  <a:defRPr>
                    <a:solidFill>
                      <a:srgbClr val="FFFFFF"/>
                    </a:solidFill>
                  </a:defRPr>
                </a:pPr>
              </a:p>
            </p:txBody>
          </p:sp>
          <p:sp>
            <p:nvSpPr>
              <p:cNvPr id="60" name="Lecture 18"/>
              <p:cNvSpPr txBox="1"/>
              <p:nvPr/>
            </p:nvSpPr>
            <p:spPr>
              <a:xfrm>
                <a:off x="35982" y="18327"/>
                <a:ext cx="3992037"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lvl1pPr>
              </a:lstStyle>
              <a:p>
                <a:pPr/>
                <a:r>
                  <a:t>Lecture 18</a:t>
                </a:r>
              </a:p>
            </p:txBody>
          </p:sp>
        </p:grpSp>
        <p:sp>
          <p:nvSpPr>
            <p:cNvPr id="62" name="Text"/>
            <p:cNvSpPr txBox="1"/>
            <p:nvPr/>
          </p:nvSpPr>
          <p:spPr>
            <a:xfrm>
              <a:off x="106171" y="737100"/>
              <a:ext cx="3852673" cy="2431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14300" indent="-114300" defTabSz="622300">
                <a:lnSpc>
                  <a:spcPct val="90000"/>
                </a:lnSpc>
                <a:spcBef>
                  <a:spcPts val="300"/>
                </a:spcBef>
              </a:pPr>
              <a:r>
                <a:t> </a:t>
              </a:r>
            </a:p>
          </p:txBody>
        </p:sp>
        <p:grpSp>
          <p:nvGrpSpPr>
            <p:cNvPr id="65" name="Group"/>
            <p:cNvGrpSpPr/>
            <p:nvPr/>
          </p:nvGrpSpPr>
          <p:grpSpPr>
            <a:xfrm>
              <a:off x="0" y="840509"/>
              <a:ext cx="4064000" cy="737101"/>
              <a:chOff x="0" y="0"/>
              <a:chExt cx="4064000" cy="737100"/>
            </a:xfrm>
          </p:grpSpPr>
          <p:sp>
            <p:nvSpPr>
              <p:cNvPr id="63" name="Rounded Rectangle"/>
              <p:cNvSpPr/>
              <p:nvPr/>
            </p:nvSpPr>
            <p:spPr>
              <a:xfrm>
                <a:off x="0" y="0"/>
                <a:ext cx="4064000" cy="737101"/>
              </a:xfrm>
              <a:prstGeom prst="roundRect">
                <a:avLst>
                  <a:gd name="adj" fmla="val 16667"/>
                </a:avLst>
              </a:prstGeom>
              <a:solidFill>
                <a:srgbClr val="ABDB2A"/>
              </a:solidFill>
              <a:ln w="25400" cap="flat">
                <a:solidFill>
                  <a:srgbClr val="FFFFFF"/>
                </a:solidFill>
                <a:prstDash val="solid"/>
                <a:round/>
              </a:ln>
              <a:effectLst/>
            </p:spPr>
            <p:txBody>
              <a:bodyPr wrap="square" lIns="45719" tIns="45719" rIns="45719" bIns="45719" numCol="1" anchor="ctr">
                <a:noAutofit/>
              </a:bodyPr>
              <a:lstStyle/>
              <a:p>
                <a:pPr algn="ctr" defTabSz="1422400">
                  <a:lnSpc>
                    <a:spcPct val="90000"/>
                  </a:lnSpc>
                  <a:spcBef>
                    <a:spcPts val="500"/>
                  </a:spcBef>
                  <a:defRPr>
                    <a:solidFill>
                      <a:srgbClr val="FFFFFF"/>
                    </a:solidFill>
                  </a:defRPr>
                </a:pPr>
              </a:p>
            </p:txBody>
          </p:sp>
          <p:sp>
            <p:nvSpPr>
              <p:cNvPr id="64" name="Classic Problems"/>
              <p:cNvSpPr txBox="1"/>
              <p:nvPr/>
            </p:nvSpPr>
            <p:spPr>
              <a:xfrm>
                <a:off x="35982" y="18327"/>
                <a:ext cx="3992037" cy="70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algn="ctr" defTabSz="1422400">
                  <a:lnSpc>
                    <a:spcPct val="90000"/>
                  </a:lnSpc>
                  <a:spcBef>
                    <a:spcPts val="1300"/>
                  </a:spcBef>
                  <a:defRPr b="1" sz="3200"/>
                </a:lvl1pPr>
              </a:lstStyle>
              <a:p>
                <a:pPr/>
                <a:r>
                  <a:t>Classic Problems</a:t>
                </a:r>
              </a:p>
            </p:txBody>
          </p:sp>
        </p:grpSp>
        <p:sp>
          <p:nvSpPr>
            <p:cNvPr id="66" name="Text"/>
            <p:cNvSpPr txBox="1"/>
            <p:nvPr/>
          </p:nvSpPr>
          <p:spPr>
            <a:xfrm>
              <a:off x="106171" y="1772280"/>
              <a:ext cx="3852673" cy="243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t">
              <a:spAutoFit/>
            </a:bodyPr>
            <a:lstStyle/>
            <a:p>
              <a:pPr lvl="1" marL="114300" indent="-114300" defTabSz="622300">
                <a:lnSpc>
                  <a:spcPct val="90000"/>
                </a:lnSpc>
                <a:spcBef>
                  <a:spcPts val="300"/>
                </a:spcBef>
              </a:pPr>
              <a:r>
                <a:t> </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1" name="Rectangle: Rounded Corners 1"/>
          <p:cNvGrpSpPr/>
          <p:nvPr/>
        </p:nvGrpSpPr>
        <p:grpSpPr>
          <a:xfrm>
            <a:off x="2661783" y="253727"/>
            <a:ext cx="6750189" cy="602308"/>
            <a:chOff x="0" y="0"/>
            <a:chExt cx="6750187" cy="602306"/>
          </a:xfrm>
        </p:grpSpPr>
        <p:sp>
          <p:nvSpPr>
            <p:cNvPr id="109"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0" name="Binary Search"/>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Binary Search</a:t>
              </a:r>
            </a:p>
          </p:txBody>
        </p:sp>
      </p:grpSp>
      <p:pic>
        <p:nvPicPr>
          <p:cNvPr id="112" name="pasted-movie.png" descr="pasted-movie.png"/>
          <p:cNvPicPr>
            <a:picLocks noChangeAspect="1"/>
          </p:cNvPicPr>
          <p:nvPr/>
        </p:nvPicPr>
        <p:blipFill>
          <a:blip r:embed="rId2">
            <a:extLst/>
          </a:blip>
          <a:stretch>
            <a:fillRect/>
          </a:stretch>
        </p:blipFill>
        <p:spPr>
          <a:xfrm>
            <a:off x="3641340" y="973917"/>
            <a:ext cx="5278348" cy="576414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6" name="Rectangle: Rounded Corners 1"/>
          <p:cNvGrpSpPr/>
          <p:nvPr/>
        </p:nvGrpSpPr>
        <p:grpSpPr>
          <a:xfrm>
            <a:off x="2661783" y="253727"/>
            <a:ext cx="6750189" cy="602308"/>
            <a:chOff x="0" y="0"/>
            <a:chExt cx="6750187" cy="602306"/>
          </a:xfrm>
        </p:grpSpPr>
        <p:sp>
          <p:nvSpPr>
            <p:cNvPr id="114"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5" name="Pros of this algorithm"/>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Pros of this algorithm</a:t>
              </a:r>
            </a:p>
          </p:txBody>
        </p:sp>
      </p:grpSp>
      <p:sp>
        <p:nvSpPr>
          <p:cNvPr id="117" name="Efficiency: Binary search has a time complexity of O(log n), making it highly efficient for searching in sorted arrays or lists.…"/>
          <p:cNvSpPr txBox="1"/>
          <p:nvPr/>
        </p:nvSpPr>
        <p:spPr>
          <a:xfrm>
            <a:off x="828373" y="1218594"/>
            <a:ext cx="10417009" cy="5771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a:solidFill>
                  <a:schemeClr val="accent2"/>
                </a:solidFill>
              </a:rPr>
              <a:t>Efficiency</a:t>
            </a:r>
            <a:r>
              <a:t>: Binary search has a time complexity of O(log n), making it highly efficient for searching in sorted arrays or lists.</a:t>
            </a:r>
          </a:p>
          <a:p>
            <a:pPr>
              <a:defRPr sz="2400">
                <a:solidFill>
                  <a:srgbClr val="FFFFFF"/>
                </a:solidFill>
              </a:defRPr>
            </a:pPr>
          </a:p>
          <a:p>
            <a:pPr>
              <a:defRPr sz="2400">
                <a:solidFill>
                  <a:srgbClr val="FFFFFF"/>
                </a:solidFill>
              </a:defRPr>
            </a:pPr>
            <a:r>
              <a:rPr>
                <a:solidFill>
                  <a:schemeClr val="accent2"/>
                </a:solidFill>
              </a:rPr>
              <a:t>Optimal Performance</a:t>
            </a:r>
            <a:r>
              <a:t>: It achieves the best possible time complexity for searching in sorted arrays without additional information.</a:t>
            </a:r>
          </a:p>
          <a:p>
            <a:pPr>
              <a:defRPr sz="2400">
                <a:solidFill>
                  <a:srgbClr val="FFFFFF"/>
                </a:solidFill>
              </a:defRPr>
            </a:pPr>
          </a:p>
          <a:p>
            <a:pPr>
              <a:defRPr sz="2400">
                <a:solidFill>
                  <a:srgbClr val="FFFFFF"/>
                </a:solidFill>
              </a:defRPr>
            </a:pPr>
            <a:r>
              <a:rPr>
                <a:solidFill>
                  <a:schemeClr val="accent2"/>
                </a:solidFill>
              </a:rPr>
              <a:t>Simple Implementation</a:t>
            </a:r>
            <a:r>
              <a:t>: Binary search follows a straightforward approach, making it easy to understand and implement.</a:t>
            </a:r>
          </a:p>
          <a:p>
            <a:pPr>
              <a:defRPr sz="2400">
                <a:solidFill>
                  <a:srgbClr val="FFFFFF"/>
                </a:solidFill>
              </a:defRPr>
            </a:pPr>
          </a:p>
          <a:p>
            <a:pPr>
              <a:defRPr sz="2400">
                <a:solidFill>
                  <a:srgbClr val="FFFFFF"/>
                </a:solidFill>
              </a:defRPr>
            </a:pPr>
            <a:r>
              <a:rPr>
                <a:solidFill>
                  <a:schemeClr val="accent2"/>
                </a:solidFill>
              </a:rPr>
              <a:t>Space Efficiency</a:t>
            </a:r>
            <a:r>
              <a:t>: It operates on the original array without requiring additional space for auxiliary data structures, ensuring memory efficiency.</a:t>
            </a:r>
          </a:p>
          <a:p>
            <a:pPr>
              <a:defRPr sz="2400">
                <a:solidFill>
                  <a:srgbClr val="FFFFFF"/>
                </a:solidFill>
              </a:defRPr>
            </a:pPr>
          </a:p>
          <a:p>
            <a:pPr>
              <a:defRPr sz="2400">
                <a:solidFill>
                  <a:srgbClr val="FFFFFF"/>
                </a:solidFill>
              </a:defRPr>
            </a:pPr>
            <a:r>
              <a:rPr>
                <a:solidFill>
                  <a:schemeClr val="accent2"/>
                </a:solidFill>
              </a:rPr>
              <a:t>Versatility</a:t>
            </a:r>
            <a:r>
              <a:t>: Binary search can be applied to various data structures, including arrays, lists, and trees, as long as the elements are sorted, enhancing its usefulness in a wide range of applications.</a:t>
            </a:r>
            <a:endParaRPr>
              <a:solidFill>
                <a:schemeClr val="accent2"/>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1" name="Rectangle: Rounded Corners 1"/>
          <p:cNvGrpSpPr/>
          <p:nvPr/>
        </p:nvGrpSpPr>
        <p:grpSpPr>
          <a:xfrm>
            <a:off x="2661783" y="253727"/>
            <a:ext cx="6750189" cy="602308"/>
            <a:chOff x="0" y="0"/>
            <a:chExt cx="6750187" cy="602306"/>
          </a:xfrm>
        </p:grpSpPr>
        <p:sp>
          <p:nvSpPr>
            <p:cNvPr id="119"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0" name="Problems of this algorithm"/>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Problems of this algorithm</a:t>
              </a:r>
            </a:p>
          </p:txBody>
        </p:sp>
      </p:grpSp>
      <p:sp>
        <p:nvSpPr>
          <p:cNvPr id="122" name="Requirement of Sorted Data: Binary search requires the array to be sorted in ascending or descending order. If the array is unsorted or if sorting is not feasible, binary search cannot be directly applied, and preprocessing steps are required.…"/>
          <p:cNvSpPr txBox="1"/>
          <p:nvPr/>
        </p:nvSpPr>
        <p:spPr>
          <a:xfrm>
            <a:off x="953059" y="1101911"/>
            <a:ext cx="10802988" cy="5771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a:solidFill>
                  <a:schemeClr val="accent2"/>
                </a:solidFill>
              </a:rPr>
              <a:t>Requirement of Sorted Data: </a:t>
            </a:r>
            <a:r>
              <a:t>Binary search requires the array to be sorted in ascending or descending order. If the array is unsorted or if sorting is not feasible, binary search cannot be directly applied, and preprocessing steps are required.</a:t>
            </a:r>
            <a:endParaRPr>
              <a:solidFill>
                <a:schemeClr val="accent2"/>
              </a:solidFill>
            </a:endParaRPr>
          </a:p>
          <a:p>
            <a:pPr>
              <a:defRPr sz="2400">
                <a:solidFill>
                  <a:srgbClr val="FFFFFF"/>
                </a:solidFill>
              </a:defRPr>
            </a:pPr>
            <a:r>
              <a:rPr>
                <a:solidFill>
                  <a:schemeClr val="accent2"/>
                </a:solidFill>
              </a:rPr>
              <a:t>Limited Applicability: </a:t>
            </a:r>
            <a:r>
              <a:t>Binary search is not suitable for all types of data structures. It works best for arrays and lists where elements are accessible via indices. It may not be suitable for complex data structures like trees or graphs.</a:t>
            </a:r>
            <a:endParaRPr>
              <a:solidFill>
                <a:schemeClr val="accent2"/>
              </a:solidFill>
            </a:endParaRPr>
          </a:p>
          <a:p>
            <a:pPr>
              <a:defRPr sz="2400">
                <a:solidFill>
                  <a:srgbClr val="FFFFFF"/>
                </a:solidFill>
              </a:defRPr>
            </a:pPr>
            <a:r>
              <a:rPr>
                <a:solidFill>
                  <a:schemeClr val="accent2"/>
                </a:solidFill>
              </a:rPr>
              <a:t>Memory Overhead: </a:t>
            </a:r>
            <a:r>
              <a:t>Binary search typically requires more memory overhead than linear search, as it involves additional variables to keep track of the search space and indices. However, the memory overhead is generally minimal and not a significant concern in most cases.</a:t>
            </a:r>
            <a:endParaRPr>
              <a:solidFill>
                <a:schemeClr val="accent2"/>
              </a:solidFill>
            </a:endParaRPr>
          </a:p>
          <a:p>
            <a:pPr>
              <a:defRPr sz="2400">
                <a:solidFill>
                  <a:srgbClr val="FFFFFF"/>
                </a:solidFill>
              </a:defRPr>
            </a:pPr>
            <a:r>
              <a:rPr>
                <a:solidFill>
                  <a:schemeClr val="accent2"/>
                </a:solidFill>
              </a:rPr>
              <a:t>Lack of Flexibility: </a:t>
            </a:r>
            <a:r>
              <a:t>While binary search is highly efficient for searching in sorted arrays, it may not be the best choice for dynamic or frequently changing datasets. Maintaining the sorted order of the array can be challenging in such scenarios.</a:t>
            </a:r>
            <a:endParaRPr>
              <a:solidFill>
                <a:schemeClr val="accent2"/>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Rectangle: Rounded Corners 1"/>
          <p:cNvGrpSpPr/>
          <p:nvPr/>
        </p:nvGrpSpPr>
        <p:grpSpPr>
          <a:xfrm>
            <a:off x="2661783" y="253727"/>
            <a:ext cx="6750189" cy="602308"/>
            <a:chOff x="0" y="0"/>
            <a:chExt cx="6750187" cy="602306"/>
          </a:xfrm>
        </p:grpSpPr>
        <p:sp>
          <p:nvSpPr>
            <p:cNvPr id="124"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25" name="Problem: Sorting Marbles"/>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Problem: Sorting Marbles</a:t>
              </a:r>
            </a:p>
          </p:txBody>
        </p:sp>
      </p:grpSp>
      <p:pic>
        <p:nvPicPr>
          <p:cNvPr id="127" name="pasted-movie.png" descr="pasted-movie.png"/>
          <p:cNvPicPr>
            <a:picLocks noChangeAspect="1"/>
          </p:cNvPicPr>
          <p:nvPr/>
        </p:nvPicPr>
        <p:blipFill>
          <a:blip r:embed="rId2">
            <a:extLst/>
          </a:blip>
          <a:stretch>
            <a:fillRect/>
          </a:stretch>
        </p:blipFill>
        <p:spPr>
          <a:xfrm>
            <a:off x="600624" y="1142837"/>
            <a:ext cx="10990752" cy="457232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1" name="Rectangle: Rounded Corners 1"/>
          <p:cNvGrpSpPr/>
          <p:nvPr/>
        </p:nvGrpSpPr>
        <p:grpSpPr>
          <a:xfrm>
            <a:off x="2661783" y="253727"/>
            <a:ext cx="6750189" cy="602308"/>
            <a:chOff x="0" y="0"/>
            <a:chExt cx="6750187" cy="602306"/>
          </a:xfrm>
        </p:grpSpPr>
        <p:sp>
          <p:nvSpPr>
            <p:cNvPr id="129"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0" name="Bubble Sort"/>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Bubble Sort</a:t>
              </a:r>
            </a:p>
          </p:txBody>
        </p:sp>
      </p:grpSp>
      <p:pic>
        <p:nvPicPr>
          <p:cNvPr id="132" name="BubbleSort_Avg_case.gif" descr="BubbleSort_Avg_case.gif"/>
          <p:cNvPicPr>
            <a:picLocks noChangeAspect="0"/>
          </p:cNvPicPr>
          <p:nvPr/>
        </p:nvPicPr>
        <p:blipFill>
          <a:blip r:embed="rId2">
            <a:extLst/>
          </a:blip>
          <a:stretch>
            <a:fillRect/>
          </a:stretch>
        </p:blipFill>
        <p:spPr>
          <a:xfrm>
            <a:off x="2661783" y="1132804"/>
            <a:ext cx="6750189" cy="2373508"/>
          </a:xfrm>
          <a:prstGeom prst="rect">
            <a:avLst/>
          </a:prstGeom>
          <a:ln w="12700">
            <a:miter lim="400000"/>
          </a:ln>
        </p:spPr>
      </p:pic>
      <p:pic>
        <p:nvPicPr>
          <p:cNvPr id="133" name="BubbleSort_worst_case.gif" descr="BubbleSort_worst_case.gif"/>
          <p:cNvPicPr>
            <a:picLocks noChangeAspect="0"/>
          </p:cNvPicPr>
          <p:nvPr/>
        </p:nvPicPr>
        <p:blipFill>
          <a:blip r:embed="rId3">
            <a:extLst/>
          </a:blip>
          <a:stretch>
            <a:fillRect/>
          </a:stretch>
        </p:blipFill>
        <p:spPr>
          <a:xfrm>
            <a:off x="2654282" y="3685340"/>
            <a:ext cx="6750189" cy="237350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7" name="Rectangle: Rounded Corners 1"/>
          <p:cNvGrpSpPr/>
          <p:nvPr/>
        </p:nvGrpSpPr>
        <p:grpSpPr>
          <a:xfrm>
            <a:off x="2661783" y="253727"/>
            <a:ext cx="6750189" cy="602308"/>
            <a:chOff x="0" y="0"/>
            <a:chExt cx="6750187" cy="602306"/>
          </a:xfrm>
        </p:grpSpPr>
        <p:sp>
          <p:nvSpPr>
            <p:cNvPr id="135"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6" name="Pros and Cons"/>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Pros and Cons </a:t>
              </a:r>
            </a:p>
          </p:txBody>
        </p:sp>
      </p:grpSp>
      <p:sp>
        <p:nvSpPr>
          <p:cNvPr id="138" name="Pros:…"/>
          <p:cNvSpPr txBox="1"/>
          <p:nvPr/>
        </p:nvSpPr>
        <p:spPr>
          <a:xfrm>
            <a:off x="642347" y="1440860"/>
            <a:ext cx="11197865" cy="47051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200">
                <a:solidFill>
                  <a:schemeClr val="accent6"/>
                </a:solidFill>
              </a:defRPr>
            </a:pPr>
            <a:r>
              <a:t>Pros:</a:t>
            </a:r>
          </a:p>
          <a:p>
            <a:pPr>
              <a:defRPr sz="2200">
                <a:solidFill>
                  <a:srgbClr val="FFFFFF"/>
                </a:solidFill>
              </a:defRPr>
            </a:pPr>
            <a:r>
              <a:rPr>
                <a:solidFill>
                  <a:schemeClr val="accent2"/>
                </a:solidFill>
              </a:rPr>
              <a:t>Simple Implementation</a:t>
            </a:r>
            <a:r>
              <a:t>: Bubble Sort is one of the simplest sorting algorithms to implement, making it easy to understand for beginners.</a:t>
            </a:r>
          </a:p>
          <a:p>
            <a:pPr>
              <a:defRPr sz="2200">
                <a:solidFill>
                  <a:srgbClr val="FFFFFF"/>
                </a:solidFill>
              </a:defRPr>
            </a:pPr>
            <a:r>
              <a:rPr>
                <a:solidFill>
                  <a:schemeClr val="accent2"/>
                </a:solidFill>
              </a:rPr>
              <a:t>No Extra Space</a:t>
            </a:r>
            <a:r>
              <a:t>: Bubble Sort sorts the elements in place without requiring any additional space, which can be advantageous for memory-constrained environments.</a:t>
            </a:r>
          </a:p>
          <a:p>
            <a:pPr>
              <a:defRPr sz="2200">
                <a:solidFill>
                  <a:srgbClr val="FFFFFF"/>
                </a:solidFill>
              </a:defRPr>
            </a:pPr>
            <a:r>
              <a:rPr>
                <a:solidFill>
                  <a:schemeClr val="accent2"/>
                </a:solidFill>
              </a:rPr>
              <a:t>Stable Sorting</a:t>
            </a:r>
            <a:r>
              <a:t>: Bubble Sort is stable, meaning that equal elements maintain their relative order after sorting.</a:t>
            </a:r>
          </a:p>
          <a:p>
            <a:pPr>
              <a:defRPr b="1" sz="2200">
                <a:solidFill>
                  <a:schemeClr val="accent6"/>
                </a:solidFill>
              </a:defRPr>
            </a:pPr>
            <a:r>
              <a:t>Cons:</a:t>
            </a:r>
          </a:p>
          <a:p>
            <a:pPr>
              <a:defRPr sz="2200">
                <a:solidFill>
                  <a:srgbClr val="FFFFFF"/>
                </a:solidFill>
              </a:defRPr>
            </a:pPr>
            <a:r>
              <a:rPr>
                <a:solidFill>
                  <a:schemeClr val="accent2"/>
                </a:solidFill>
              </a:rPr>
              <a:t>Inefficiency</a:t>
            </a:r>
            <a:r>
              <a:t>: Bubble Sort is generally inefficient for large lists or arrays. Its time complexity is O(n^2), which means it becomes slow as the number of elements increases.</a:t>
            </a:r>
          </a:p>
          <a:p>
            <a:pPr>
              <a:defRPr sz="2200">
                <a:solidFill>
                  <a:srgbClr val="FFFFFF"/>
                </a:solidFill>
              </a:defRPr>
            </a:pPr>
            <a:r>
              <a:rPr>
                <a:solidFill>
                  <a:schemeClr val="accent2"/>
                </a:solidFill>
              </a:rPr>
              <a:t>Poor Performance</a:t>
            </a:r>
            <a:r>
              <a:t>: It has poor performance even for small lists compared to more efficient sorting algorithms like Merge Sort and Quick Sort.</a:t>
            </a:r>
          </a:p>
          <a:p>
            <a:pPr>
              <a:defRPr sz="2200">
                <a:solidFill>
                  <a:srgbClr val="FFFFFF"/>
                </a:solidFill>
              </a:defRPr>
            </a:pPr>
            <a:r>
              <a:rPr>
                <a:solidFill>
                  <a:schemeClr val="accent2"/>
                </a:solidFill>
              </a:rPr>
              <a:t>Not Adaptive</a:t>
            </a:r>
            <a:r>
              <a:t>: Bubble Sort doesn't adapt to the input data; it always performs the same number of comparisons and swaps regardless of the initial order of elements.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2" name="Rectangle: Rounded Corners 1"/>
          <p:cNvGrpSpPr/>
          <p:nvPr/>
        </p:nvGrpSpPr>
        <p:grpSpPr>
          <a:xfrm>
            <a:off x="2661783" y="253727"/>
            <a:ext cx="6750189" cy="602308"/>
            <a:chOff x="0" y="0"/>
            <a:chExt cx="6750187" cy="602306"/>
          </a:xfrm>
        </p:grpSpPr>
        <p:sp>
          <p:nvSpPr>
            <p:cNvPr id="140"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1" name="Solv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Solve</a:t>
              </a:r>
            </a:p>
          </p:txBody>
        </p:sp>
      </p:grpSp>
      <p:pic>
        <p:nvPicPr>
          <p:cNvPr id="143" name="pasted-movie.png" descr="pasted-movie.png"/>
          <p:cNvPicPr>
            <a:picLocks noChangeAspect="1"/>
          </p:cNvPicPr>
          <p:nvPr/>
        </p:nvPicPr>
        <p:blipFill>
          <a:blip r:embed="rId2">
            <a:extLst/>
          </a:blip>
          <a:stretch>
            <a:fillRect/>
          </a:stretch>
        </p:blipFill>
        <p:spPr>
          <a:xfrm>
            <a:off x="3868990" y="973917"/>
            <a:ext cx="4788134" cy="58053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Rectangle: Rounded Corners 1"/>
          <p:cNvGrpSpPr/>
          <p:nvPr/>
        </p:nvGrpSpPr>
        <p:grpSpPr>
          <a:xfrm>
            <a:off x="2661783" y="253727"/>
            <a:ext cx="6750189" cy="602308"/>
            <a:chOff x="0" y="0"/>
            <a:chExt cx="6750187" cy="602306"/>
          </a:xfrm>
        </p:grpSpPr>
        <p:sp>
          <p:nvSpPr>
            <p:cNvPr id="145"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6" name="Selection Sort"/>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Selection Sort</a:t>
              </a:r>
            </a:p>
          </p:txBody>
        </p:sp>
      </p:grpSp>
      <p:pic>
        <p:nvPicPr>
          <p:cNvPr id="148" name="SelectionSort_Avg_case.gif" descr="SelectionSort_Avg_case.gif"/>
          <p:cNvPicPr>
            <a:picLocks noChangeAspect="0"/>
          </p:cNvPicPr>
          <p:nvPr/>
        </p:nvPicPr>
        <p:blipFill>
          <a:blip r:embed="rId2">
            <a:extLst/>
          </a:blip>
          <a:stretch>
            <a:fillRect/>
          </a:stretch>
        </p:blipFill>
        <p:spPr>
          <a:xfrm>
            <a:off x="2717907" y="1240834"/>
            <a:ext cx="6637940" cy="2925611"/>
          </a:xfrm>
          <a:prstGeom prst="rect">
            <a:avLst/>
          </a:prstGeom>
          <a:ln w="12700">
            <a:miter lim="400000"/>
          </a:ln>
        </p:spPr>
      </p:pic>
      <p:pic>
        <p:nvPicPr>
          <p:cNvPr id="149" name="SelectionSort_worst_case.gif" descr="SelectionSort_worst_case.gif"/>
          <p:cNvPicPr>
            <a:picLocks noChangeAspect="0"/>
          </p:cNvPicPr>
          <p:nvPr/>
        </p:nvPicPr>
        <p:blipFill>
          <a:blip r:embed="rId3">
            <a:extLst/>
          </a:blip>
          <a:stretch>
            <a:fillRect/>
          </a:stretch>
        </p:blipFill>
        <p:spPr>
          <a:xfrm>
            <a:off x="2717907" y="3781730"/>
            <a:ext cx="6637940" cy="292561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Rectangle: Rounded Corners 1"/>
          <p:cNvGrpSpPr/>
          <p:nvPr/>
        </p:nvGrpSpPr>
        <p:grpSpPr>
          <a:xfrm>
            <a:off x="2661783" y="253727"/>
            <a:ext cx="6750189" cy="602308"/>
            <a:chOff x="0" y="0"/>
            <a:chExt cx="6750187" cy="602306"/>
          </a:xfrm>
        </p:grpSpPr>
        <p:sp>
          <p:nvSpPr>
            <p:cNvPr id="15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2" name="Solv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Solve</a:t>
              </a:r>
            </a:p>
          </p:txBody>
        </p:sp>
      </p:grpSp>
      <p:pic>
        <p:nvPicPr>
          <p:cNvPr id="154" name="pasted-movie.png" descr="pasted-movie.png"/>
          <p:cNvPicPr>
            <a:picLocks noChangeAspect="1"/>
          </p:cNvPicPr>
          <p:nvPr/>
        </p:nvPicPr>
        <p:blipFill>
          <a:blip r:embed="rId2">
            <a:extLst/>
          </a:blip>
          <a:stretch>
            <a:fillRect/>
          </a:stretch>
        </p:blipFill>
        <p:spPr>
          <a:xfrm>
            <a:off x="2587574" y="1046059"/>
            <a:ext cx="6966052" cy="546797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8" name="Rectangle: Rounded Corners 1"/>
          <p:cNvGrpSpPr/>
          <p:nvPr/>
        </p:nvGrpSpPr>
        <p:grpSpPr>
          <a:xfrm>
            <a:off x="2661783" y="253727"/>
            <a:ext cx="6750189" cy="602308"/>
            <a:chOff x="0" y="0"/>
            <a:chExt cx="6750187" cy="602306"/>
          </a:xfrm>
        </p:grpSpPr>
        <p:sp>
          <p:nvSpPr>
            <p:cNvPr id="15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7" name="Pros and Cons"/>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Pros and Cons </a:t>
              </a:r>
            </a:p>
          </p:txBody>
        </p:sp>
      </p:grpSp>
      <p:sp>
        <p:nvSpPr>
          <p:cNvPr id="159" name="Pros:…"/>
          <p:cNvSpPr txBox="1"/>
          <p:nvPr/>
        </p:nvSpPr>
        <p:spPr>
          <a:xfrm>
            <a:off x="642347" y="1440860"/>
            <a:ext cx="11197865" cy="53655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200">
                <a:solidFill>
                  <a:schemeClr val="accent6"/>
                </a:solidFill>
              </a:defRPr>
            </a:pPr>
            <a:r>
              <a:t>Pros:</a:t>
            </a:r>
          </a:p>
          <a:p>
            <a:pPr>
              <a:defRPr sz="2200">
                <a:solidFill>
                  <a:schemeClr val="accent6"/>
                </a:solidFill>
              </a:defRPr>
            </a:pPr>
            <a:r>
              <a:rPr>
                <a:solidFill>
                  <a:schemeClr val="accent2"/>
                </a:solidFill>
              </a:rPr>
              <a:t>Simple Implementation</a:t>
            </a:r>
            <a:r>
              <a:t>: </a:t>
            </a:r>
            <a:r>
              <a:rPr>
                <a:solidFill>
                  <a:srgbClr val="FFFFFF"/>
                </a:solidFill>
              </a:rPr>
              <a:t>Selection Sort is also relatively simple to implement, making it suitable for educational purposes or situations where simplicity is preferred over performance.</a:t>
            </a:r>
          </a:p>
          <a:p>
            <a:pPr>
              <a:defRPr sz="2200">
                <a:solidFill>
                  <a:schemeClr val="accent6"/>
                </a:solidFill>
              </a:defRPr>
            </a:pPr>
            <a:r>
              <a:rPr>
                <a:solidFill>
                  <a:schemeClr val="accent2"/>
                </a:solidFill>
              </a:rPr>
              <a:t>In-Place Sorting</a:t>
            </a:r>
            <a:r>
              <a:t>: </a:t>
            </a:r>
            <a:r>
              <a:rPr>
                <a:solidFill>
                  <a:srgbClr val="FFFFFF"/>
                </a:solidFill>
              </a:rPr>
              <a:t>Similar to Bubble Sort, Selection Sort sorts the elements in place without requiring additional space for temporary storage.</a:t>
            </a:r>
          </a:p>
          <a:p>
            <a:pPr>
              <a:defRPr b="1" sz="2200">
                <a:solidFill>
                  <a:schemeClr val="accent6"/>
                </a:solidFill>
              </a:defRPr>
            </a:pPr>
            <a:r>
              <a:rPr b="0">
                <a:solidFill>
                  <a:schemeClr val="accent2"/>
                </a:solidFill>
              </a:rPr>
              <a:t>Good for Small Lists</a:t>
            </a:r>
            <a:r>
              <a:rPr b="0"/>
              <a:t>: </a:t>
            </a:r>
            <a:r>
              <a:rPr b="0">
                <a:solidFill>
                  <a:srgbClr val="FFFFFF"/>
                </a:solidFill>
              </a:rPr>
              <a:t>Selection Sort performs reasonably well for small lists or arrays, especially when compared to inefficient algorithms like Bubble Sort</a:t>
            </a:r>
            <a:r>
              <a:rPr>
                <a:solidFill>
                  <a:srgbClr val="FFFFFF"/>
                </a:solidFill>
              </a:rPr>
              <a:t>.</a:t>
            </a:r>
          </a:p>
          <a:p>
            <a:pPr>
              <a:defRPr b="1" sz="2200">
                <a:solidFill>
                  <a:schemeClr val="accent6"/>
                </a:solidFill>
              </a:defRPr>
            </a:pPr>
            <a:r>
              <a:t>Cons:</a:t>
            </a:r>
          </a:p>
          <a:p>
            <a:pPr>
              <a:defRPr sz="2200">
                <a:solidFill>
                  <a:schemeClr val="accent6"/>
                </a:solidFill>
              </a:defRPr>
            </a:pPr>
            <a:r>
              <a:rPr>
                <a:solidFill>
                  <a:schemeClr val="accent2"/>
                </a:solidFill>
              </a:rPr>
              <a:t>Inefficiency</a:t>
            </a:r>
            <a:r>
              <a:t>: </a:t>
            </a:r>
            <a:r>
              <a:rPr>
                <a:solidFill>
                  <a:srgbClr val="FFFFFF"/>
                </a:solidFill>
              </a:rPr>
              <a:t>Like Bubble Sort, Selection Sort has a time complexity of O(n^2), which makes it inefficient for large lists.</a:t>
            </a:r>
          </a:p>
          <a:p>
            <a:pPr>
              <a:defRPr sz="2200">
                <a:solidFill>
                  <a:schemeClr val="accent6"/>
                </a:solidFill>
              </a:defRPr>
            </a:pPr>
            <a:r>
              <a:rPr>
                <a:solidFill>
                  <a:schemeClr val="accent2"/>
                </a:solidFill>
              </a:rPr>
              <a:t>Not Adaptive</a:t>
            </a:r>
            <a:r>
              <a:t>: </a:t>
            </a:r>
            <a:r>
              <a:rPr>
                <a:solidFill>
                  <a:srgbClr val="FFFFFF"/>
                </a:solidFill>
              </a:rPr>
              <a:t>Selection Sort doesn't adapt to the input data; it always performs the same number of comparisons and swaps regardless of the initial order of elements.</a:t>
            </a:r>
          </a:p>
          <a:p>
            <a:pPr>
              <a:defRPr sz="2200">
                <a:solidFill>
                  <a:schemeClr val="accent6"/>
                </a:solidFill>
              </a:defRPr>
            </a:pPr>
            <a:r>
              <a:rPr>
                <a:solidFill>
                  <a:schemeClr val="accent2"/>
                </a:solidFill>
              </a:rPr>
              <a:t>Not Stable</a:t>
            </a:r>
            <a:r>
              <a:t>: </a:t>
            </a:r>
            <a:r>
              <a:rPr>
                <a:solidFill>
                  <a:srgbClr val="FFFFFF"/>
                </a:solidFill>
              </a:rPr>
              <a:t>Selection Sort is not stable; it may change the relative order of equal elements during sorting.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1" name="Rectangle: Rounded Corners 1"/>
          <p:cNvGrpSpPr/>
          <p:nvPr/>
        </p:nvGrpSpPr>
        <p:grpSpPr>
          <a:xfrm>
            <a:off x="2661783" y="253727"/>
            <a:ext cx="6750189" cy="602308"/>
            <a:chOff x="0" y="55717"/>
            <a:chExt cx="6750187" cy="602306"/>
          </a:xfrm>
        </p:grpSpPr>
        <p:sp>
          <p:nvSpPr>
            <p:cNvPr id="69" name="Rounded Rectangle"/>
            <p:cNvSpPr/>
            <p:nvPr/>
          </p:nvSpPr>
          <p:spPr>
            <a:xfrm>
              <a:off x="0" y="55717"/>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 name="Problem-The Missing Book"/>
            <p:cNvSpPr/>
            <p:nvPr/>
          </p:nvSpPr>
          <p:spPr>
            <a:xfrm>
              <a:off x="87822" y="356870"/>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EB800"/>
                  </a:solidFill>
                  <a:latin typeface="Century Gothic"/>
                  <a:ea typeface="Century Gothic"/>
                  <a:cs typeface="Century Gothic"/>
                  <a:sym typeface="Century Gothic"/>
                </a:defRPr>
              </a:lvl1pPr>
            </a:lstStyle>
            <a:p>
              <a:pPr/>
              <a:r>
                <a:t>Problem-The Missing Book</a:t>
              </a:r>
            </a:p>
          </p:txBody>
        </p:sp>
      </p:grpSp>
      <p:pic>
        <p:nvPicPr>
          <p:cNvPr id="72" name="pasted-movie.png" descr="pasted-movie.png"/>
          <p:cNvPicPr>
            <a:picLocks noChangeAspect="1"/>
          </p:cNvPicPr>
          <p:nvPr/>
        </p:nvPicPr>
        <p:blipFill>
          <a:blip r:embed="rId2">
            <a:extLst/>
          </a:blip>
          <a:stretch>
            <a:fillRect/>
          </a:stretch>
        </p:blipFill>
        <p:spPr>
          <a:xfrm>
            <a:off x="817609" y="1261945"/>
            <a:ext cx="10948995" cy="387064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3" name="Rectangle: Rounded Corners 1"/>
          <p:cNvGrpSpPr/>
          <p:nvPr/>
        </p:nvGrpSpPr>
        <p:grpSpPr>
          <a:xfrm>
            <a:off x="2661783" y="253727"/>
            <a:ext cx="6750189" cy="602308"/>
            <a:chOff x="0" y="0"/>
            <a:chExt cx="6750187" cy="602306"/>
          </a:xfrm>
        </p:grpSpPr>
        <p:sp>
          <p:nvSpPr>
            <p:cNvPr id="16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2" name="Let’s find prime numbers"/>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Let’s find prime numbers</a:t>
              </a:r>
            </a:p>
          </p:txBody>
        </p:sp>
      </p:grpSp>
      <p:pic>
        <p:nvPicPr>
          <p:cNvPr id="164" name="pasted-movie.png" descr="pasted-movie.png"/>
          <p:cNvPicPr>
            <a:picLocks noChangeAspect="1"/>
          </p:cNvPicPr>
          <p:nvPr/>
        </p:nvPicPr>
        <p:blipFill>
          <a:blip r:embed="rId2">
            <a:extLst/>
          </a:blip>
          <a:stretch>
            <a:fillRect/>
          </a:stretch>
        </p:blipFill>
        <p:spPr>
          <a:xfrm>
            <a:off x="3875701" y="1034035"/>
            <a:ext cx="4440598" cy="551296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8" name="Rectangle: Rounded Corners 1"/>
          <p:cNvGrpSpPr/>
          <p:nvPr/>
        </p:nvGrpSpPr>
        <p:grpSpPr>
          <a:xfrm>
            <a:off x="2661783" y="253727"/>
            <a:ext cx="6750189" cy="602308"/>
            <a:chOff x="0" y="0"/>
            <a:chExt cx="6750187" cy="602306"/>
          </a:xfrm>
        </p:grpSpPr>
        <p:sp>
          <p:nvSpPr>
            <p:cNvPr id="16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7" name="Sieve of Eratosthenes"/>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Sieve of Eratosthenes</a:t>
              </a:r>
            </a:p>
          </p:txBody>
        </p:sp>
      </p:grpSp>
      <p:pic>
        <p:nvPicPr>
          <p:cNvPr id="169" name="New_Animation_Sieve_of_Eratosthenes.gif" descr="New_Animation_Sieve_of_Eratosthenes.gif"/>
          <p:cNvPicPr>
            <a:picLocks noChangeAspect="0"/>
          </p:cNvPicPr>
          <p:nvPr/>
        </p:nvPicPr>
        <p:blipFill>
          <a:blip r:embed="rId2">
            <a:extLst/>
          </a:blip>
          <a:stretch>
            <a:fillRect/>
          </a:stretch>
        </p:blipFill>
        <p:spPr>
          <a:xfrm>
            <a:off x="2964519" y="1066226"/>
            <a:ext cx="6262962" cy="503072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 name="Rectangle: Rounded Corners 1"/>
          <p:cNvGrpSpPr/>
          <p:nvPr/>
        </p:nvGrpSpPr>
        <p:grpSpPr>
          <a:xfrm>
            <a:off x="2661783" y="253727"/>
            <a:ext cx="6750189" cy="602308"/>
            <a:chOff x="0" y="0"/>
            <a:chExt cx="6750187" cy="602306"/>
          </a:xfrm>
        </p:grpSpPr>
        <p:sp>
          <p:nvSpPr>
            <p:cNvPr id="17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2" name="Cod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Code</a:t>
              </a:r>
            </a:p>
          </p:txBody>
        </p:sp>
      </p:grpSp>
      <p:pic>
        <p:nvPicPr>
          <p:cNvPr id="174" name="pasted-movie.png" descr="pasted-movie.png"/>
          <p:cNvPicPr>
            <a:picLocks noChangeAspect="1"/>
          </p:cNvPicPr>
          <p:nvPr/>
        </p:nvPicPr>
        <p:blipFill>
          <a:blip r:embed="rId2">
            <a:extLst/>
          </a:blip>
          <a:stretch>
            <a:fillRect/>
          </a:stretch>
        </p:blipFill>
        <p:spPr>
          <a:xfrm>
            <a:off x="3820665" y="925822"/>
            <a:ext cx="4432424" cy="586624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8" name="Rectangle: Rounded Corners 1"/>
          <p:cNvGrpSpPr/>
          <p:nvPr/>
        </p:nvGrpSpPr>
        <p:grpSpPr>
          <a:xfrm>
            <a:off x="2661783" y="253727"/>
            <a:ext cx="6750189" cy="602308"/>
            <a:chOff x="0" y="0"/>
            <a:chExt cx="6750187" cy="602306"/>
          </a:xfrm>
        </p:grpSpPr>
        <p:sp>
          <p:nvSpPr>
            <p:cNvPr id="17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7" name="Why is Eratosthenes better?"/>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Why is Eratosthenes better?</a:t>
              </a:r>
            </a:p>
          </p:txBody>
        </p:sp>
      </p:grpSp>
      <p:sp>
        <p:nvSpPr>
          <p:cNvPr id="179" name="Efficiency: The Sieve of Eratosthenes is significantly more efficient than the basic method of checking divisibility, especially for large ranges of numbers. Its time complexity is O(n log log n), where n is the upper limit of the range. In contrast, the"/>
          <p:cNvSpPr txBox="1"/>
          <p:nvPr/>
        </p:nvSpPr>
        <p:spPr>
          <a:xfrm>
            <a:off x="-1" y="880818"/>
            <a:ext cx="12192001" cy="6178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Efficiency</a:t>
            </a:r>
            <a:r>
              <a:t>: The Sieve of Eratosthenes is significantly more efficient than the basic method of checking divisibility, especially for large ranges of numbers. Its time complexity is O(n log log n), where n is the upper limit of the range. In contrast, the basic method has a time complexity of O(n*sqrt(n)), which becomes slower as the range increases.</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Optimality</a:t>
            </a:r>
            <a:r>
              <a:t>: The Sieve of Eratosthenes is an optimal algorithm for finding prime numbers within a given range. It efficiently eliminates multiples of prime numbers, ensuring that each composite number is only marked once. This results in an optimal number of iterations required to sieve out composite numbers.</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Space Complexity</a:t>
            </a:r>
            <a:r>
              <a:t>: While the Sieve of Eratosthenes requires additional memory to store the sieve array, the space complexity is still considered reasonable. It only requires O(n) additional space, where n is the upper limit of the range. In contrast, the basic method of checking divisibility does not require additional space beyond the input numbers.</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Ease of Implementation</a:t>
            </a:r>
            <a:r>
              <a:t>: The Sieve of Eratosthenes is relatively easy to implement and understand. It follows a simple, step-by-step procedure of marking multiples of primes, making it accessible even to beginner programmers. In contrast, implementing the basic method of checking divisibility for large ranges can be more complex and error-prone.</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Versatility</a:t>
            </a:r>
            <a:r>
              <a:t>: The Sieve of Eratosthenes can be adapted and extended for various related problems, such as finding prime factors, prime factorization, and checking primality efficiently for multiple numbers within a given range.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 name="Rectangle: Rounded Corners 1"/>
          <p:cNvGrpSpPr/>
          <p:nvPr/>
        </p:nvGrpSpPr>
        <p:grpSpPr>
          <a:xfrm>
            <a:off x="2661783" y="253727"/>
            <a:ext cx="6750189" cy="602308"/>
            <a:chOff x="0" y="0"/>
            <a:chExt cx="6750187" cy="602306"/>
          </a:xfrm>
        </p:grpSpPr>
        <p:sp>
          <p:nvSpPr>
            <p:cNvPr id="18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2" name="Let’s find gcd"/>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Let’s find gcd</a:t>
              </a:r>
            </a:p>
          </p:txBody>
        </p:sp>
      </p:grpSp>
      <p:pic>
        <p:nvPicPr>
          <p:cNvPr id="184" name="pasted-movie.png" descr="pasted-movie.png"/>
          <p:cNvPicPr>
            <a:picLocks noChangeAspect="1"/>
          </p:cNvPicPr>
          <p:nvPr/>
        </p:nvPicPr>
        <p:blipFill>
          <a:blip r:embed="rId2">
            <a:extLst/>
          </a:blip>
          <a:stretch>
            <a:fillRect/>
          </a:stretch>
        </p:blipFill>
        <p:spPr>
          <a:xfrm>
            <a:off x="2832559" y="925822"/>
            <a:ext cx="6408636" cy="568939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8" name="Rectangle: Rounded Corners 1"/>
          <p:cNvGrpSpPr/>
          <p:nvPr/>
        </p:nvGrpSpPr>
        <p:grpSpPr>
          <a:xfrm>
            <a:off x="2661783" y="253727"/>
            <a:ext cx="6750189" cy="602308"/>
            <a:chOff x="0" y="0"/>
            <a:chExt cx="6750187" cy="602306"/>
          </a:xfrm>
        </p:grpSpPr>
        <p:sp>
          <p:nvSpPr>
            <p:cNvPr id="18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7" name="Euclid’s Algorithm"/>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Euclid’s Algorithm</a:t>
              </a:r>
            </a:p>
          </p:txBody>
        </p:sp>
      </p:grpSp>
      <p:pic>
        <p:nvPicPr>
          <p:cNvPr id="189" name="pasted-movie.png" descr="pasted-movie.png"/>
          <p:cNvPicPr>
            <a:picLocks noChangeAspect="1"/>
          </p:cNvPicPr>
          <p:nvPr/>
        </p:nvPicPr>
        <p:blipFill>
          <a:blip r:embed="rId2">
            <a:extLst/>
          </a:blip>
          <a:stretch>
            <a:fillRect/>
          </a:stretch>
        </p:blipFill>
        <p:spPr>
          <a:xfrm>
            <a:off x="2157093" y="1046059"/>
            <a:ext cx="7759568" cy="536962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3" name="Rectangle: Rounded Corners 1"/>
          <p:cNvGrpSpPr/>
          <p:nvPr/>
        </p:nvGrpSpPr>
        <p:grpSpPr>
          <a:xfrm>
            <a:off x="2661783" y="253727"/>
            <a:ext cx="6750189" cy="602308"/>
            <a:chOff x="0" y="0"/>
            <a:chExt cx="6750187" cy="602306"/>
          </a:xfrm>
        </p:grpSpPr>
        <p:sp>
          <p:nvSpPr>
            <p:cNvPr id="19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2" name="Cod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Code</a:t>
              </a:r>
            </a:p>
          </p:txBody>
        </p:sp>
      </p:grpSp>
      <p:pic>
        <p:nvPicPr>
          <p:cNvPr id="194" name="pasted-movie.png" descr="pasted-movie.png"/>
          <p:cNvPicPr>
            <a:picLocks noChangeAspect="1"/>
          </p:cNvPicPr>
          <p:nvPr/>
        </p:nvPicPr>
        <p:blipFill>
          <a:blip r:embed="rId2">
            <a:extLst/>
          </a:blip>
          <a:stretch>
            <a:fillRect/>
          </a:stretch>
        </p:blipFill>
        <p:spPr>
          <a:xfrm>
            <a:off x="2417946" y="1009988"/>
            <a:ext cx="7237862" cy="554034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8" name="Rectangle: Rounded Corners 1"/>
          <p:cNvGrpSpPr/>
          <p:nvPr/>
        </p:nvGrpSpPr>
        <p:grpSpPr>
          <a:xfrm>
            <a:off x="2661783" y="253727"/>
            <a:ext cx="6750189" cy="602308"/>
            <a:chOff x="0" y="0"/>
            <a:chExt cx="6750187" cy="602306"/>
          </a:xfrm>
        </p:grpSpPr>
        <p:sp>
          <p:nvSpPr>
            <p:cNvPr id="19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7" name="Why is Euclid better?"/>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Why is Euclid better?</a:t>
              </a:r>
            </a:p>
          </p:txBody>
        </p:sp>
      </p:grpSp>
      <p:sp>
        <p:nvSpPr>
          <p:cNvPr id="199" name="Efficiency: The Euclidean algorithm is more efficient than the basic iteration approach, especially for large numbers. Its time complexity is O(log(min(a, b))), where a and b are the two input numbers. This makes it significantly faster than the basic it"/>
          <p:cNvSpPr txBox="1"/>
          <p:nvPr/>
        </p:nvSpPr>
        <p:spPr>
          <a:xfrm>
            <a:off x="12699" y="1349741"/>
            <a:ext cx="12192001" cy="4654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Efficiency</a:t>
            </a:r>
            <a:r>
              <a:rPr b="1"/>
              <a:t>:</a:t>
            </a:r>
            <a:r>
              <a:t> The Euclidean algorithm is more efficient than the basic iteration approach, especially for large numbers. Its time complexity is O(log(min(a, b))), where a and b are the two input numbers. This makes it significantly faster than the basic iteration approach, which has a time complexity of O(min(a, b)).</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Optimality</a:t>
            </a:r>
            <a:r>
              <a:rPr b="1"/>
              <a:t>:</a:t>
            </a:r>
            <a:r>
              <a:t> The Euclidean algorithm is optimal in terms of the number of steps required to find the GCD. It achieves this optimality by repeatedly reducing the problem to a smaller instance until a base case is reached. This contrasts with the basic iteration approach, which checks divisibility for all numbers up to the smaller of the two input numbers.</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Simplicity</a:t>
            </a:r>
            <a:r>
              <a:rPr b="1"/>
              <a:t>:</a:t>
            </a:r>
            <a:r>
              <a:t> The Euclidean algorithm is conceptually simpler and more elegant than the basic iteration approach. It leverages the fundamental properties of divisibility and remains straightforward to understand even as the input numbers increase in magnitude.</a:t>
            </a:r>
          </a:p>
          <a:p>
            <a:pPr marL="615949" indent="-476249">
              <a:buClr>
                <a:srgbClr val="ECECEC"/>
              </a:buClr>
              <a:buSzPct val="100000"/>
              <a:buFont typeface="TimesNewRomanPSMT"/>
              <a:buAutoNum type="arabicPeriod" startAt="1"/>
              <a:defRPr sz="2100">
                <a:solidFill>
                  <a:srgbClr val="FFFFFF"/>
                </a:solidFill>
              </a:defRPr>
            </a:pPr>
            <a:r>
              <a:rPr b="1">
                <a:solidFill>
                  <a:schemeClr val="accent2"/>
                </a:solidFill>
              </a:rPr>
              <a:t>Versatility</a:t>
            </a:r>
            <a:r>
              <a:rPr b="1"/>
              <a:t>:</a:t>
            </a:r>
            <a:r>
              <a:t> The Euclidean algorithm extends naturally to other mathematical problems, such as finding the least common multiple (LCM) or solving linear Diophantine equations. Its recursive nature lends itself well to solving a variety of related problems efficiently.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Rectangle: Rounded Corners 1"/>
          <p:cNvGrpSpPr/>
          <p:nvPr/>
        </p:nvGrpSpPr>
        <p:grpSpPr>
          <a:xfrm>
            <a:off x="2661783" y="253727"/>
            <a:ext cx="6750189" cy="602308"/>
            <a:chOff x="0" y="0"/>
            <a:chExt cx="6750187" cy="602306"/>
          </a:xfrm>
        </p:grpSpPr>
        <p:sp>
          <p:nvSpPr>
            <p:cNvPr id="20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2" name="Fibonacci Number"/>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Fibonacci Number</a:t>
              </a:r>
            </a:p>
          </p:txBody>
        </p:sp>
      </p:grpSp>
      <p:pic>
        <p:nvPicPr>
          <p:cNvPr id="204" name="pasted-movie.png" descr="pasted-movie.png"/>
          <p:cNvPicPr>
            <a:picLocks noChangeAspect="1"/>
          </p:cNvPicPr>
          <p:nvPr/>
        </p:nvPicPr>
        <p:blipFill>
          <a:blip r:embed="rId2">
            <a:extLst/>
          </a:blip>
          <a:stretch>
            <a:fillRect/>
          </a:stretch>
        </p:blipFill>
        <p:spPr>
          <a:xfrm>
            <a:off x="1829549" y="1188791"/>
            <a:ext cx="8532902" cy="478909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Rectangle: Rounded Corners 1"/>
          <p:cNvGrpSpPr/>
          <p:nvPr/>
        </p:nvGrpSpPr>
        <p:grpSpPr>
          <a:xfrm>
            <a:off x="2661783" y="253727"/>
            <a:ext cx="6750189" cy="602308"/>
            <a:chOff x="0" y="0"/>
            <a:chExt cx="6750187" cy="602306"/>
          </a:xfrm>
        </p:grpSpPr>
        <p:sp>
          <p:nvSpPr>
            <p:cNvPr id="20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7" name="Fibonacci Number Cod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Fibonacci Number Code</a:t>
              </a:r>
            </a:p>
          </p:txBody>
        </p:sp>
      </p:grpSp>
      <p:pic>
        <p:nvPicPr>
          <p:cNvPr id="209" name="pasted-movie.png" descr="pasted-movie.png"/>
          <p:cNvPicPr>
            <a:picLocks noChangeAspect="1"/>
          </p:cNvPicPr>
          <p:nvPr/>
        </p:nvPicPr>
        <p:blipFill>
          <a:blip r:embed="rId2">
            <a:extLst/>
          </a:blip>
          <a:stretch>
            <a:fillRect/>
          </a:stretch>
        </p:blipFill>
        <p:spPr>
          <a:xfrm>
            <a:off x="1938040" y="1030810"/>
            <a:ext cx="8315920" cy="570125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6" name="Rectangle: Rounded Corners 1"/>
          <p:cNvGrpSpPr/>
          <p:nvPr/>
        </p:nvGrpSpPr>
        <p:grpSpPr>
          <a:xfrm>
            <a:off x="2661783" y="253727"/>
            <a:ext cx="6750189" cy="602308"/>
            <a:chOff x="0" y="30316"/>
            <a:chExt cx="6750187" cy="602306"/>
          </a:xfrm>
        </p:grpSpPr>
        <p:sp>
          <p:nvSpPr>
            <p:cNvPr id="74" name="Rounded Rectangle"/>
            <p:cNvSpPr/>
            <p:nvPr/>
          </p:nvSpPr>
          <p:spPr>
            <a:xfrm>
              <a:off x="0" y="30316"/>
              <a:ext cx="6750188" cy="602308"/>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 name="Linear Search"/>
            <p:cNvSpPr/>
            <p:nvPr/>
          </p:nvSpPr>
          <p:spPr>
            <a:xfrm>
              <a:off x="87822" y="331469"/>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700">
                  <a:solidFill>
                    <a:srgbClr val="FEB800"/>
                  </a:solidFill>
                  <a:latin typeface="Century Gothic"/>
                  <a:ea typeface="Century Gothic"/>
                  <a:cs typeface="Century Gothic"/>
                  <a:sym typeface="Century Gothic"/>
                </a:defRPr>
              </a:lvl1pPr>
            </a:lstStyle>
            <a:p>
              <a:pPr/>
              <a:r>
                <a:t>Linear Search</a:t>
              </a:r>
            </a:p>
          </p:txBody>
        </p:sp>
      </p:grpSp>
      <p:pic>
        <p:nvPicPr>
          <p:cNvPr id="77" name="linear_search.gif" descr="linear_search.gif"/>
          <p:cNvPicPr>
            <a:picLocks noChangeAspect="0"/>
          </p:cNvPicPr>
          <p:nvPr/>
        </p:nvPicPr>
        <p:blipFill>
          <a:blip r:embed="rId2">
            <a:extLst/>
          </a:blip>
          <a:stretch>
            <a:fillRect/>
          </a:stretch>
        </p:blipFill>
        <p:spPr>
          <a:xfrm>
            <a:off x="1660816" y="1656019"/>
            <a:ext cx="8752122" cy="3596762"/>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3" name="Rectangle: Rounded Corners 1"/>
          <p:cNvGrpSpPr/>
          <p:nvPr/>
        </p:nvGrpSpPr>
        <p:grpSpPr>
          <a:xfrm>
            <a:off x="2661783" y="253727"/>
            <a:ext cx="6750189" cy="602308"/>
            <a:chOff x="0" y="0"/>
            <a:chExt cx="6750187" cy="602306"/>
          </a:xfrm>
        </p:grpSpPr>
        <p:sp>
          <p:nvSpPr>
            <p:cNvPr id="211"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2" name="Code with memoization"/>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Code with memoization</a:t>
              </a:r>
            </a:p>
          </p:txBody>
        </p:sp>
      </p:grpSp>
      <p:pic>
        <p:nvPicPr>
          <p:cNvPr id="214" name="pasted-movie.png" descr="pasted-movie.png"/>
          <p:cNvPicPr>
            <a:picLocks noChangeAspect="1"/>
          </p:cNvPicPr>
          <p:nvPr/>
        </p:nvPicPr>
        <p:blipFill>
          <a:blip r:embed="rId2">
            <a:extLst/>
          </a:blip>
          <a:stretch>
            <a:fillRect/>
          </a:stretch>
        </p:blipFill>
        <p:spPr>
          <a:xfrm>
            <a:off x="2340744" y="947634"/>
            <a:ext cx="7510512" cy="554403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Rectangle: Rounded Corners 1"/>
          <p:cNvGrpSpPr/>
          <p:nvPr/>
        </p:nvGrpSpPr>
        <p:grpSpPr>
          <a:xfrm>
            <a:off x="2661783" y="253727"/>
            <a:ext cx="6750189" cy="602308"/>
            <a:chOff x="0" y="0"/>
            <a:chExt cx="6750187" cy="602306"/>
          </a:xfrm>
        </p:grpSpPr>
        <p:sp>
          <p:nvSpPr>
            <p:cNvPr id="216"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7" name="Recursive Tree without memoization"/>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900">
                  <a:solidFill>
                    <a:srgbClr val="FEB800"/>
                  </a:solidFill>
                  <a:latin typeface="Century Gothic"/>
                  <a:ea typeface="Century Gothic"/>
                  <a:cs typeface="Century Gothic"/>
                  <a:sym typeface="Century Gothic"/>
                </a:defRPr>
              </a:lvl1pPr>
            </a:lstStyle>
            <a:p>
              <a:pPr/>
              <a:r>
                <a:t>Recursive Tree without memoization</a:t>
              </a:r>
            </a:p>
          </p:txBody>
        </p:sp>
      </p:grpSp>
      <p:pic>
        <p:nvPicPr>
          <p:cNvPr id="219" name="pasted-movie.png" descr="pasted-movie.png"/>
          <p:cNvPicPr>
            <a:picLocks noChangeAspect="1"/>
          </p:cNvPicPr>
          <p:nvPr/>
        </p:nvPicPr>
        <p:blipFill>
          <a:blip r:embed="rId2">
            <a:extLst/>
          </a:blip>
          <a:stretch>
            <a:fillRect/>
          </a:stretch>
        </p:blipFill>
        <p:spPr>
          <a:xfrm>
            <a:off x="3016250" y="1974850"/>
            <a:ext cx="6159500" cy="2908300"/>
          </a:xfrm>
          <a:prstGeom prst="rect">
            <a:avLst/>
          </a:prstGeom>
          <a:ln w="12700">
            <a:miter lim="400000"/>
          </a:ln>
        </p:spPr>
      </p:pic>
      <p:pic>
        <p:nvPicPr>
          <p:cNvPr id="220" name="pasted-movie.png" descr="pasted-movie.png"/>
          <p:cNvPicPr>
            <a:picLocks noChangeAspect="1"/>
          </p:cNvPicPr>
          <p:nvPr/>
        </p:nvPicPr>
        <p:blipFill>
          <a:blip r:embed="rId3">
            <a:extLst/>
          </a:blip>
          <a:stretch>
            <a:fillRect/>
          </a:stretch>
        </p:blipFill>
        <p:spPr>
          <a:xfrm>
            <a:off x="2400300" y="1524000"/>
            <a:ext cx="7645400" cy="40640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4" name="Rectangle: Rounded Corners 1"/>
          <p:cNvGrpSpPr/>
          <p:nvPr/>
        </p:nvGrpSpPr>
        <p:grpSpPr>
          <a:xfrm>
            <a:off x="2661783" y="253727"/>
            <a:ext cx="6750189" cy="602308"/>
            <a:chOff x="0" y="0"/>
            <a:chExt cx="6750187" cy="602306"/>
          </a:xfrm>
        </p:grpSpPr>
        <p:sp>
          <p:nvSpPr>
            <p:cNvPr id="222"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3" name="R.T. with memoization"/>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R.T. with memoization</a:t>
              </a:r>
            </a:p>
          </p:txBody>
        </p:sp>
      </p:grpSp>
      <p:pic>
        <p:nvPicPr>
          <p:cNvPr id="225" name="pasted-movie.png" descr="pasted-movie.png"/>
          <p:cNvPicPr>
            <a:picLocks noChangeAspect="1"/>
          </p:cNvPicPr>
          <p:nvPr/>
        </p:nvPicPr>
        <p:blipFill>
          <a:blip r:embed="rId2">
            <a:extLst/>
          </a:blip>
          <a:stretch>
            <a:fillRect/>
          </a:stretch>
        </p:blipFill>
        <p:spPr>
          <a:xfrm>
            <a:off x="1652964" y="1498955"/>
            <a:ext cx="8767826" cy="413986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9" name="Rectangle: Rounded Corners 1"/>
          <p:cNvGrpSpPr/>
          <p:nvPr/>
        </p:nvGrpSpPr>
        <p:grpSpPr>
          <a:xfrm>
            <a:off x="2661783" y="253727"/>
            <a:ext cx="6750189" cy="602308"/>
            <a:chOff x="0" y="0"/>
            <a:chExt cx="6750187" cy="602306"/>
          </a:xfrm>
        </p:grpSpPr>
        <p:sp>
          <p:nvSpPr>
            <p:cNvPr id="227"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8" name="Factorial"/>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Factorial</a:t>
              </a:r>
            </a:p>
          </p:txBody>
        </p:sp>
      </p:grpSp>
      <p:pic>
        <p:nvPicPr>
          <p:cNvPr id="230" name="pasted-movie.png" descr="pasted-movie.png"/>
          <p:cNvPicPr>
            <a:picLocks noChangeAspect="1"/>
          </p:cNvPicPr>
          <p:nvPr/>
        </p:nvPicPr>
        <p:blipFill>
          <a:blip r:embed="rId2">
            <a:extLst/>
          </a:blip>
          <a:stretch>
            <a:fillRect/>
          </a:stretch>
        </p:blipFill>
        <p:spPr>
          <a:xfrm>
            <a:off x="1820101" y="1181751"/>
            <a:ext cx="8433552" cy="480317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4" name="Rectangle: Rounded Corners 1"/>
          <p:cNvGrpSpPr/>
          <p:nvPr/>
        </p:nvGrpSpPr>
        <p:grpSpPr>
          <a:xfrm>
            <a:off x="2661783" y="253727"/>
            <a:ext cx="6750189" cy="602308"/>
            <a:chOff x="0" y="0"/>
            <a:chExt cx="6750187" cy="602306"/>
          </a:xfrm>
        </p:grpSpPr>
        <p:sp>
          <p:nvSpPr>
            <p:cNvPr id="232"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3" name="Factorial Recursive Code"/>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Factorial Recursive Code</a:t>
              </a:r>
            </a:p>
          </p:txBody>
        </p:sp>
      </p:grpSp>
      <p:pic>
        <p:nvPicPr>
          <p:cNvPr id="235" name="pasted-movie.png" descr="pasted-movie.png"/>
          <p:cNvPicPr>
            <a:picLocks noChangeAspect="1"/>
          </p:cNvPicPr>
          <p:nvPr/>
        </p:nvPicPr>
        <p:blipFill>
          <a:blip r:embed="rId2">
            <a:extLst/>
          </a:blip>
          <a:stretch>
            <a:fillRect/>
          </a:stretch>
        </p:blipFill>
        <p:spPr>
          <a:xfrm>
            <a:off x="2858101" y="1125597"/>
            <a:ext cx="6475798" cy="536846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1" name="Rectangle: Rounded Corners 1"/>
          <p:cNvGrpSpPr/>
          <p:nvPr/>
        </p:nvGrpSpPr>
        <p:grpSpPr>
          <a:xfrm>
            <a:off x="2661783" y="253727"/>
            <a:ext cx="6750189" cy="602308"/>
            <a:chOff x="0" y="55717"/>
            <a:chExt cx="6750187" cy="602306"/>
          </a:xfrm>
        </p:grpSpPr>
        <p:sp>
          <p:nvSpPr>
            <p:cNvPr id="79" name="Rounded Rectangle"/>
            <p:cNvSpPr/>
            <p:nvPr/>
          </p:nvSpPr>
          <p:spPr>
            <a:xfrm>
              <a:off x="0" y="55717"/>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 name="Solve"/>
            <p:cNvSpPr/>
            <p:nvPr/>
          </p:nvSpPr>
          <p:spPr>
            <a:xfrm>
              <a:off x="87822" y="356870"/>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EB800"/>
                  </a:solidFill>
                  <a:latin typeface="Century Gothic"/>
                  <a:ea typeface="Century Gothic"/>
                  <a:cs typeface="Century Gothic"/>
                  <a:sym typeface="Century Gothic"/>
                </a:defRPr>
              </a:lvl1pPr>
            </a:lstStyle>
            <a:p>
              <a:pPr/>
              <a:r>
                <a:t>Solve</a:t>
              </a:r>
            </a:p>
          </p:txBody>
        </p:sp>
      </p:grpSp>
      <p:pic>
        <p:nvPicPr>
          <p:cNvPr id="82" name="pasted-movie.png" descr="pasted-movie.png"/>
          <p:cNvPicPr>
            <a:picLocks noChangeAspect="1"/>
          </p:cNvPicPr>
          <p:nvPr/>
        </p:nvPicPr>
        <p:blipFill>
          <a:blip r:embed="rId2">
            <a:extLst/>
          </a:blip>
          <a:stretch>
            <a:fillRect/>
          </a:stretch>
        </p:blipFill>
        <p:spPr>
          <a:xfrm>
            <a:off x="3362074" y="973917"/>
            <a:ext cx="5349606" cy="555257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6" name="Rectangle: Rounded Corners 1"/>
          <p:cNvGrpSpPr/>
          <p:nvPr/>
        </p:nvGrpSpPr>
        <p:grpSpPr>
          <a:xfrm>
            <a:off x="2661783" y="253727"/>
            <a:ext cx="6750189" cy="602308"/>
            <a:chOff x="0" y="30316"/>
            <a:chExt cx="6750187" cy="602306"/>
          </a:xfrm>
        </p:grpSpPr>
        <p:sp>
          <p:nvSpPr>
            <p:cNvPr id="84" name="Rounded Rectangle"/>
            <p:cNvSpPr/>
            <p:nvPr/>
          </p:nvSpPr>
          <p:spPr>
            <a:xfrm>
              <a:off x="0" y="30316"/>
              <a:ext cx="6750188" cy="602308"/>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 name="Linear Search Code"/>
            <p:cNvSpPr/>
            <p:nvPr/>
          </p:nvSpPr>
          <p:spPr>
            <a:xfrm>
              <a:off x="87822" y="331469"/>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700">
                  <a:solidFill>
                    <a:srgbClr val="FEB800"/>
                  </a:solidFill>
                  <a:latin typeface="Century Gothic"/>
                  <a:ea typeface="Century Gothic"/>
                  <a:cs typeface="Century Gothic"/>
                  <a:sym typeface="Century Gothic"/>
                </a:defRPr>
              </a:lvl1pPr>
            </a:lstStyle>
            <a:p>
              <a:pPr/>
              <a:r>
                <a:t>Linear Search Code</a:t>
              </a:r>
            </a:p>
          </p:txBody>
        </p:sp>
      </p:grpSp>
      <p:pic>
        <p:nvPicPr>
          <p:cNvPr id="87" name="pasted-movie.png" descr="pasted-movie.png"/>
          <p:cNvPicPr>
            <a:picLocks noChangeAspect="1"/>
          </p:cNvPicPr>
          <p:nvPr/>
        </p:nvPicPr>
        <p:blipFill>
          <a:blip r:embed="rId2">
            <a:extLst/>
          </a:blip>
          <a:stretch>
            <a:fillRect/>
          </a:stretch>
        </p:blipFill>
        <p:spPr>
          <a:xfrm>
            <a:off x="2121672" y="1184749"/>
            <a:ext cx="7948656" cy="507761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1" name="Rectangle: Rounded Corners 1"/>
          <p:cNvGrpSpPr/>
          <p:nvPr/>
        </p:nvGrpSpPr>
        <p:grpSpPr>
          <a:xfrm>
            <a:off x="2661783" y="253727"/>
            <a:ext cx="6750189" cy="602308"/>
            <a:chOff x="0" y="0"/>
            <a:chExt cx="6750187" cy="602306"/>
          </a:xfrm>
        </p:grpSpPr>
        <p:sp>
          <p:nvSpPr>
            <p:cNvPr id="89"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0" name="Pros of this algorithm"/>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Pros of this algorithm</a:t>
              </a:r>
            </a:p>
          </p:txBody>
        </p:sp>
      </p:grpSp>
      <p:sp>
        <p:nvSpPr>
          <p:cNvPr id="92" name="Simplicity: Linear search is straightforward and easy to understand. It involves sequentially checking each element in the array until the target value is found or the end of the array is reached.…"/>
          <p:cNvSpPr txBox="1"/>
          <p:nvPr/>
        </p:nvSpPr>
        <p:spPr>
          <a:xfrm>
            <a:off x="1158683" y="1065840"/>
            <a:ext cx="10417009" cy="5771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a:solidFill>
                  <a:schemeClr val="accent2"/>
                </a:solidFill>
              </a:rPr>
              <a:t>Simplicity:</a:t>
            </a:r>
            <a:r>
              <a:t> Linear search is straightforward and easy to understand. It involves sequentially checking each element in the array until the target value is found or the end of the array is reached.</a:t>
            </a:r>
          </a:p>
          <a:p>
            <a:pPr>
              <a:defRPr sz="2400">
                <a:solidFill>
                  <a:srgbClr val="FFFFFF"/>
                </a:solidFill>
              </a:defRPr>
            </a:pPr>
          </a:p>
          <a:p>
            <a:pPr>
              <a:defRPr sz="2400">
                <a:solidFill>
                  <a:srgbClr val="FFFFFF"/>
                </a:solidFill>
              </a:defRPr>
            </a:pPr>
            <a:r>
              <a:rPr>
                <a:solidFill>
                  <a:schemeClr val="accent2"/>
                </a:solidFill>
              </a:rPr>
              <a:t>Universal Applicability:</a:t>
            </a:r>
            <a:r>
              <a:t> Linear search can be applied to any type of array, whether it's sorted or unsorted. This makes it versatile and suitable for a wide range of scenarios.</a:t>
            </a:r>
          </a:p>
          <a:p>
            <a:pPr>
              <a:defRPr sz="2400">
                <a:solidFill>
                  <a:srgbClr val="FFFFFF"/>
                </a:solidFill>
              </a:defRPr>
            </a:pPr>
          </a:p>
          <a:p>
            <a:pPr>
              <a:defRPr sz="2400">
                <a:solidFill>
                  <a:srgbClr val="FFFFFF"/>
                </a:solidFill>
              </a:defRPr>
            </a:pPr>
            <a:r>
              <a:rPr>
                <a:solidFill>
                  <a:schemeClr val="accent2"/>
                </a:solidFill>
              </a:rPr>
              <a:t>Ease of Implementation:</a:t>
            </a:r>
            <a:r>
              <a:t> Linear search doesn't require any pre-processing or special data structures. It can be implemented using basic programming constructs like loops and conditional statements, making it accessible to beginners.</a:t>
            </a:r>
          </a:p>
          <a:p>
            <a:pPr>
              <a:defRPr sz="2400">
                <a:solidFill>
                  <a:srgbClr val="FFFFFF"/>
                </a:solidFill>
              </a:defRPr>
            </a:pPr>
          </a:p>
          <a:p>
            <a:pPr>
              <a:defRPr sz="2400">
                <a:solidFill>
                  <a:srgbClr val="FFFFFF"/>
                </a:solidFill>
              </a:defRPr>
            </a:pPr>
            <a:r>
              <a:rPr>
                <a:solidFill>
                  <a:schemeClr val="accent2"/>
                </a:solidFill>
              </a:rPr>
              <a:t>Intuitive:</a:t>
            </a:r>
            <a:r>
              <a:t> The concept of linear search mimics how we might search for an item in a list manually, making it intuitive for beginners to grasp.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 name="Rectangle: Rounded Corners 1"/>
          <p:cNvGrpSpPr/>
          <p:nvPr/>
        </p:nvGrpSpPr>
        <p:grpSpPr>
          <a:xfrm>
            <a:off x="2661783" y="253727"/>
            <a:ext cx="6750189" cy="602308"/>
            <a:chOff x="0" y="0"/>
            <a:chExt cx="6750187" cy="602306"/>
          </a:xfrm>
        </p:grpSpPr>
        <p:sp>
          <p:nvSpPr>
            <p:cNvPr id="94"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5" name="Problems of this algorithm"/>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Problems of this algorithm</a:t>
              </a:r>
            </a:p>
          </p:txBody>
        </p:sp>
      </p:grpSp>
      <p:sp>
        <p:nvSpPr>
          <p:cNvPr id="97" name="Inefficiency for Large Datasets: Linear search can be inefficient for large datasets because it checks each element one by one until it finds the target value or reaches the end of the array. This can result in longer search times, especially for arrays "/>
          <p:cNvSpPr txBox="1"/>
          <p:nvPr/>
        </p:nvSpPr>
        <p:spPr>
          <a:xfrm>
            <a:off x="1170707" y="1101911"/>
            <a:ext cx="10417008" cy="5771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defRPr>
            </a:pPr>
            <a:r>
              <a:rPr>
                <a:solidFill>
                  <a:schemeClr val="accent2"/>
                </a:solidFill>
              </a:rPr>
              <a:t>Inefficiency for Large Datasets: </a:t>
            </a:r>
            <a:r>
              <a:t>Linear search can be inefficient for large datasets because it checks each element one by one until it finds the target value or reaches the end of the array. This can result in longer search times, especially for arrays with many elements.</a:t>
            </a:r>
            <a:endParaRPr>
              <a:solidFill>
                <a:schemeClr val="accent2"/>
              </a:solidFill>
            </a:endParaRPr>
          </a:p>
          <a:p>
            <a:pPr>
              <a:defRPr sz="2400">
                <a:solidFill>
                  <a:srgbClr val="FFFFFF"/>
                </a:solidFill>
              </a:defRPr>
            </a:pPr>
            <a:r>
              <a:rPr>
                <a:solidFill>
                  <a:schemeClr val="accent2"/>
                </a:solidFill>
              </a:rPr>
              <a:t>Performance Degradation: </a:t>
            </a:r>
            <a:r>
              <a:t>As the size of the array increases, the time taken to perform linear search also increases linearly. This can lead to performance degradation, particularly for applications that require quick search times.</a:t>
            </a:r>
            <a:endParaRPr>
              <a:solidFill>
                <a:schemeClr val="accent2"/>
              </a:solidFill>
            </a:endParaRPr>
          </a:p>
          <a:p>
            <a:pPr>
              <a:defRPr sz="2400">
                <a:solidFill>
                  <a:srgbClr val="FFFFFF"/>
                </a:solidFill>
              </a:defRPr>
            </a:pPr>
            <a:r>
              <a:rPr>
                <a:solidFill>
                  <a:schemeClr val="accent2"/>
                </a:solidFill>
              </a:rPr>
              <a:t>Not Suitable for Sorted Arrays: </a:t>
            </a:r>
            <a:r>
              <a:t>While linear search works for both sorted and unsorted arrays, it is particularly ineffective for searching in sorted arrays. Other search algorithms like binary search offer better performance for sorted arrays.</a:t>
            </a:r>
            <a:endParaRPr>
              <a:solidFill>
                <a:schemeClr val="accent2"/>
              </a:solidFill>
            </a:endParaRPr>
          </a:p>
          <a:p>
            <a:pPr>
              <a:defRPr sz="2400">
                <a:solidFill>
                  <a:srgbClr val="FFFFFF"/>
                </a:solidFill>
              </a:defRPr>
            </a:pPr>
            <a:r>
              <a:rPr>
                <a:solidFill>
                  <a:schemeClr val="accent2"/>
                </a:solidFill>
              </a:rPr>
              <a:t>Limited Scalability: </a:t>
            </a:r>
            <a:r>
              <a:t>Linear search may not scale well for applications with large or rapidly growing datasets. In such cases, more efficient search algorithms may be required to maintain acceptable performance levels.</a:t>
            </a:r>
            <a:endParaRPr>
              <a:solidFill>
                <a:schemeClr val="accent2"/>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1" name="Rectangle: Rounded Corners 1"/>
          <p:cNvGrpSpPr/>
          <p:nvPr/>
        </p:nvGrpSpPr>
        <p:grpSpPr>
          <a:xfrm>
            <a:off x="2661783" y="253727"/>
            <a:ext cx="6750189" cy="602308"/>
            <a:chOff x="0" y="0"/>
            <a:chExt cx="6750187" cy="602306"/>
          </a:xfrm>
        </p:grpSpPr>
        <p:sp>
          <p:nvSpPr>
            <p:cNvPr id="99"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0" name="Binary Search"/>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Binary Search</a:t>
              </a:r>
            </a:p>
          </p:txBody>
        </p:sp>
      </p:grpSp>
      <p:sp>
        <p:nvSpPr>
          <p:cNvPr id="102" name="LET’S PLAY A GAME!"/>
          <p:cNvSpPr txBox="1"/>
          <p:nvPr/>
        </p:nvSpPr>
        <p:spPr>
          <a:xfrm>
            <a:off x="3246468" y="2647333"/>
            <a:ext cx="5580818"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FFFFFF"/>
                </a:solidFill>
              </a:defRPr>
            </a:lvl1pPr>
          </a:lstStyle>
          <a:p>
            <a:pPr/>
            <a:r>
              <a:t>LET’S PLAY A GAME!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6" name="Rectangle: Rounded Corners 1"/>
          <p:cNvGrpSpPr/>
          <p:nvPr/>
        </p:nvGrpSpPr>
        <p:grpSpPr>
          <a:xfrm>
            <a:off x="2661783" y="253727"/>
            <a:ext cx="6750189" cy="602308"/>
            <a:chOff x="0" y="0"/>
            <a:chExt cx="6750187" cy="602306"/>
          </a:xfrm>
        </p:grpSpPr>
        <p:sp>
          <p:nvSpPr>
            <p:cNvPr id="104" name="Rounded Rectangle"/>
            <p:cNvSpPr/>
            <p:nvPr/>
          </p:nvSpPr>
          <p:spPr>
            <a:xfrm>
              <a:off x="0" y="0"/>
              <a:ext cx="6750188" cy="602307"/>
            </a:xfrm>
            <a:prstGeom prst="roundRect">
              <a:avLst>
                <a:gd name="adj" fmla="val 16667"/>
              </a:avLst>
            </a:prstGeom>
            <a:noFill/>
            <a:ln w="25400" cap="flat">
              <a:solidFill>
                <a:srgbClr val="97C3F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5" name="Binary Search"/>
            <p:cNvSpPr/>
            <p:nvPr/>
          </p:nvSpPr>
          <p:spPr>
            <a:xfrm>
              <a:off x="87822" y="301152"/>
              <a:ext cx="6574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300">
                  <a:solidFill>
                    <a:srgbClr val="FEB800"/>
                  </a:solidFill>
                  <a:latin typeface="Century Gothic"/>
                  <a:ea typeface="Century Gothic"/>
                  <a:cs typeface="Century Gothic"/>
                  <a:sym typeface="Century Gothic"/>
                </a:defRPr>
              </a:lvl1pPr>
            </a:lstStyle>
            <a:p>
              <a:pPr/>
              <a:r>
                <a:t>Binary Search</a:t>
              </a:r>
            </a:p>
          </p:txBody>
        </p:sp>
      </p:grpSp>
      <p:pic>
        <p:nvPicPr>
          <p:cNvPr id="107" name="binary search.gif" descr="binary search.gif"/>
          <p:cNvPicPr>
            <a:picLocks noChangeAspect="0"/>
          </p:cNvPicPr>
          <p:nvPr/>
        </p:nvPicPr>
        <p:blipFill>
          <a:blip r:embed="rId2">
            <a:extLst/>
          </a:blip>
          <a:stretch>
            <a:fillRect/>
          </a:stretch>
        </p:blipFill>
        <p:spPr>
          <a:xfrm>
            <a:off x="1721912" y="1469178"/>
            <a:ext cx="8922668" cy="397044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