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37"/>
  </p:notesMasterIdLst>
  <p:sldIdLst>
    <p:sldId id="332" r:id="rId2"/>
    <p:sldId id="351" r:id="rId3"/>
    <p:sldId id="259" r:id="rId4"/>
    <p:sldId id="260" r:id="rId5"/>
    <p:sldId id="261" r:id="rId6"/>
    <p:sldId id="258" r:id="rId7"/>
    <p:sldId id="262" r:id="rId8"/>
    <p:sldId id="263" r:id="rId9"/>
    <p:sldId id="297" r:id="rId10"/>
    <p:sldId id="298" r:id="rId11"/>
    <p:sldId id="330" r:id="rId12"/>
    <p:sldId id="331" r:id="rId13"/>
    <p:sldId id="302" r:id="rId14"/>
    <p:sldId id="333" r:id="rId15"/>
    <p:sldId id="334" r:id="rId16"/>
    <p:sldId id="306" r:id="rId17"/>
    <p:sldId id="335" r:id="rId18"/>
    <p:sldId id="337" r:id="rId19"/>
    <p:sldId id="338" r:id="rId20"/>
    <p:sldId id="339" r:id="rId21"/>
    <p:sldId id="311" r:id="rId22"/>
    <p:sldId id="340" r:id="rId23"/>
    <p:sldId id="341" r:id="rId24"/>
    <p:sldId id="315" r:id="rId25"/>
    <p:sldId id="342" r:id="rId26"/>
    <p:sldId id="343" r:id="rId27"/>
    <p:sldId id="344" r:id="rId28"/>
    <p:sldId id="345" r:id="rId29"/>
    <p:sldId id="346" r:id="rId30"/>
    <p:sldId id="322" r:id="rId31"/>
    <p:sldId id="347" r:id="rId32"/>
    <p:sldId id="348" r:id="rId33"/>
    <p:sldId id="349" r:id="rId34"/>
    <p:sldId id="350" r:id="rId35"/>
    <p:sldId id="32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9" d="100"/>
          <a:sy n="129" d="100"/>
        </p:scale>
        <p:origin x="-18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B71245-A9C6-CE41-AEAD-168A8AA396FB}" type="datetimeFigureOut">
              <a:rPr lang="en-US" smtClean="0"/>
              <a:t>3/4/11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0E2418-650B-4841-BB37-E4A946AE1E14}" type="slidenum">
              <a:rPr lang="en-US" smtClean="0"/>
              <a:t>‹#›</a:t>
            </a:fld>
            <a:endParaRPr lang="en-US"/>
          </a:p>
        </p:txBody>
      </p:sp>
    </p:spTree>
    <p:extLst>
      <p:ext uri="{BB962C8B-B14F-4D97-AF65-F5344CB8AC3E}">
        <p14:creationId xmlns:p14="http://schemas.microsoft.com/office/powerpoint/2010/main" val="11037698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OO is not about objects, directly. It’s about</a:t>
            </a:r>
            <a:r>
              <a:rPr lang="en-US" baseline="0" dirty="0" smtClean="0"/>
              <a:t> solving problems through models</a:t>
            </a:r>
            <a:endParaRPr lang="en-US" dirty="0" smtClean="0"/>
          </a:p>
          <a:p>
            <a:r>
              <a:rPr lang="en-US" dirty="0" smtClean="0"/>
              <a:t>OO is about</a:t>
            </a:r>
            <a:r>
              <a:rPr lang="en-US" baseline="0" dirty="0" smtClean="0"/>
              <a:t> the primary use of code / logic, first. Code re-use is low on the totem pole.</a:t>
            </a:r>
          </a:p>
          <a:p>
            <a:r>
              <a:rPr lang="en-US" baseline="0" dirty="0" smtClean="0"/>
              <a:t>If you can’t correctly use your objects in the app they were built for, for the initial reason they were built, you have zero chance of ever re-using them successfully</a:t>
            </a:r>
          </a:p>
        </p:txBody>
      </p:sp>
      <p:sp>
        <p:nvSpPr>
          <p:cNvPr id="4" name="Slide Number Placeholder 3"/>
          <p:cNvSpPr>
            <a:spLocks noGrp="1"/>
          </p:cNvSpPr>
          <p:nvPr>
            <p:ph type="sldNum" sz="quarter" idx="10"/>
          </p:nvPr>
        </p:nvSpPr>
        <p:spPr/>
        <p:txBody>
          <a:bodyPr/>
          <a:lstStyle/>
          <a:p>
            <a:fld id="{F40E2418-650B-4841-BB37-E4A946AE1E14}" type="slidenum">
              <a:rPr lang="en-US" smtClean="0"/>
              <a:t>2</a:t>
            </a:fld>
            <a:endParaRPr lang="en-US"/>
          </a:p>
        </p:txBody>
      </p:sp>
    </p:spTree>
    <p:extLst>
      <p:ext uri="{BB962C8B-B14F-4D97-AF65-F5344CB8AC3E}">
        <p14:creationId xmlns:p14="http://schemas.microsoft.com/office/powerpoint/2010/main" val="291908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Factor format reader out to introduce SRP, because multiple formats are needed.</a:t>
            </a:r>
          </a:p>
          <a:p>
            <a:r>
              <a:rPr lang="en-US" dirty="0" smtClean="0"/>
              <a:t>Show code</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12</a:t>
            </a:fld>
            <a:endParaRPr lang="en-US"/>
          </a:p>
        </p:txBody>
      </p:sp>
    </p:spTree>
    <p:extLst>
      <p:ext uri="{BB962C8B-B14F-4D97-AF65-F5344CB8AC3E}">
        <p14:creationId xmlns:p14="http://schemas.microsoft.com/office/powerpoint/2010/main" val="3746772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“bend the spoon” (change our code), but bend ourselves…</a:t>
            </a:r>
            <a:r>
              <a:rPr lang="en-US" baseline="0" dirty="0" smtClean="0"/>
              <a:t> </a:t>
            </a:r>
          </a:p>
          <a:p>
            <a:r>
              <a:rPr lang="en-US" baseline="0" dirty="0" smtClean="0"/>
              <a:t>change the behavior of the code without changing the code</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13</a:t>
            </a:fld>
            <a:endParaRPr lang="en-US"/>
          </a:p>
        </p:txBody>
      </p:sp>
    </p:spTree>
    <p:extLst>
      <p:ext uri="{BB962C8B-B14F-4D97-AF65-F5344CB8AC3E}">
        <p14:creationId xmlns:p14="http://schemas.microsoft.com/office/powerpoint/2010/main" val="2993710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Introducing an interface: a generalized</a:t>
            </a:r>
            <a:r>
              <a:rPr lang="en-US" baseline="0" dirty="0" smtClean="0"/>
              <a:t> role</a:t>
            </a:r>
          </a:p>
          <a:p>
            <a:r>
              <a:rPr lang="en-US" baseline="0" dirty="0" smtClean="0"/>
              <a:t>Implementing the interface for each file type reader. </a:t>
            </a:r>
          </a:p>
          <a:p>
            <a:r>
              <a:rPr lang="en-US" baseline="0" dirty="0" smtClean="0"/>
              <a:t>Allows new file types to be added without changing the format reader service</a:t>
            </a:r>
          </a:p>
          <a:p>
            <a:r>
              <a:rPr lang="en-US" baseline="0" dirty="0" smtClean="0"/>
              <a:t>Show the code</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15</a:t>
            </a:fld>
            <a:endParaRPr lang="en-US"/>
          </a:p>
        </p:txBody>
      </p:sp>
    </p:spTree>
    <p:extLst>
      <p:ext uri="{BB962C8B-B14F-4D97-AF65-F5344CB8AC3E}">
        <p14:creationId xmlns:p14="http://schemas.microsoft.com/office/powerpoint/2010/main" val="1223907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about not violating</a:t>
            </a:r>
            <a:r>
              <a:rPr lang="en-US" baseline="0" dirty="0" smtClean="0"/>
              <a:t> the semantics of the API you are replacing</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16</a:t>
            </a:fld>
            <a:endParaRPr lang="en-US"/>
          </a:p>
        </p:txBody>
      </p:sp>
    </p:spTree>
    <p:extLst>
      <p:ext uri="{BB962C8B-B14F-4D97-AF65-F5344CB8AC3E}">
        <p14:creationId xmlns:p14="http://schemas.microsoft.com/office/powerpoint/2010/main" val="1169825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an abstraction looks good on the surface, but fails in the implementation</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17</a:t>
            </a:fld>
            <a:endParaRPr lang="en-US"/>
          </a:p>
        </p:txBody>
      </p:sp>
    </p:spTree>
    <p:extLst>
      <p:ext uri="{BB962C8B-B14F-4D97-AF65-F5344CB8AC3E}">
        <p14:creationId xmlns:p14="http://schemas.microsoft.com/office/powerpoint/2010/main" val="843093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the code</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18</a:t>
            </a:fld>
            <a:endParaRPr lang="en-US"/>
          </a:p>
        </p:txBody>
      </p:sp>
    </p:spTree>
    <p:extLst>
      <p:ext uri="{BB962C8B-B14F-4D97-AF65-F5344CB8AC3E}">
        <p14:creationId xmlns:p14="http://schemas.microsoft.com/office/powerpoint/2010/main" val="2182102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database reader </a:t>
            </a:r>
            <a:r>
              <a:rPr lang="en-US" dirty="0" err="1" smtClean="0"/>
              <a:t>vs</a:t>
            </a:r>
            <a:r>
              <a:rPr lang="en-US" dirty="0" smtClean="0"/>
              <a:t> a file reader, and using a switch</a:t>
            </a:r>
            <a:r>
              <a:rPr lang="en-US" baseline="0" dirty="0" smtClean="0"/>
              <a:t> on the type to call or not call specific things</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19</a:t>
            </a:fld>
            <a:endParaRPr lang="en-US"/>
          </a:p>
        </p:txBody>
      </p:sp>
    </p:spTree>
    <p:extLst>
      <p:ext uri="{BB962C8B-B14F-4D97-AF65-F5344CB8AC3E}">
        <p14:creationId xmlns:p14="http://schemas.microsoft.com/office/powerpoint/2010/main" val="3771918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Correction the violation by</a:t>
            </a:r>
            <a:r>
              <a:rPr lang="en-US" baseline="0" dirty="0" smtClean="0"/>
              <a:t> not sharing an abstraction. Keep the database and file readers separate for now</a:t>
            </a:r>
          </a:p>
          <a:p>
            <a:r>
              <a:rPr lang="en-US" baseline="0" dirty="0" smtClean="0"/>
              <a:t>Show the code</a:t>
            </a:r>
          </a:p>
          <a:p>
            <a:r>
              <a:rPr lang="en-US" baseline="0" dirty="0" smtClean="0"/>
              <a:t>(note: Purposely not introducing a shared abstraction between them at this point. That comes later.)</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20</a:t>
            </a:fld>
            <a:endParaRPr lang="en-US"/>
          </a:p>
        </p:txBody>
      </p:sp>
    </p:spTree>
    <p:extLst>
      <p:ext uri="{BB962C8B-B14F-4D97-AF65-F5344CB8AC3E}">
        <p14:creationId xmlns:p14="http://schemas.microsoft.com/office/powerpoint/2010/main" val="1027247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Protocols and role specific interfaces</a:t>
            </a:r>
          </a:p>
          <a:p>
            <a:r>
              <a:rPr lang="en-US" dirty="0" smtClean="0"/>
              <a:t>Limiting the API that a client must see or know</a:t>
            </a:r>
            <a:r>
              <a:rPr lang="en-US" baseline="0" dirty="0" smtClean="0"/>
              <a:t> about</a:t>
            </a:r>
          </a:p>
          <a:p>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21</a:t>
            </a:fld>
            <a:endParaRPr lang="en-US"/>
          </a:p>
        </p:txBody>
      </p:sp>
    </p:spTree>
    <p:extLst>
      <p:ext uri="{BB962C8B-B14F-4D97-AF65-F5344CB8AC3E}">
        <p14:creationId xmlns:p14="http://schemas.microsoft.com/office/powerpoint/2010/main" val="3649804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email sender has too many responsibilities and it has an</a:t>
            </a:r>
            <a:r>
              <a:rPr lang="en-US" baseline="0" dirty="0" smtClean="0"/>
              <a:t> API that’s too fat</a:t>
            </a:r>
          </a:p>
          <a:p>
            <a:r>
              <a:rPr lang="en-US" baseline="0" dirty="0" smtClean="0"/>
              <a:t>Split it up</a:t>
            </a:r>
            <a:endParaRPr lang="en-US" dirty="0" smtClean="0"/>
          </a:p>
          <a:p>
            <a:r>
              <a:rPr lang="en-US" dirty="0" smtClean="0"/>
              <a:t>Show the code</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23</a:t>
            </a:fld>
            <a:endParaRPr lang="en-US"/>
          </a:p>
        </p:txBody>
      </p:sp>
    </p:spTree>
    <p:extLst>
      <p:ext uri="{BB962C8B-B14F-4D97-AF65-F5344CB8AC3E}">
        <p14:creationId xmlns:p14="http://schemas.microsoft.com/office/powerpoint/2010/main" val="146354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spaghetti</a:t>
            </a:r>
            <a:r>
              <a:rPr lang="en-US" baseline="0" dirty="0" smtClean="0"/>
              <a:t> mess… if I just want the gooey goodness of the meatball, do I have to bring along the noodles that are attached to other meatballs?</a:t>
            </a:r>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24</a:t>
            </a:fld>
            <a:endParaRPr lang="en-US"/>
          </a:p>
        </p:txBody>
      </p:sp>
    </p:spTree>
    <p:extLst>
      <p:ext uri="{BB962C8B-B14F-4D97-AF65-F5344CB8AC3E}">
        <p14:creationId xmlns:p14="http://schemas.microsoft.com/office/powerpoint/2010/main" val="1967907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can’t write a system</a:t>
            </a:r>
            <a:r>
              <a:rPr lang="en-US" baseline="0" dirty="0" smtClean="0"/>
              <a:t> without dependencies</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26</a:t>
            </a:fld>
            <a:endParaRPr lang="en-US"/>
          </a:p>
        </p:txBody>
      </p:sp>
    </p:spTree>
    <p:extLst>
      <p:ext uri="{BB962C8B-B14F-4D97-AF65-F5344CB8AC3E}">
        <p14:creationId xmlns:p14="http://schemas.microsoft.com/office/powerpoint/2010/main" val="2181752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header interface is not inversion, it’s only abstraction</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27</a:t>
            </a:fld>
            <a:endParaRPr lang="en-US"/>
          </a:p>
        </p:txBody>
      </p:sp>
    </p:spTree>
    <p:extLst>
      <p:ext uri="{BB962C8B-B14F-4D97-AF65-F5344CB8AC3E}">
        <p14:creationId xmlns:p14="http://schemas.microsoft.com/office/powerpoint/2010/main" val="2394943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about the owner of the interface, not just having an interface</a:t>
            </a:r>
          </a:p>
          <a:p>
            <a:r>
              <a:rPr lang="en-US" dirty="0" smtClean="0"/>
              <a:t>Role</a:t>
            </a:r>
            <a:r>
              <a:rPr lang="en-US" baseline="0" dirty="0" smtClean="0"/>
              <a:t> specific interfaces provide what the client needs, </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28</a:t>
            </a:fld>
            <a:endParaRPr lang="en-US"/>
          </a:p>
        </p:txBody>
      </p:sp>
    </p:spTree>
    <p:extLst>
      <p:ext uri="{BB962C8B-B14F-4D97-AF65-F5344CB8AC3E}">
        <p14:creationId xmlns:p14="http://schemas.microsoft.com/office/powerpoint/2010/main" val="3924171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Introducing the </a:t>
            </a:r>
            <a:r>
              <a:rPr lang="en-US" dirty="0" err="1" smtClean="0"/>
              <a:t>imessageinforetriever</a:t>
            </a:r>
            <a:r>
              <a:rPr lang="en-US" dirty="0" smtClean="0"/>
              <a:t> as an abstraction between the different reader types</a:t>
            </a:r>
          </a:p>
          <a:p>
            <a:r>
              <a:rPr lang="en-US" dirty="0" smtClean="0"/>
              <a:t>The interface is owned by the processing service</a:t>
            </a:r>
          </a:p>
          <a:p>
            <a:r>
              <a:rPr lang="en-US" dirty="0" smtClean="0"/>
              <a:t>The implementations change to meet the needs of the processing</a:t>
            </a:r>
            <a:r>
              <a:rPr lang="en-US" baseline="0" dirty="0" smtClean="0"/>
              <a:t> service, not the other way around</a:t>
            </a:r>
          </a:p>
          <a:p>
            <a:r>
              <a:rPr lang="en-US" baseline="0" dirty="0" smtClean="0"/>
              <a:t>Show the code</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29</a:t>
            </a:fld>
            <a:endParaRPr lang="en-US"/>
          </a:p>
        </p:txBody>
      </p:sp>
    </p:spTree>
    <p:extLst>
      <p:ext uri="{BB962C8B-B14F-4D97-AF65-F5344CB8AC3E}">
        <p14:creationId xmlns:p14="http://schemas.microsoft.com/office/powerpoint/2010/main" val="3881710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added functionality, we introduced</a:t>
            </a:r>
            <a:r>
              <a:rPr lang="en-US" baseline="0" dirty="0" smtClean="0"/>
              <a:t> principles and patterns that make it easier to continue adding functionality later</a:t>
            </a:r>
          </a:p>
          <a:p>
            <a:r>
              <a:rPr lang="en-US" baseline="0" dirty="0" smtClean="0"/>
              <a:t>We blew up the object graph from 2 things that did everything to 12 things</a:t>
            </a:r>
          </a:p>
          <a:p>
            <a:r>
              <a:rPr lang="en-US" baseline="0" dirty="0" smtClean="0"/>
              <a:t>But why?</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31</a:t>
            </a:fld>
            <a:endParaRPr lang="en-US"/>
          </a:p>
        </p:txBody>
      </p:sp>
    </p:spTree>
    <p:extLst>
      <p:ext uri="{BB962C8B-B14F-4D97-AF65-F5344CB8AC3E}">
        <p14:creationId xmlns:p14="http://schemas.microsoft.com/office/powerpoint/2010/main" val="3584186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SRP, OCP,</a:t>
            </a:r>
            <a:r>
              <a:rPr lang="en-US" baseline="0" dirty="0" smtClean="0"/>
              <a:t> ISP, LSP</a:t>
            </a:r>
            <a:endParaRPr lang="en-US" dirty="0" smtClean="0"/>
          </a:p>
          <a:p>
            <a:r>
              <a:rPr lang="en-US" dirty="0" smtClean="0"/>
              <a:t>Our system is decoupled. </a:t>
            </a:r>
          </a:p>
          <a:p>
            <a:r>
              <a:rPr lang="en-US" dirty="0" smtClean="0"/>
              <a:t>Can pull pieces out and replace them</a:t>
            </a:r>
            <a:endParaRPr lang="en-US" baseline="0" dirty="0" smtClean="0"/>
          </a:p>
          <a:p>
            <a:r>
              <a:rPr lang="en-US" baseline="0" dirty="0" smtClean="0"/>
              <a:t>Each piece can change easily</a:t>
            </a:r>
          </a:p>
          <a:p>
            <a:r>
              <a:rPr lang="en-US" baseline="0" dirty="0" smtClean="0"/>
              <a:t>Add new functionality easily</a:t>
            </a:r>
          </a:p>
        </p:txBody>
      </p:sp>
      <p:sp>
        <p:nvSpPr>
          <p:cNvPr id="4" name="Slide Number Placeholder 3"/>
          <p:cNvSpPr>
            <a:spLocks noGrp="1"/>
          </p:cNvSpPr>
          <p:nvPr>
            <p:ph type="sldNum" sz="quarter" idx="10"/>
          </p:nvPr>
        </p:nvSpPr>
        <p:spPr/>
        <p:txBody>
          <a:bodyPr/>
          <a:lstStyle/>
          <a:p>
            <a:fld id="{F40E2418-650B-4841-BB37-E4A946AE1E14}" type="slidenum">
              <a:rPr lang="en-US" smtClean="0"/>
              <a:t>32</a:t>
            </a:fld>
            <a:endParaRPr lang="en-US"/>
          </a:p>
        </p:txBody>
      </p:sp>
    </p:spTree>
    <p:extLst>
      <p:ext uri="{BB962C8B-B14F-4D97-AF65-F5344CB8AC3E}">
        <p14:creationId xmlns:p14="http://schemas.microsoft.com/office/powerpoint/2010/main" val="3069212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DIP,</a:t>
            </a:r>
            <a:r>
              <a:rPr lang="en-US" baseline="0" dirty="0" smtClean="0"/>
              <a:t> SRP, LSP</a:t>
            </a:r>
            <a:endParaRPr lang="en-US" dirty="0" smtClean="0"/>
          </a:p>
          <a:p>
            <a:r>
              <a:rPr lang="en-US" dirty="0" smtClean="0"/>
              <a:t>The app as a whole does more than the</a:t>
            </a:r>
            <a:r>
              <a:rPr lang="en-US" baseline="0" dirty="0" smtClean="0"/>
              <a:t> individual parts</a:t>
            </a:r>
          </a:p>
          <a:p>
            <a:r>
              <a:rPr lang="en-US" baseline="0" dirty="0" smtClean="0"/>
              <a:t>All the parts work well by themselves, but they work better when coordinated together</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code re-use is low on the totem pole? good OO architecture and high cohesion means we are more likely to be able to re-use, without making re-use a goal</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33</a:t>
            </a:fld>
            <a:endParaRPr lang="en-US"/>
          </a:p>
        </p:txBody>
      </p:sp>
    </p:spTree>
    <p:extLst>
      <p:ext uri="{BB962C8B-B14F-4D97-AF65-F5344CB8AC3E}">
        <p14:creationId xmlns:p14="http://schemas.microsoft.com/office/powerpoint/2010/main" val="2004575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SRP, ISP, OCP</a:t>
            </a:r>
          </a:p>
          <a:p>
            <a:r>
              <a:rPr lang="en-US" dirty="0" smtClean="0"/>
              <a:t>With each part of the app well encapsulated, we have no duplication</a:t>
            </a:r>
          </a:p>
          <a:p>
            <a:r>
              <a:rPr lang="en-US" dirty="0" smtClean="0"/>
              <a:t>We</a:t>
            </a:r>
            <a:r>
              <a:rPr lang="en-US" baseline="0" dirty="0" smtClean="0"/>
              <a:t> can segment the parts of the app for a number of reasons: testing, giving responsibility to certain developers, </a:t>
            </a:r>
            <a:r>
              <a:rPr lang="en-US" baseline="0" dirty="0" err="1" smtClean="0"/>
              <a:t>etc</a:t>
            </a:r>
            <a:endParaRPr lang="en-US" baseline="0" dirty="0" smtClean="0"/>
          </a:p>
          <a:p>
            <a:r>
              <a:rPr lang="en-US" baseline="0" dirty="0" smtClean="0"/>
              <a:t>We can change parts of the app and it’s behavior without touching the rest of the app</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34</a:t>
            </a:fld>
            <a:endParaRPr lang="en-US"/>
          </a:p>
        </p:txBody>
      </p:sp>
    </p:spTree>
    <p:extLst>
      <p:ext uri="{BB962C8B-B14F-4D97-AF65-F5344CB8AC3E}">
        <p14:creationId xmlns:p14="http://schemas.microsoft.com/office/powerpoint/2010/main" val="2417160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35</a:t>
            </a:fld>
            <a:endParaRPr lang="en-US"/>
          </a:p>
        </p:txBody>
      </p:sp>
    </p:spTree>
    <p:extLst>
      <p:ext uri="{BB962C8B-B14F-4D97-AF65-F5344CB8AC3E}">
        <p14:creationId xmlns:p14="http://schemas.microsoft.com/office/powerpoint/2010/main" val="3446598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whole is greater than the sum of the parts.</a:t>
            </a:r>
          </a:p>
          <a:p>
            <a:r>
              <a:rPr lang="en-US" baseline="0" dirty="0" smtClean="0"/>
              <a:t>A 10,000 line “god” class (all powerful, all knowing) cannot be cohesive, by definition</a:t>
            </a:r>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hiding, not just data hiding.</a:t>
            </a:r>
          </a:p>
          <a:p>
            <a:r>
              <a:rPr lang="en-US" dirty="0" smtClean="0"/>
              <a:t>A black box… but with an API</a:t>
            </a:r>
            <a:r>
              <a:rPr lang="en-US" baseline="0" dirty="0" smtClean="0"/>
              <a:t> to get something in and out.</a:t>
            </a:r>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SOLID helps us get to the lofty goals of the OO principles</a:t>
            </a:r>
          </a:p>
          <a:p>
            <a:r>
              <a:rPr lang="en-US" dirty="0" smtClean="0"/>
              <a:t>They give us a way to manage the dependencies in our app, which helps</a:t>
            </a:r>
            <a:r>
              <a:rPr lang="en-US" baseline="0" dirty="0" smtClean="0"/>
              <a:t> us create good </a:t>
            </a:r>
            <a:r>
              <a:rPr lang="en-US" baseline="0" smtClean="0"/>
              <a:t>OO software</a:t>
            </a:r>
            <a:endParaRPr lang="en-US" smtClean="0"/>
          </a:p>
          <a:p>
            <a:r>
              <a:rPr lang="en-US" dirty="0" smtClean="0"/>
              <a:t>But these are just principles, not laws. They have a context</a:t>
            </a:r>
            <a:r>
              <a:rPr lang="en-US" baseline="0" dirty="0" smtClean="0"/>
              <a:t> in which they apply, and there are times when they are not needed or they are applied differently</a:t>
            </a:r>
          </a:p>
          <a:p>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6</a:t>
            </a:fld>
            <a:endParaRPr lang="en-US"/>
          </a:p>
        </p:txBody>
      </p:sp>
    </p:spTree>
    <p:extLst>
      <p:ext uri="{BB962C8B-B14F-4D97-AF65-F5344CB8AC3E}">
        <p14:creationId xmlns:p14="http://schemas.microsoft.com/office/powerpoint/2010/main" val="3796092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s </a:t>
            </a:r>
            <a:r>
              <a:rPr lang="en-US" dirty="0" smtClean="0"/>
              <a:t>one reason to _change_</a:t>
            </a:r>
            <a:r>
              <a:rPr lang="en-US" baseline="0" dirty="0" smtClean="0"/>
              <a:t> not one reason to exist.</a:t>
            </a:r>
          </a:p>
          <a:p>
            <a:r>
              <a:rPr lang="en-US" baseline="0" dirty="0" smtClean="0"/>
              <a:t>What does that mean? Why is that perspective important?</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8</a:t>
            </a:fld>
            <a:endParaRPr lang="en-US"/>
          </a:p>
        </p:txBody>
      </p:sp>
    </p:spTree>
    <p:extLst>
      <p:ext uri="{BB962C8B-B14F-4D97-AF65-F5344CB8AC3E}">
        <p14:creationId xmlns:p14="http://schemas.microsoft.com/office/powerpoint/2010/main" val="2893943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requirements of the app: read a file, send an email.</a:t>
            </a:r>
          </a:p>
          <a:p>
            <a:r>
              <a:rPr lang="en-US" dirty="0" smtClean="0"/>
              <a:t>Show the super simple demo app code</a:t>
            </a:r>
          </a:p>
          <a:p>
            <a:r>
              <a:rPr lang="en-US" dirty="0" smtClean="0"/>
              <a:t>Ask how many responsibilities are found in there?</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10</a:t>
            </a:fld>
            <a:endParaRPr lang="en-US"/>
          </a:p>
        </p:txBody>
      </p:sp>
    </p:spTree>
    <p:extLst>
      <p:ext uri="{BB962C8B-B14F-4D97-AF65-F5344CB8AC3E}">
        <p14:creationId xmlns:p14="http://schemas.microsoft.com/office/powerpoint/2010/main" val="3368939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a:t>
            </a:r>
            <a:r>
              <a:rPr lang="en-US" baseline="0" dirty="0" smtClean="0"/>
              <a:t> requirement: flat file or xml file</a:t>
            </a:r>
          </a:p>
          <a:p>
            <a:r>
              <a:rPr lang="en-US" baseline="0" dirty="0" smtClean="0"/>
              <a:t>Factor email sender out, to introduce single responsibility </a:t>
            </a:r>
          </a:p>
          <a:p>
            <a:r>
              <a:rPr lang="en-US" baseline="0" dirty="0" smtClean="0"/>
              <a:t>Show code</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11</a:t>
            </a:fld>
            <a:endParaRPr lang="en-US"/>
          </a:p>
        </p:txBody>
      </p:sp>
    </p:spTree>
    <p:extLst>
      <p:ext uri="{BB962C8B-B14F-4D97-AF65-F5344CB8AC3E}">
        <p14:creationId xmlns:p14="http://schemas.microsoft.com/office/powerpoint/2010/main" val="2015530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Friday, March 4,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Friday, March 4,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Friday, March 4,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000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62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Friday, March 4,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Friday, March 4,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Friday, March 4, 2011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Friday, March 4, 2011</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Friday, March 4, 2011</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Friday, March 4, 2011</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Friday, March 4, 2011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Friday, March 4, 2011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Friday, March 4, 2011</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Coupling_(computer_science)" TargetMode="External"/><Relationship Id="rId4" Type="http://schemas.openxmlformats.org/officeDocument/2006/relationships/image" Target="../media/image3.png"/><Relationship Id="rId5" Type="http://schemas.openxmlformats.org/officeDocument/2006/relationships/hyperlink" Target="http://www.flickr.com/photos/su-lin/2268003292/sizes/l/in/photostream/" TargetMode="External"/><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Cohesion_(computer_science)" TargetMode="External"/><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Encapsulation_(classes_-_computers)" TargetMode="External"/><Relationship Id="rId4" Type="http://schemas.openxmlformats.org/officeDocument/2006/relationships/image" Target="../media/image5.png"/><Relationship Id="rId5" Type="http://schemas.openxmlformats.org/officeDocument/2006/relationships/hyperlink" Target="http://www.flickr.com/photos/adamcrowe/4299996507/sizes/o/in/photostream/" TargetMode="External"/><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51569"/>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26053020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28600" y="1143000"/>
            <a:ext cx="8686800" cy="4572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Example App: Read A Flat File And Send An Email</a:t>
            </a:r>
          </a:p>
          <a:p>
            <a:endParaRPr lang="en-US" smtClean="0"/>
          </a:p>
          <a:p>
            <a:endParaRPr lang="en-US" smtClean="0"/>
          </a:p>
          <a:p>
            <a:endParaRPr lang="en-US" smtClean="0"/>
          </a:p>
          <a:p>
            <a:endParaRPr lang="en-US" dirty="0" smtClean="0"/>
          </a:p>
        </p:txBody>
      </p:sp>
      <p:grpSp>
        <p:nvGrpSpPr>
          <p:cNvPr id="5" name="Group 10"/>
          <p:cNvGrpSpPr/>
          <p:nvPr/>
        </p:nvGrpSpPr>
        <p:grpSpPr>
          <a:xfrm>
            <a:off x="3733800" y="2590800"/>
            <a:ext cx="1676400" cy="2590800"/>
            <a:chOff x="3733800" y="2590800"/>
            <a:chExt cx="1676400" cy="2590800"/>
          </a:xfrm>
        </p:grpSpPr>
        <p:grpSp>
          <p:nvGrpSpPr>
            <p:cNvPr id="6" name="Group 7"/>
            <p:cNvGrpSpPr/>
            <p:nvPr/>
          </p:nvGrpSpPr>
          <p:grpSpPr>
            <a:xfrm>
              <a:off x="3733800" y="2590800"/>
              <a:ext cx="1676400" cy="2590800"/>
              <a:chOff x="1219200" y="2667000"/>
              <a:chExt cx="1676400" cy="2590800"/>
            </a:xfrm>
          </p:grpSpPr>
          <p:sp>
            <p:nvSpPr>
              <p:cNvPr id="8" name="Rectangle 7"/>
              <p:cNvSpPr/>
              <p:nvPr/>
            </p:nvSpPr>
            <p:spPr>
              <a:xfrm>
                <a:off x="1219200" y="26670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sp>
            <p:nvSpPr>
              <p:cNvPr id="9" name="Snip Single Corner Rectangle 8"/>
              <p:cNvSpPr/>
              <p:nvPr/>
            </p:nvSpPr>
            <p:spPr>
              <a:xfrm>
                <a:off x="1219200" y="4267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grpSp>
        <p:cxnSp>
          <p:nvCxnSpPr>
            <p:cNvPr id="7" name="Elbow Connector 6"/>
            <p:cNvCxnSpPr>
              <a:stCxn id="9" idx="3"/>
              <a:endCxn id="8" idx="2"/>
            </p:cNvCxnSpPr>
            <p:nvPr/>
          </p:nvCxnSpPr>
          <p:spPr>
            <a:xfrm rot="5400000" flipH="1" flipV="1">
              <a:off x="4267200" y="3886200"/>
              <a:ext cx="6096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Single Responsibility</a:t>
            </a:r>
          </a:p>
        </p:txBody>
      </p:sp>
    </p:spTree>
    <p:extLst>
      <p:ext uri="{BB962C8B-B14F-4D97-AF65-F5344CB8AC3E}">
        <p14:creationId xmlns:p14="http://schemas.microsoft.com/office/powerpoint/2010/main" val="28262154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Single Responsibility</a:t>
            </a:r>
          </a:p>
        </p:txBody>
      </p:sp>
      <p:grpSp>
        <p:nvGrpSpPr>
          <p:cNvPr id="19" name="Group 18"/>
          <p:cNvGrpSpPr/>
          <p:nvPr/>
        </p:nvGrpSpPr>
        <p:grpSpPr>
          <a:xfrm>
            <a:off x="2743200" y="2121069"/>
            <a:ext cx="3657600" cy="3810000"/>
            <a:chOff x="3962400" y="2286000"/>
            <a:chExt cx="3657600" cy="3810000"/>
          </a:xfrm>
        </p:grpSpPr>
        <p:sp>
          <p:nvSpPr>
            <p:cNvPr id="12" name="Rectangle 11"/>
            <p:cNvSpPr/>
            <p:nvPr/>
          </p:nvSpPr>
          <p:spPr>
            <a:xfrm>
              <a:off x="4953000" y="3505200"/>
              <a:ext cx="1676400" cy="990600"/>
            </a:xfrm>
            <a:prstGeom prst="rect">
              <a:avLst/>
            </a:prstGeom>
            <a:scene3d>
              <a:camera prst="orthographicFront"/>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Email Sender</a:t>
              </a:r>
              <a:endParaRPr lang="en-US" dirty="0"/>
            </a:p>
          </p:txBody>
        </p:sp>
        <p:sp>
          <p:nvSpPr>
            <p:cNvPr id="13" name="Snip Single Corner Rectangle 12"/>
            <p:cNvSpPr/>
            <p:nvPr/>
          </p:nvSpPr>
          <p:spPr>
            <a:xfrm>
              <a:off x="3962400" y="5105400"/>
              <a:ext cx="1676400" cy="990600"/>
            </a:xfrm>
            <a:prstGeom prst="snip1Rect">
              <a:avLst/>
            </a:prstGeom>
            <a:scene3d>
              <a:camera prst="orthographicFront"/>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14" name="Snip Single Corner Rectangle 13"/>
            <p:cNvSpPr/>
            <p:nvPr/>
          </p:nvSpPr>
          <p:spPr>
            <a:xfrm>
              <a:off x="5943600" y="5105400"/>
              <a:ext cx="1676400" cy="990600"/>
            </a:xfrm>
            <a:prstGeom prst="snip1Rect">
              <a:avLst/>
            </a:prstGeom>
            <a:scene3d>
              <a:camera prst="orthographicFront"/>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XML File</a:t>
              </a:r>
              <a:endParaRPr lang="en-US" dirty="0"/>
            </a:p>
          </p:txBody>
        </p:sp>
        <p:cxnSp>
          <p:nvCxnSpPr>
            <p:cNvPr id="15" name="Elbow Connector 14"/>
            <p:cNvCxnSpPr>
              <a:stCxn id="13" idx="3"/>
              <a:endCxn id="12" idx="2"/>
            </p:cNvCxnSpPr>
            <p:nvPr/>
          </p:nvCxnSpPr>
          <p:spPr>
            <a:xfrm rot="5400000" flipH="1" flipV="1">
              <a:off x="4991100" y="4305300"/>
              <a:ext cx="609600" cy="990600"/>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cxnSp>
          <p:nvCxnSpPr>
            <p:cNvPr id="16" name="Elbow Connector 15"/>
            <p:cNvCxnSpPr>
              <a:stCxn id="14" idx="3"/>
              <a:endCxn id="12" idx="2"/>
            </p:cNvCxnSpPr>
            <p:nvPr/>
          </p:nvCxnSpPr>
          <p:spPr>
            <a:xfrm rot="16200000" flipV="1">
              <a:off x="5981700" y="4305300"/>
              <a:ext cx="609600" cy="990600"/>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sp>
          <p:nvSpPr>
            <p:cNvPr id="17" name="Rectangle 16"/>
            <p:cNvSpPr/>
            <p:nvPr/>
          </p:nvSpPr>
          <p:spPr>
            <a:xfrm>
              <a:off x="4953000" y="2286000"/>
              <a:ext cx="1676400" cy="990600"/>
            </a:xfrm>
            <a:prstGeom prst="rect">
              <a:avLst/>
            </a:prstGeom>
            <a:scene3d>
              <a:camera prst="orthographicFront"/>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cxnSp>
          <p:nvCxnSpPr>
            <p:cNvPr id="18" name="Elbow Connector 17"/>
            <p:cNvCxnSpPr>
              <a:stCxn id="12" idx="0"/>
              <a:endCxn id="17" idx="2"/>
            </p:cNvCxnSpPr>
            <p:nvPr/>
          </p:nvCxnSpPr>
          <p:spPr>
            <a:xfrm rot="5400000" flipH="1" flipV="1">
              <a:off x="5676900" y="3390900"/>
              <a:ext cx="228600" cy="1588"/>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16460563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Single Responsibility</a:t>
            </a:r>
          </a:p>
        </p:txBody>
      </p:sp>
      <p:grpSp>
        <p:nvGrpSpPr>
          <p:cNvPr id="3" name="Group 2"/>
          <p:cNvGrpSpPr/>
          <p:nvPr/>
        </p:nvGrpSpPr>
        <p:grpSpPr>
          <a:xfrm>
            <a:off x="2743200" y="2133600"/>
            <a:ext cx="3657600" cy="3657600"/>
            <a:chOff x="2743200" y="2133600"/>
            <a:chExt cx="3657600" cy="3657600"/>
          </a:xfrm>
        </p:grpSpPr>
        <p:sp>
          <p:nvSpPr>
            <p:cNvPr id="21" name="Rectangle 20"/>
            <p:cNvSpPr/>
            <p:nvPr/>
          </p:nvSpPr>
          <p:spPr>
            <a:xfrm>
              <a:off x="3733800" y="2133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22" name="Snip Single Corner Rectangle 21"/>
            <p:cNvSpPr/>
            <p:nvPr/>
          </p:nvSpPr>
          <p:spPr>
            <a:xfrm>
              <a:off x="27432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23" name="Snip Single Corner Rectangle 22"/>
            <p:cNvSpPr/>
            <p:nvPr/>
          </p:nvSpPr>
          <p:spPr>
            <a:xfrm>
              <a:off x="47244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24" name="Elbow Connector 23"/>
            <p:cNvCxnSpPr>
              <a:stCxn id="22" idx="3"/>
              <a:endCxn id="26" idx="2"/>
            </p:cNvCxnSpPr>
            <p:nvPr/>
          </p:nvCxnSpPr>
          <p:spPr>
            <a:xfrm rot="5400000" flipH="1" flipV="1">
              <a:off x="3886200" y="4114800"/>
              <a:ext cx="381000" cy="990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5" name="Elbow Connector 24"/>
            <p:cNvCxnSpPr>
              <a:stCxn id="23" idx="3"/>
              <a:endCxn id="26" idx="2"/>
            </p:cNvCxnSpPr>
            <p:nvPr/>
          </p:nvCxnSpPr>
          <p:spPr>
            <a:xfrm rot="16200000" flipV="1">
              <a:off x="4876800" y="4114800"/>
              <a:ext cx="381000" cy="990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26" name="Rectangle 25"/>
            <p:cNvSpPr/>
            <p:nvPr/>
          </p:nvSpPr>
          <p:spPr>
            <a:xfrm>
              <a:off x="3733800" y="34290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Format Reader</a:t>
              </a:r>
              <a:endParaRPr lang="en-US" dirty="0"/>
            </a:p>
          </p:txBody>
        </p:sp>
        <p:cxnSp>
          <p:nvCxnSpPr>
            <p:cNvPr id="27" name="Elbow Connector 26"/>
            <p:cNvCxnSpPr>
              <a:stCxn id="26" idx="0"/>
              <a:endCxn id="21" idx="2"/>
            </p:cNvCxnSpPr>
            <p:nvPr/>
          </p:nvCxnSpPr>
          <p:spPr>
            <a:xfrm rot="5400000" flipH="1" flipV="1">
              <a:off x="4419600" y="32766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30959637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ectangle 12"/>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OCP: Open Closed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There is no spoon</a:t>
            </a:r>
            <a:endParaRPr lang="en-US" sz="1600" dirty="0">
              <a:solidFill>
                <a:schemeClr val="bg1"/>
              </a:solidFill>
              <a:latin typeface="+mn-lt"/>
            </a:endParaRPr>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dirty="0" smtClean="0">
                <a:solidFill>
                  <a:srgbClr val="FFFFFF"/>
                </a:solidFill>
              </a:rPr>
              <a:t>Modules that conform to open-closed have two primary attributes:</a:t>
            </a:r>
            <a:endParaRPr lang="en-US" sz="2000" i="1" dirty="0" smtClean="0">
              <a:solidFill>
                <a:schemeClr val="bg1"/>
              </a:solidFill>
            </a:endParaRPr>
          </a:p>
          <a:p>
            <a:pPr marL="457200" indent="-457200">
              <a:buFont typeface="+mj-lt"/>
              <a:buAutoNum type="arabicPeriod"/>
            </a:pPr>
            <a:r>
              <a:rPr lang="en-US" sz="2000" i="1" dirty="0" smtClean="0">
                <a:solidFill>
                  <a:schemeClr val="bg1"/>
                </a:solidFill>
              </a:rPr>
              <a:t>They are “Open For Extension”</a:t>
            </a:r>
            <a:endParaRPr lang="en-US" sz="2000" i="1" dirty="0">
              <a:solidFill>
                <a:schemeClr val="bg1"/>
              </a:solidFill>
            </a:endParaRPr>
          </a:p>
          <a:p>
            <a:pPr marL="457200" indent="-457200">
              <a:buFont typeface="+mj-lt"/>
              <a:buAutoNum type="arabicPeriod"/>
            </a:pPr>
            <a:r>
              <a:rPr lang="en-US" sz="2000" i="1" dirty="0" smtClean="0">
                <a:solidFill>
                  <a:schemeClr val="bg1"/>
                </a:solidFill>
              </a:rPr>
              <a:t>They are “Closed for Modification”</a:t>
            </a:r>
            <a:br>
              <a:rPr lang="en-US" sz="2000" i="1" dirty="0" smtClean="0">
                <a:solidFill>
                  <a:schemeClr val="bg1"/>
                </a:solidFill>
              </a:rPr>
            </a:br>
            <a:endParaRPr lang="en-US" sz="2000" dirty="0" smtClean="0">
              <a:solidFill>
                <a:schemeClr val="bg1"/>
              </a:solidFill>
            </a:endParaRPr>
          </a:p>
          <a:p>
            <a:pPr marL="857250" lvl="1" indent="-457200">
              <a:buFont typeface="Arial" pitchFamily="34" charset="0"/>
              <a:buNone/>
            </a:pPr>
            <a:r>
              <a:rPr lang="en-US" dirty="0" smtClean="0">
                <a:solidFill>
                  <a:schemeClr val="bg1"/>
                </a:solidFill>
              </a:rPr>
              <a:t>- Robert C. Martin</a:t>
            </a:r>
          </a:p>
        </p:txBody>
      </p:sp>
    </p:spTree>
    <p:extLst>
      <p:ext uri="{BB962C8B-B14F-4D97-AF65-F5344CB8AC3E}">
        <p14:creationId xmlns:p14="http://schemas.microsoft.com/office/powerpoint/2010/main" val="226660962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61046"/>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89016827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286000" y="2057400"/>
            <a:ext cx="4572000" cy="3657600"/>
            <a:chOff x="2286000" y="2057400"/>
            <a:chExt cx="4572000" cy="3657600"/>
          </a:xfrm>
        </p:grpSpPr>
        <p:sp>
          <p:nvSpPr>
            <p:cNvPr id="3" name="Rectangle 2"/>
            <p:cNvSpPr/>
            <p:nvPr/>
          </p:nvSpPr>
          <p:spPr>
            <a:xfrm>
              <a:off x="51816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4" name="Snip Single Corner Rectangle 3"/>
            <p:cNvSpPr/>
            <p:nvPr/>
          </p:nvSpPr>
          <p:spPr>
            <a:xfrm>
              <a:off x="22860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5" name="Snip Single Corner Rectangle 4"/>
            <p:cNvSpPr/>
            <p:nvPr/>
          </p:nvSpPr>
          <p:spPr>
            <a:xfrm>
              <a:off x="42672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6" name="Elbow Connector 5"/>
            <p:cNvCxnSpPr>
              <a:stCxn id="4" idx="3"/>
              <a:endCxn id="8" idx="2"/>
            </p:cNvCxnSpPr>
            <p:nvPr/>
          </p:nvCxnSpPr>
          <p:spPr>
            <a:xfrm rot="5400000" flipH="1" flipV="1">
              <a:off x="3390900" y="4076700"/>
              <a:ext cx="381000" cy="9144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7" name="Elbow Connector 6"/>
            <p:cNvCxnSpPr>
              <a:stCxn id="5" idx="3"/>
              <a:endCxn id="8" idx="2"/>
            </p:cNvCxnSpPr>
            <p:nvPr/>
          </p:nvCxnSpPr>
          <p:spPr>
            <a:xfrm rot="16200000" flipV="1">
              <a:off x="4381500" y="4000500"/>
              <a:ext cx="381000" cy="10668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8" name="Rectangle 7"/>
            <p:cNvSpPr/>
            <p:nvPr/>
          </p:nvSpPr>
          <p:spPr>
            <a:xfrm>
              <a:off x="3200400" y="3352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IFile Format Reader</a:t>
              </a:r>
              <a:endParaRPr lang="en-US" dirty="0"/>
            </a:p>
          </p:txBody>
        </p:sp>
        <p:cxnSp>
          <p:nvCxnSpPr>
            <p:cNvPr id="9" name="Elbow Connector 8"/>
            <p:cNvCxnSpPr>
              <a:stCxn id="10" idx="3"/>
              <a:endCxn id="3" idx="1"/>
            </p:cNvCxnSpPr>
            <p:nvPr/>
          </p:nvCxnSpPr>
          <p:spPr>
            <a:xfrm>
              <a:off x="4876800" y="25527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2004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 Reader</a:t>
              </a:r>
            </a:p>
            <a:p>
              <a:pPr algn="ctr"/>
              <a:r>
                <a:rPr lang="en-US" dirty="0" smtClean="0"/>
                <a:t>Service</a:t>
              </a:r>
              <a:endParaRPr lang="en-US" dirty="0"/>
            </a:p>
          </p:txBody>
        </p:sp>
        <p:cxnSp>
          <p:nvCxnSpPr>
            <p:cNvPr id="11" name="Elbow Connector 10"/>
            <p:cNvCxnSpPr>
              <a:stCxn id="8" idx="0"/>
              <a:endCxn id="10" idx="2"/>
            </p:cNvCxnSpPr>
            <p:nvPr/>
          </p:nvCxnSpPr>
          <p:spPr>
            <a:xfrm rot="5400000" flipH="1" flipV="1">
              <a:off x="3886200" y="32004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2" name="Rectangle 11"/>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Open-Closed</a:t>
            </a:r>
          </a:p>
        </p:txBody>
      </p:sp>
    </p:spTree>
    <p:extLst>
      <p:ext uri="{BB962C8B-B14F-4D97-AF65-F5344CB8AC3E}">
        <p14:creationId xmlns:p14="http://schemas.microsoft.com/office/powerpoint/2010/main" val="12693920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LSP: </a:t>
            </a:r>
            <a:r>
              <a:rPr lang="en-US" sz="3600" spc="60" dirty="0" err="1" smtClean="0">
                <a:solidFill>
                  <a:schemeClr val="bg1"/>
                </a:solidFill>
                <a:latin typeface="Calibri" pitchFamily="34" charset="0"/>
              </a:rPr>
              <a:t>Liskov</a:t>
            </a:r>
            <a:r>
              <a:rPr lang="en-US" sz="3600" spc="60" dirty="0" smtClean="0">
                <a:solidFill>
                  <a:schemeClr val="bg1"/>
                </a:solidFill>
                <a:latin typeface="Calibri" pitchFamily="34" charset="0"/>
              </a:rPr>
              <a:t> Substitution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Sometimes Semantic Arguments Are Worthwhile</a:t>
            </a:r>
            <a:endParaRPr lang="en-US" sz="1600" dirty="0">
              <a:solidFill>
                <a:schemeClr val="bg1"/>
              </a:solidFill>
              <a:latin typeface="+mn-lt"/>
            </a:endParaRPr>
          </a:p>
        </p:txBody>
      </p:sp>
      <p:sp>
        <p:nvSpPr>
          <p:cNvPr id="15" name="Rectangle 14"/>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smtClean="0">
                <a:solidFill>
                  <a:srgbClr val="FFFFFF"/>
                </a:solidFill>
              </a:rPr>
              <a:t>“If for each object o1 of type S there is an object o2 of type T such that for all programs P defined in terms of T, the behavior of P is unchanged when o1 is substituted for o2 then S is a subtype of T.”</a:t>
            </a:r>
            <a:endParaRPr lang="en-US" sz="2000" smtClean="0">
              <a:solidFill>
                <a:srgbClr val="FFFFFF"/>
              </a:solidFill>
            </a:endParaRPr>
          </a:p>
          <a:p>
            <a:pPr marL="0" indent="0">
              <a:buFont typeface="Arial" pitchFamily="34" charset="0"/>
              <a:buNone/>
            </a:pPr>
            <a:endParaRPr lang="en-US" sz="2000" smtClean="0">
              <a:solidFill>
                <a:srgbClr val="FFFFFF"/>
              </a:solidFill>
            </a:endParaRPr>
          </a:p>
          <a:p>
            <a:pPr marL="0" indent="0">
              <a:buFont typeface="Arial" pitchFamily="34" charset="0"/>
              <a:buNone/>
            </a:pPr>
            <a:r>
              <a:rPr lang="en-US" sz="2000" smtClean="0">
                <a:solidFill>
                  <a:srgbClr val="FFFFFF"/>
                </a:solidFill>
              </a:rPr>
              <a:t>	- Barbara Liskov</a:t>
            </a:r>
          </a:p>
          <a:p>
            <a:pPr marL="0" indent="0">
              <a:buFont typeface="Arial" pitchFamily="34" charset="0"/>
              <a:buNone/>
            </a:pPr>
            <a:endParaRPr lang="en-US" sz="2000" dirty="0" smtClean="0">
              <a:solidFill>
                <a:srgbClr val="FFFFFF"/>
              </a:solidFill>
            </a:endParaRPr>
          </a:p>
        </p:txBody>
      </p:sp>
    </p:spTree>
    <p:extLst>
      <p:ext uri="{BB962C8B-B14F-4D97-AF65-F5344CB8AC3E}">
        <p14:creationId xmlns:p14="http://schemas.microsoft.com/office/powerpoint/2010/main" val="30030292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a:stretch>
            <a:fillRect/>
          </a:stretch>
        </p:blipFill>
        <p:spPr bwMode="auto">
          <a:xfrm>
            <a:off x="1000125" y="751568"/>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305855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719028" y="3117383"/>
            <a:ext cx="3705944" cy="1099450"/>
            <a:chOff x="2748650" y="4114800"/>
            <a:chExt cx="3705944" cy="1099450"/>
          </a:xfrm>
        </p:grpSpPr>
        <p:sp>
          <p:nvSpPr>
            <p:cNvPr id="5" name="Rectangle 4"/>
            <p:cNvSpPr/>
            <p:nvPr/>
          </p:nvSpPr>
          <p:spPr>
            <a:xfrm>
              <a:off x="2748650" y="4114800"/>
              <a:ext cx="1099450" cy="1099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Square</a:t>
              </a:r>
              <a:endParaRPr lang="en-US" dirty="0"/>
            </a:p>
          </p:txBody>
        </p:sp>
        <p:sp>
          <p:nvSpPr>
            <p:cNvPr id="6" name="Rectangle 5"/>
            <p:cNvSpPr/>
            <p:nvPr/>
          </p:nvSpPr>
          <p:spPr>
            <a:xfrm>
              <a:off x="4530556" y="4114800"/>
              <a:ext cx="1924038" cy="1099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Rectangle</a:t>
              </a:r>
              <a:endParaRPr lang="en-US" dirty="0"/>
            </a:p>
          </p:txBody>
        </p:sp>
        <p:sp>
          <p:nvSpPr>
            <p:cNvPr id="7" name="TextBox 6"/>
            <p:cNvSpPr txBox="1"/>
            <p:nvPr/>
          </p:nvSpPr>
          <p:spPr>
            <a:xfrm>
              <a:off x="3848100" y="4310582"/>
              <a:ext cx="682456" cy="707886"/>
            </a:xfrm>
            <a:prstGeom prst="rect">
              <a:avLst/>
            </a:prstGeom>
            <a:noFill/>
          </p:spPr>
          <p:txBody>
            <a:bodyPr wrap="square" rtlCol="0">
              <a:spAutoFit/>
            </a:bodyPr>
            <a:lstStyle/>
            <a:p>
              <a:pPr algn="ctr"/>
              <a:r>
                <a:rPr lang="en-US" sz="4000" dirty="0" smtClean="0">
                  <a:solidFill>
                    <a:schemeClr val="accent1"/>
                  </a:solidFill>
                  <a:latin typeface="+mn-lt"/>
                </a:rPr>
                <a:t>!=</a:t>
              </a:r>
            </a:p>
          </p:txBody>
        </p:sp>
      </p:grpSp>
      <p:sp>
        <p:nvSpPr>
          <p:cNvPr id="8"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err="1" smtClean="0"/>
              <a:t>Liskov</a:t>
            </a:r>
            <a:r>
              <a:rPr lang="en-US" dirty="0" smtClean="0"/>
              <a:t> Substitution</a:t>
            </a:r>
          </a:p>
        </p:txBody>
      </p:sp>
    </p:spTree>
    <p:extLst>
      <p:ext uri="{BB962C8B-B14F-4D97-AF65-F5344CB8AC3E}">
        <p14:creationId xmlns:p14="http://schemas.microsoft.com/office/powerpoint/2010/main" val="3815517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752600" y="2057400"/>
            <a:ext cx="5638800" cy="3657600"/>
            <a:chOff x="1752600" y="2057400"/>
            <a:chExt cx="5638800" cy="3657600"/>
          </a:xfrm>
        </p:grpSpPr>
        <p:sp>
          <p:nvSpPr>
            <p:cNvPr id="5" name="Rectangle 4"/>
            <p:cNvSpPr/>
            <p:nvPr/>
          </p:nvSpPr>
          <p:spPr>
            <a:xfrm>
              <a:off x="57150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6" name="Snip Single Corner Rectangle 5"/>
            <p:cNvSpPr/>
            <p:nvPr/>
          </p:nvSpPr>
          <p:spPr>
            <a:xfrm>
              <a:off x="17526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7" name="Snip Single Corner Rectangle 6"/>
            <p:cNvSpPr/>
            <p:nvPr/>
          </p:nvSpPr>
          <p:spPr>
            <a:xfrm>
              <a:off x="37338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8" name="Elbow Connector 7"/>
            <p:cNvCxnSpPr>
              <a:stCxn id="6" idx="3"/>
              <a:endCxn id="10" idx="2"/>
            </p:cNvCxnSpPr>
            <p:nvPr/>
          </p:nvCxnSpPr>
          <p:spPr>
            <a:xfrm rot="5400000" flipH="1" flipV="1">
              <a:off x="3390900" y="3543300"/>
              <a:ext cx="381000" cy="19812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9" name="Elbow Connector 8"/>
            <p:cNvCxnSpPr>
              <a:stCxn id="7" idx="3"/>
              <a:endCxn id="10" idx="2"/>
            </p:cNvCxnSpPr>
            <p:nvPr/>
          </p:nvCxnSpPr>
          <p:spPr>
            <a:xfrm rot="5400000" flipH="1" flipV="1">
              <a:off x="4381500" y="4533900"/>
              <a:ext cx="3810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733800" y="3352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IFileFormat Reader</a:t>
              </a:r>
              <a:endParaRPr lang="en-US" dirty="0"/>
            </a:p>
          </p:txBody>
        </p:sp>
        <p:cxnSp>
          <p:nvCxnSpPr>
            <p:cNvPr id="11" name="Elbow Connector 10"/>
            <p:cNvCxnSpPr>
              <a:stCxn id="12" idx="3"/>
              <a:endCxn id="5" idx="1"/>
            </p:cNvCxnSpPr>
            <p:nvPr/>
          </p:nvCxnSpPr>
          <p:spPr>
            <a:xfrm>
              <a:off x="5410200" y="25527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2" name="Rectangle 11"/>
            <p:cNvSpPr/>
            <p:nvPr/>
          </p:nvSpPr>
          <p:spPr>
            <a:xfrm>
              <a:off x="37338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FileReader</a:t>
              </a:r>
            </a:p>
            <a:p>
              <a:pPr algn="ctr"/>
              <a:r>
                <a:rPr lang="en-US" dirty="0" smtClean="0"/>
                <a:t>Service</a:t>
              </a:r>
              <a:endParaRPr lang="en-US" dirty="0"/>
            </a:p>
          </p:txBody>
        </p:sp>
        <p:cxnSp>
          <p:nvCxnSpPr>
            <p:cNvPr id="13" name="Elbow Connector 12"/>
            <p:cNvCxnSpPr>
              <a:stCxn id="10" idx="0"/>
              <a:endCxn id="12" idx="2"/>
            </p:cNvCxnSpPr>
            <p:nvPr/>
          </p:nvCxnSpPr>
          <p:spPr>
            <a:xfrm rot="5400000" flipH="1" flipV="1">
              <a:off x="4419600" y="32004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4" name="Snip Single Corner Rectangle 13"/>
            <p:cNvSpPr/>
            <p:nvPr/>
          </p:nvSpPr>
          <p:spPr>
            <a:xfrm>
              <a:off x="5715000" y="4724400"/>
              <a:ext cx="1676400" cy="9906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Connection File</a:t>
              </a:r>
              <a:endParaRPr lang="en-US" dirty="0"/>
            </a:p>
          </p:txBody>
        </p:sp>
        <p:cxnSp>
          <p:nvCxnSpPr>
            <p:cNvPr id="15" name="Elbow Connector 14"/>
            <p:cNvCxnSpPr>
              <a:stCxn id="14" idx="3"/>
              <a:endCxn id="10" idx="2"/>
            </p:cNvCxnSpPr>
            <p:nvPr/>
          </p:nvCxnSpPr>
          <p:spPr>
            <a:xfrm rot="16200000" flipV="1">
              <a:off x="5372100" y="3543300"/>
              <a:ext cx="381000" cy="19812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6" name="Can 15"/>
            <p:cNvSpPr/>
            <p:nvPr/>
          </p:nvSpPr>
          <p:spPr>
            <a:xfrm>
              <a:off x="1905000" y="2057400"/>
              <a:ext cx="1219200" cy="990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endParaRPr lang="en-US" dirty="0"/>
            </a:p>
          </p:txBody>
        </p:sp>
        <p:cxnSp>
          <p:nvCxnSpPr>
            <p:cNvPr id="17" name="Elbow Connector 16"/>
            <p:cNvCxnSpPr>
              <a:stCxn id="16" idx="4"/>
              <a:endCxn id="12" idx="1"/>
            </p:cNvCxnSpPr>
            <p:nvPr/>
          </p:nvCxnSpPr>
          <p:spPr>
            <a:xfrm>
              <a:off x="3124200" y="2552700"/>
              <a:ext cx="6096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9"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err="1" smtClean="0"/>
              <a:t>Liskov</a:t>
            </a:r>
            <a:r>
              <a:rPr lang="en-US" dirty="0" smtClean="0"/>
              <a:t> Substitution</a:t>
            </a:r>
          </a:p>
        </p:txBody>
      </p:sp>
    </p:spTree>
    <p:extLst>
      <p:ext uri="{BB962C8B-B14F-4D97-AF65-F5344CB8AC3E}">
        <p14:creationId xmlns:p14="http://schemas.microsoft.com/office/powerpoint/2010/main" val="249945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5" name="Rectangle 14"/>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7" name="Rectangle 16"/>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extBox 13"/>
          <p:cNvSpPr txBox="1"/>
          <p:nvPr/>
        </p:nvSpPr>
        <p:spPr>
          <a:xfrm>
            <a:off x="381000" y="1295400"/>
            <a:ext cx="8610600" cy="769938"/>
          </a:xfrm>
          <a:prstGeom prst="rect">
            <a:avLst/>
          </a:prstGeom>
          <a:noFill/>
        </p:spPr>
        <p:txBody>
          <a:bodyPr>
            <a:spAutoFit/>
          </a:bodyPr>
          <a:lstStyle/>
          <a:p>
            <a:pPr>
              <a:defRPr/>
            </a:pPr>
            <a:r>
              <a:rPr lang="en-US" sz="4400" spc="60" dirty="0" smtClean="0">
                <a:solidFill>
                  <a:schemeClr val="bg1"/>
                </a:solidFill>
                <a:latin typeface="Calibri" pitchFamily="34" charset="0"/>
              </a:rPr>
              <a:t>Object Oriented Principles</a:t>
            </a:r>
            <a:endParaRPr lang="en-US" sz="4400" spc="60" dirty="0">
              <a:solidFill>
                <a:schemeClr val="bg1"/>
              </a:solidFill>
              <a:latin typeface="Calibri" pitchFamily="34" charset="0"/>
            </a:endParaRPr>
          </a:p>
        </p:txBody>
      </p:sp>
      <p:sp>
        <p:nvSpPr>
          <p:cNvPr id="19" name="TextBox 1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rPr>
              <a:t>They’re</a:t>
            </a:r>
            <a:r>
              <a:rPr lang="en-US" sz="1600" dirty="0" smtClean="0">
                <a:solidFill>
                  <a:schemeClr val="bg1"/>
                </a:solidFill>
                <a:latin typeface="+mn-lt"/>
              </a:rPr>
              <a:t> Not Just For Academics And Ivory Tower Architects</a:t>
            </a:r>
            <a:endParaRPr lang="en-US" sz="1600" dirty="0">
              <a:solidFill>
                <a:schemeClr val="bg1"/>
              </a:solidFill>
              <a:latin typeface="+mn-lt"/>
            </a:endParaRPr>
          </a:p>
        </p:txBody>
      </p:sp>
    </p:spTree>
    <p:extLst>
      <p:ext uri="{BB962C8B-B14F-4D97-AF65-F5344CB8AC3E}">
        <p14:creationId xmlns:p14="http://schemas.microsoft.com/office/powerpoint/2010/main" val="78646851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33400" y="2505505"/>
            <a:ext cx="8229600" cy="2895600"/>
            <a:chOff x="533400" y="2590800"/>
            <a:chExt cx="8229600" cy="2895600"/>
          </a:xfrm>
        </p:grpSpPr>
        <p:sp>
          <p:nvSpPr>
            <p:cNvPr id="5" name="Rectangle 4"/>
            <p:cNvSpPr/>
            <p:nvPr/>
          </p:nvSpPr>
          <p:spPr>
            <a:xfrm>
              <a:off x="7086600" y="3276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6" name="Snip Single Corner Rectangle 5"/>
            <p:cNvSpPr/>
            <p:nvPr/>
          </p:nvSpPr>
          <p:spPr>
            <a:xfrm>
              <a:off x="533400" y="3276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7" name="Snip Single Corner Rectangle 6"/>
            <p:cNvSpPr/>
            <p:nvPr/>
          </p:nvSpPr>
          <p:spPr>
            <a:xfrm>
              <a:off x="533400" y="44958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8" name="Elbow Connector 7"/>
            <p:cNvCxnSpPr>
              <a:stCxn id="6" idx="0"/>
              <a:endCxn id="10" idx="1"/>
            </p:cNvCxnSpPr>
            <p:nvPr/>
          </p:nvCxnSpPr>
          <p:spPr>
            <a:xfrm>
              <a:off x="2209800" y="3771900"/>
              <a:ext cx="533400" cy="609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9" name="Elbow Connector 8"/>
            <p:cNvCxnSpPr>
              <a:stCxn id="7" idx="0"/>
              <a:endCxn id="10" idx="1"/>
            </p:cNvCxnSpPr>
            <p:nvPr/>
          </p:nvCxnSpPr>
          <p:spPr>
            <a:xfrm flipV="1">
              <a:off x="2209800" y="4381500"/>
              <a:ext cx="533400" cy="609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2743200" y="3886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IFileFormat Reader</a:t>
              </a:r>
              <a:endParaRPr lang="en-US" dirty="0"/>
            </a:p>
          </p:txBody>
        </p:sp>
        <p:cxnSp>
          <p:nvCxnSpPr>
            <p:cNvPr id="11" name="Elbow Connector 10"/>
            <p:cNvCxnSpPr>
              <a:stCxn id="12" idx="3"/>
              <a:endCxn id="5" idx="1"/>
            </p:cNvCxnSpPr>
            <p:nvPr/>
          </p:nvCxnSpPr>
          <p:spPr>
            <a:xfrm flipV="1">
              <a:off x="6400800" y="3771900"/>
              <a:ext cx="685800" cy="609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2" name="Rectangle 11"/>
            <p:cNvSpPr/>
            <p:nvPr/>
          </p:nvSpPr>
          <p:spPr>
            <a:xfrm>
              <a:off x="4724400" y="3886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FileReader</a:t>
              </a:r>
            </a:p>
            <a:p>
              <a:pPr algn="ctr"/>
              <a:r>
                <a:rPr lang="en-US" dirty="0" smtClean="0"/>
                <a:t>Service</a:t>
              </a:r>
              <a:endParaRPr lang="en-US" dirty="0"/>
            </a:p>
          </p:txBody>
        </p:sp>
        <p:cxnSp>
          <p:nvCxnSpPr>
            <p:cNvPr id="13" name="Elbow Connector 12"/>
            <p:cNvCxnSpPr>
              <a:stCxn id="10" idx="3"/>
              <a:endCxn id="12" idx="1"/>
            </p:cNvCxnSpPr>
            <p:nvPr/>
          </p:nvCxnSpPr>
          <p:spPr>
            <a:xfrm>
              <a:off x="4419600" y="43815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4" name="Can 13"/>
            <p:cNvSpPr/>
            <p:nvPr/>
          </p:nvSpPr>
          <p:spPr>
            <a:xfrm>
              <a:off x="2895600" y="2590800"/>
              <a:ext cx="1219200" cy="9906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a:t>
              </a:r>
              <a:endParaRPr lang="en-US" dirty="0"/>
            </a:p>
          </p:txBody>
        </p:sp>
        <p:cxnSp>
          <p:nvCxnSpPr>
            <p:cNvPr id="15" name="Elbow Connector 14"/>
            <p:cNvCxnSpPr>
              <a:stCxn id="14" idx="4"/>
              <a:endCxn id="16" idx="1"/>
            </p:cNvCxnSpPr>
            <p:nvPr/>
          </p:nvCxnSpPr>
          <p:spPr>
            <a:xfrm>
              <a:off x="4114800" y="3086100"/>
              <a:ext cx="6096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6" name="Rectangle 15"/>
            <p:cNvSpPr/>
            <p:nvPr/>
          </p:nvSpPr>
          <p:spPr>
            <a:xfrm>
              <a:off x="4724400" y="2590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p>
            <a:p>
              <a:pPr algn="ctr"/>
              <a:r>
                <a:rPr lang="en-US" dirty="0" smtClean="0"/>
                <a:t>Reader</a:t>
              </a:r>
            </a:p>
            <a:p>
              <a:pPr algn="ctr"/>
              <a:r>
                <a:rPr lang="en-US" dirty="0" smtClean="0"/>
                <a:t>Service</a:t>
              </a:r>
              <a:endParaRPr lang="en-US" dirty="0"/>
            </a:p>
          </p:txBody>
        </p:sp>
        <p:cxnSp>
          <p:nvCxnSpPr>
            <p:cNvPr id="17" name="Elbow Connector 16"/>
            <p:cNvCxnSpPr>
              <a:stCxn id="16" idx="3"/>
              <a:endCxn id="5" idx="1"/>
            </p:cNvCxnSpPr>
            <p:nvPr/>
          </p:nvCxnSpPr>
          <p:spPr>
            <a:xfrm>
              <a:off x="6400800" y="3086100"/>
              <a:ext cx="685800" cy="6858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8"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err="1" smtClean="0"/>
              <a:t>Liskov</a:t>
            </a:r>
            <a:r>
              <a:rPr lang="en-US" dirty="0" smtClean="0"/>
              <a:t> Substitution</a:t>
            </a:r>
          </a:p>
        </p:txBody>
      </p:sp>
    </p:spTree>
    <p:extLst>
      <p:ext uri="{BB962C8B-B14F-4D97-AF65-F5344CB8AC3E}">
        <p14:creationId xmlns:p14="http://schemas.microsoft.com/office/powerpoint/2010/main" val="2299123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6" name="Rectangle 15"/>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7" name="Rectangle 16"/>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8" name="Rectangle 17"/>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ISP: Interface Segregation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C3P0 is a protocol droid</a:t>
            </a:r>
            <a:endParaRPr lang="en-US" sz="1600" dirty="0">
              <a:solidFill>
                <a:schemeClr val="bg1"/>
              </a:solidFill>
              <a:latin typeface="+mn-lt"/>
            </a:endParaRPr>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smtClean="0">
                <a:solidFill>
                  <a:srgbClr val="FFFFFF"/>
                </a:solidFill>
              </a:rPr>
              <a:t>“</a:t>
            </a:r>
            <a:r>
              <a:rPr lang="en-US" sz="2000" i="1" dirty="0" smtClean="0">
                <a:solidFill>
                  <a:srgbClr val="FFFFFF"/>
                </a:solidFill>
              </a:rPr>
              <a:t>Classes that have ‘fat’ interfaces are classes whose interfaces are not cohesive. In other words, the interfaces of the class can be broken up into groups of member functions. Each group serves a different set of clients.”</a:t>
            </a:r>
            <a:endParaRPr lang="en-US" sz="2000" dirty="0" smtClean="0">
              <a:solidFill>
                <a:srgbClr val="FFFFFF"/>
              </a:solidFill>
            </a:endParaRPr>
          </a:p>
          <a:p>
            <a:pPr marL="0" indent="0">
              <a:buFont typeface="Arial" pitchFamily="34" charset="0"/>
              <a:buNone/>
            </a:pPr>
            <a:endParaRPr lang="en-US" sz="2000" dirty="0" smtClean="0">
              <a:solidFill>
                <a:srgbClr val="FFFFFF"/>
              </a:solidFill>
            </a:endParaRPr>
          </a:p>
          <a:p>
            <a:pPr marL="0" indent="0">
              <a:buFont typeface="Arial" pitchFamily="34" charset="0"/>
              <a:buNone/>
            </a:pPr>
            <a:r>
              <a:rPr lang="en-US" sz="2000" dirty="0" smtClean="0">
                <a:solidFill>
                  <a:srgbClr val="FFFFFF"/>
                </a:solidFill>
              </a:rPr>
              <a:t>	- Robert Martin</a:t>
            </a:r>
          </a:p>
          <a:p>
            <a:pPr marL="0" indent="0">
              <a:buFont typeface="Arial" pitchFamily="34" charset="0"/>
              <a:buNone/>
            </a:pPr>
            <a:endParaRPr lang="en-US" sz="2000" dirty="0" smtClean="0">
              <a:solidFill>
                <a:srgbClr val="FFFFFF"/>
              </a:solidFill>
            </a:endParaRPr>
          </a:p>
        </p:txBody>
      </p:sp>
    </p:spTree>
    <p:extLst>
      <p:ext uri="{BB962C8B-B14F-4D97-AF65-F5344CB8AC3E}">
        <p14:creationId xmlns:p14="http://schemas.microsoft.com/office/powerpoint/2010/main" val="3736402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42091"/>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585877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694903" y="2209800"/>
            <a:ext cx="7718551" cy="3355777"/>
            <a:chOff x="694903" y="2209800"/>
            <a:chExt cx="7718551" cy="3355777"/>
          </a:xfrm>
        </p:grpSpPr>
        <p:grpSp>
          <p:nvGrpSpPr>
            <p:cNvPr id="15" name="Group 6"/>
            <p:cNvGrpSpPr/>
            <p:nvPr/>
          </p:nvGrpSpPr>
          <p:grpSpPr>
            <a:xfrm>
              <a:off x="914399" y="2514600"/>
              <a:ext cx="1860255" cy="1729264"/>
              <a:chOff x="3505200" y="3733800"/>
              <a:chExt cx="1676400" cy="1729264"/>
            </a:xfrm>
          </p:grpSpPr>
          <p:sp>
            <p:nvSpPr>
              <p:cNvPr id="17" name="Rectangle 16"/>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18" name="TextBox 17"/>
              <p:cNvSpPr txBox="1"/>
              <p:nvPr/>
            </p:nvSpPr>
            <p:spPr>
              <a:xfrm>
                <a:off x="3505200" y="4724400"/>
                <a:ext cx="1676400" cy="7386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ReadFile</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ReadFromDb</a:t>
                </a:r>
                <a:endParaRPr lang="en-US" sz="1400" dirty="0" smtClean="0">
                  <a:latin typeface="+mn-lt"/>
                </a:endParaRPr>
              </a:p>
            </p:txBody>
          </p:sp>
        </p:grpSp>
        <p:sp>
          <p:nvSpPr>
            <p:cNvPr id="16" name="&quot;No&quot; Symbol 15"/>
            <p:cNvSpPr/>
            <p:nvPr/>
          </p:nvSpPr>
          <p:spPr>
            <a:xfrm>
              <a:off x="694903" y="2209800"/>
              <a:ext cx="2286000" cy="2286000"/>
            </a:xfrm>
            <a:prstGeom prst="noSmoking">
              <a:avLst/>
            </a:prstGeom>
            <a:solidFill>
              <a:schemeClr val="accent6">
                <a:alpha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grpSp>
          <p:nvGrpSpPr>
            <p:cNvPr id="6" name="Group 6"/>
            <p:cNvGrpSpPr/>
            <p:nvPr/>
          </p:nvGrpSpPr>
          <p:grpSpPr>
            <a:xfrm>
              <a:off x="3733799" y="2514600"/>
              <a:ext cx="1860255" cy="1298377"/>
              <a:chOff x="3505200" y="3733800"/>
              <a:chExt cx="1676400" cy="1298377"/>
            </a:xfrm>
          </p:grpSpPr>
          <p:sp>
            <p:nvSpPr>
              <p:cNvPr id="13" name="Rectangle 12"/>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14" name="TextBox 13"/>
              <p:cNvSpPr txBox="1"/>
              <p:nvPr/>
            </p:nvSpPr>
            <p:spPr>
              <a:xfrm>
                <a:off x="3505200" y="4724400"/>
                <a:ext cx="1676400"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p:txBody>
          </p:sp>
        </p:grpSp>
        <p:grpSp>
          <p:nvGrpSpPr>
            <p:cNvPr id="7" name="Group 6"/>
            <p:cNvGrpSpPr/>
            <p:nvPr/>
          </p:nvGrpSpPr>
          <p:grpSpPr>
            <a:xfrm>
              <a:off x="6553199" y="2514600"/>
              <a:ext cx="1860255" cy="1298377"/>
              <a:chOff x="3505200" y="3733800"/>
              <a:chExt cx="1676400" cy="1298377"/>
            </a:xfrm>
          </p:grpSpPr>
          <p:sp>
            <p:nvSpPr>
              <p:cNvPr id="11" name="Rectangle 10"/>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Reader</a:t>
                </a:r>
              </a:p>
              <a:p>
                <a:pPr algn="ctr"/>
                <a:r>
                  <a:rPr lang="en-US" dirty="0" smtClean="0"/>
                  <a:t>Service</a:t>
                </a:r>
                <a:endParaRPr lang="en-US" dirty="0"/>
              </a:p>
            </p:txBody>
          </p:sp>
          <p:sp>
            <p:nvSpPr>
              <p:cNvPr id="12" name="TextBox 11"/>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nvGrpSpPr>
            <p:cNvPr id="8" name="Group 6"/>
            <p:cNvGrpSpPr/>
            <p:nvPr/>
          </p:nvGrpSpPr>
          <p:grpSpPr>
            <a:xfrm>
              <a:off x="5257799" y="4267200"/>
              <a:ext cx="1860255" cy="1298377"/>
              <a:chOff x="3505200" y="3733800"/>
              <a:chExt cx="1676400" cy="1298377"/>
            </a:xfrm>
          </p:grpSpPr>
          <p:sp>
            <p:nvSpPr>
              <p:cNvPr id="9" name="Rectangle 8"/>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FileReader</a:t>
                </a:r>
              </a:p>
              <a:p>
                <a:pPr algn="ctr"/>
                <a:r>
                  <a:rPr lang="en-US" dirty="0" smtClean="0"/>
                  <a:t>Service</a:t>
                </a:r>
                <a:endParaRPr lang="en-US" dirty="0"/>
              </a:p>
            </p:txBody>
          </p:sp>
          <p:sp>
            <p:nvSpPr>
              <p:cNvPr id="10" name="TextBox 9"/>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sp>
        <p:nvSpPr>
          <p:cNvPr id="19"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Interface Segregation</a:t>
            </a:r>
          </a:p>
        </p:txBody>
      </p:sp>
    </p:spTree>
    <p:extLst>
      <p:ext uri="{BB962C8B-B14F-4D97-AF65-F5344CB8AC3E}">
        <p14:creationId xmlns:p14="http://schemas.microsoft.com/office/powerpoint/2010/main" val="3530517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ectangle 12"/>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DIP: Dependency Inversion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rPr>
              <a:t>I wear a lot of hats</a:t>
            </a:r>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dirty="0" smtClean="0">
                <a:solidFill>
                  <a:srgbClr val="FFFFFF"/>
                </a:solidFill>
              </a:rPr>
              <a:t>“A design is rigid if it cannot be easily changed. Such rigidity is due to the fact that a single change to heavily interdependent software begins a cascade of changes in dependent modules.”</a:t>
            </a:r>
            <a:endParaRPr lang="en-US" sz="2000" dirty="0" smtClean="0">
              <a:solidFill>
                <a:srgbClr val="FFFFFF"/>
              </a:solidFill>
            </a:endParaRPr>
          </a:p>
          <a:p>
            <a:pPr marL="0" indent="0">
              <a:buFont typeface="Arial" pitchFamily="34" charset="0"/>
              <a:buNone/>
            </a:pPr>
            <a:endParaRPr lang="en-US" sz="2000" dirty="0" smtClean="0">
              <a:solidFill>
                <a:srgbClr val="FFFFFF"/>
              </a:solidFill>
            </a:endParaRPr>
          </a:p>
          <a:p>
            <a:pPr marL="0" indent="0">
              <a:buFont typeface="Arial" pitchFamily="34" charset="0"/>
              <a:buNone/>
            </a:pPr>
            <a:r>
              <a:rPr lang="en-US" sz="2000" dirty="0" smtClean="0">
                <a:solidFill>
                  <a:srgbClr val="FFFFFF"/>
                </a:solidFill>
              </a:rPr>
              <a:t>	- Robert Martin</a:t>
            </a:r>
          </a:p>
        </p:txBody>
      </p:sp>
    </p:spTree>
    <p:extLst>
      <p:ext uri="{BB962C8B-B14F-4D97-AF65-F5344CB8AC3E}">
        <p14:creationId xmlns:p14="http://schemas.microsoft.com/office/powerpoint/2010/main" val="238498972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61046"/>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001300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819400" y="2819400"/>
            <a:ext cx="3505200" cy="1524000"/>
            <a:chOff x="2819400" y="2819400"/>
            <a:chExt cx="3505200" cy="1524000"/>
          </a:xfrm>
        </p:grpSpPr>
        <p:cxnSp>
          <p:nvCxnSpPr>
            <p:cNvPr id="5" name="Shape 9"/>
            <p:cNvCxnSpPr>
              <a:stCxn id="7" idx="2"/>
              <a:endCxn id="6" idx="1"/>
            </p:cNvCxnSpPr>
            <p:nvPr/>
          </p:nvCxnSpPr>
          <p:spPr>
            <a:xfrm rot="16200000" flipH="1">
              <a:off x="3886200" y="3314700"/>
              <a:ext cx="495300" cy="8763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4572000" y="36576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Bar</a:t>
              </a:r>
              <a:endParaRPr lang="en-US" dirty="0"/>
            </a:p>
          </p:txBody>
        </p:sp>
        <p:sp>
          <p:nvSpPr>
            <p:cNvPr id="7" name="Rectangle 6"/>
            <p:cNvSpPr/>
            <p:nvPr/>
          </p:nvSpPr>
          <p:spPr>
            <a:xfrm>
              <a:off x="2819400" y="28194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Foo</a:t>
              </a:r>
              <a:endParaRPr lang="en-US" dirty="0"/>
            </a:p>
          </p:txBody>
        </p:sp>
      </p:grpSp>
      <p:sp>
        <p:nvSpPr>
          <p:cNvPr id="8"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spTree>
    <p:extLst>
      <p:ext uri="{BB962C8B-B14F-4D97-AF65-F5344CB8AC3E}">
        <p14:creationId xmlns:p14="http://schemas.microsoft.com/office/powerpoint/2010/main" val="3782783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514600" y="2617695"/>
            <a:ext cx="4114800" cy="2971800"/>
            <a:chOff x="2514600" y="2617695"/>
            <a:chExt cx="4114800" cy="2971800"/>
          </a:xfrm>
        </p:grpSpPr>
        <p:sp>
          <p:nvSpPr>
            <p:cNvPr id="5" name="Rectangle 4"/>
            <p:cNvSpPr/>
            <p:nvPr/>
          </p:nvSpPr>
          <p:spPr>
            <a:xfrm>
              <a:off x="4419600" y="3151095"/>
              <a:ext cx="2209800" cy="2438400"/>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hape 15"/>
            <p:cNvCxnSpPr>
              <a:stCxn id="8" idx="2"/>
              <a:endCxn id="7" idx="1"/>
            </p:cNvCxnSpPr>
            <p:nvPr/>
          </p:nvCxnSpPr>
          <p:spPr>
            <a:xfrm rot="16200000" flipH="1">
              <a:off x="3771900" y="2922495"/>
              <a:ext cx="495300" cy="12573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4648200" y="3455895"/>
              <a:ext cx="1752600" cy="685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IBar</a:t>
              </a:r>
              <a:endParaRPr lang="en-US" dirty="0"/>
            </a:p>
          </p:txBody>
        </p:sp>
        <p:sp>
          <p:nvSpPr>
            <p:cNvPr id="8" name="Rectangle 7"/>
            <p:cNvSpPr/>
            <p:nvPr/>
          </p:nvSpPr>
          <p:spPr>
            <a:xfrm>
              <a:off x="2514600" y="26176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Foo</a:t>
              </a:r>
              <a:endParaRPr lang="en-US" dirty="0"/>
            </a:p>
          </p:txBody>
        </p:sp>
        <p:sp>
          <p:nvSpPr>
            <p:cNvPr id="9" name="Rectangle 8"/>
            <p:cNvSpPr/>
            <p:nvPr/>
          </p:nvSpPr>
          <p:spPr>
            <a:xfrm>
              <a:off x="4648200" y="46750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Bar</a:t>
              </a:r>
              <a:endParaRPr lang="en-US" dirty="0"/>
            </a:p>
          </p:txBody>
        </p:sp>
        <p:cxnSp>
          <p:nvCxnSpPr>
            <p:cNvPr id="10" name="Shape 21"/>
            <p:cNvCxnSpPr>
              <a:stCxn id="9" idx="0"/>
              <a:endCxn id="7" idx="2"/>
            </p:cNvCxnSpPr>
            <p:nvPr/>
          </p:nvCxnSpPr>
          <p:spPr>
            <a:xfrm rot="5400000" flipH="1" flipV="1">
              <a:off x="5257800" y="4408395"/>
              <a:ext cx="533400" cy="158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spTree>
    <p:extLst>
      <p:ext uri="{BB962C8B-B14F-4D97-AF65-F5344CB8AC3E}">
        <p14:creationId xmlns:p14="http://schemas.microsoft.com/office/powerpoint/2010/main" val="2755727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grpSp>
        <p:nvGrpSpPr>
          <p:cNvPr id="3" name="Group 2"/>
          <p:cNvGrpSpPr/>
          <p:nvPr/>
        </p:nvGrpSpPr>
        <p:grpSpPr>
          <a:xfrm>
            <a:off x="2350570" y="2473572"/>
            <a:ext cx="4278830" cy="2887323"/>
            <a:chOff x="2350570" y="2473572"/>
            <a:chExt cx="4278830" cy="2887323"/>
          </a:xfrm>
        </p:grpSpPr>
        <p:sp>
          <p:nvSpPr>
            <p:cNvPr id="21" name="Rectangle 20"/>
            <p:cNvSpPr/>
            <p:nvPr/>
          </p:nvSpPr>
          <p:spPr>
            <a:xfrm>
              <a:off x="2350570" y="2473572"/>
              <a:ext cx="4278830" cy="1857548"/>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2" name="Shape 15"/>
            <p:cNvCxnSpPr>
              <a:stCxn id="24" idx="2"/>
              <a:endCxn id="23" idx="1"/>
            </p:cNvCxnSpPr>
            <p:nvPr/>
          </p:nvCxnSpPr>
          <p:spPr>
            <a:xfrm rot="16200000" flipH="1">
              <a:off x="3771900" y="2922495"/>
              <a:ext cx="495300" cy="12573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4648200" y="3455895"/>
              <a:ext cx="1752600" cy="685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IRoleName</a:t>
              </a:r>
              <a:endParaRPr lang="en-US" dirty="0"/>
            </a:p>
          </p:txBody>
        </p:sp>
        <p:sp>
          <p:nvSpPr>
            <p:cNvPr id="24" name="Rectangle 23"/>
            <p:cNvSpPr/>
            <p:nvPr/>
          </p:nvSpPr>
          <p:spPr>
            <a:xfrm>
              <a:off x="2514600" y="26176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Foo</a:t>
              </a:r>
              <a:endParaRPr lang="en-US" dirty="0"/>
            </a:p>
          </p:txBody>
        </p:sp>
        <p:sp>
          <p:nvSpPr>
            <p:cNvPr id="25" name="Rectangle 24"/>
            <p:cNvSpPr/>
            <p:nvPr/>
          </p:nvSpPr>
          <p:spPr>
            <a:xfrm>
              <a:off x="4648200" y="46750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Bar</a:t>
              </a:r>
              <a:endParaRPr lang="en-US" dirty="0"/>
            </a:p>
          </p:txBody>
        </p:sp>
        <p:cxnSp>
          <p:nvCxnSpPr>
            <p:cNvPr id="26" name="Shape 21"/>
            <p:cNvCxnSpPr>
              <a:stCxn id="25" idx="0"/>
              <a:endCxn id="23" idx="2"/>
            </p:cNvCxnSpPr>
            <p:nvPr/>
          </p:nvCxnSpPr>
          <p:spPr>
            <a:xfrm rot="5400000" flipH="1" flipV="1">
              <a:off x="5257800" y="4408395"/>
              <a:ext cx="533400" cy="158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53731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grpSp>
        <p:nvGrpSpPr>
          <p:cNvPr id="6" name="Group 5"/>
          <p:cNvGrpSpPr/>
          <p:nvPr/>
        </p:nvGrpSpPr>
        <p:grpSpPr>
          <a:xfrm>
            <a:off x="1696580" y="1828800"/>
            <a:ext cx="5838512" cy="4359866"/>
            <a:chOff x="1696580" y="1828800"/>
            <a:chExt cx="5838512" cy="4359866"/>
          </a:xfrm>
        </p:grpSpPr>
        <p:sp>
          <p:nvSpPr>
            <p:cNvPr id="13" name="Rectangle 12"/>
            <p:cNvSpPr/>
            <p:nvPr/>
          </p:nvSpPr>
          <p:spPr>
            <a:xfrm>
              <a:off x="3687910" y="2530289"/>
              <a:ext cx="1866258" cy="1638821"/>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1696580" y="4399109"/>
              <a:ext cx="5838512" cy="1789557"/>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5" name="Group 14"/>
            <p:cNvGrpSpPr/>
            <p:nvPr/>
          </p:nvGrpSpPr>
          <p:grpSpPr>
            <a:xfrm>
              <a:off x="1917736" y="4551510"/>
              <a:ext cx="5396200" cy="1447800"/>
              <a:chOff x="3429000" y="3276600"/>
              <a:chExt cx="4648200" cy="1447800"/>
            </a:xfrm>
          </p:grpSpPr>
          <p:sp>
            <p:nvSpPr>
              <p:cNvPr id="33" name="Rectangle 32"/>
              <p:cNvSpPr/>
              <p:nvPr/>
            </p:nvSpPr>
            <p:spPr>
              <a:xfrm>
                <a:off x="3429000" y="3733800"/>
                <a:ext cx="46482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ProcessingService</a:t>
                </a:r>
                <a:endParaRPr lang="en-US" dirty="0"/>
              </a:p>
            </p:txBody>
          </p:sp>
          <p:sp>
            <p:nvSpPr>
              <p:cNvPr id="34" name="Down Arrow Callout 33"/>
              <p:cNvSpPr/>
              <p:nvPr/>
            </p:nvSpPr>
            <p:spPr>
              <a:xfrm>
                <a:off x="34290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IMessageInfoRetriever</a:t>
                </a:r>
                <a:endParaRPr lang="en-US" dirty="0"/>
              </a:p>
            </p:txBody>
          </p:sp>
          <p:sp>
            <p:nvSpPr>
              <p:cNvPr id="35" name="Down Arrow Callout 34"/>
              <p:cNvSpPr/>
              <p:nvPr/>
            </p:nvSpPr>
            <p:spPr>
              <a:xfrm>
                <a:off x="57912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IEmailService</a:t>
                </a:r>
                <a:endParaRPr lang="en-US" dirty="0"/>
              </a:p>
            </p:txBody>
          </p:sp>
        </p:grpSp>
        <p:grpSp>
          <p:nvGrpSpPr>
            <p:cNvPr id="16" name="Group 15"/>
            <p:cNvGrpSpPr/>
            <p:nvPr/>
          </p:nvGrpSpPr>
          <p:grpSpPr>
            <a:xfrm>
              <a:off x="3790668" y="2617955"/>
              <a:ext cx="1676400" cy="1447800"/>
              <a:chOff x="533400" y="4267200"/>
              <a:chExt cx="1676400" cy="1447800"/>
            </a:xfrm>
          </p:grpSpPr>
          <p:sp>
            <p:nvSpPr>
              <p:cNvPr id="31" name="Rectangle 30"/>
              <p:cNvSpPr/>
              <p:nvPr/>
            </p:nvSpPr>
            <p:spPr>
              <a:xfrm>
                <a:off x="533400" y="4724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 Reader Service</a:t>
                </a:r>
                <a:endParaRPr lang="en-US" dirty="0"/>
              </a:p>
            </p:txBody>
          </p:sp>
          <p:sp>
            <p:nvSpPr>
              <p:cNvPr id="32" name="Down Arrow Callout 31"/>
              <p:cNvSpPr/>
              <p:nvPr/>
            </p:nvSpPr>
            <p:spPr>
              <a:xfrm>
                <a:off x="533400" y="4267200"/>
                <a:ext cx="1676400" cy="712434"/>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IFileFormat Reader</a:t>
                </a:r>
                <a:endParaRPr lang="en-US" dirty="0"/>
              </a:p>
            </p:txBody>
          </p:sp>
        </p:grpSp>
        <p:sp>
          <p:nvSpPr>
            <p:cNvPr id="17" name="Rectangle 16"/>
            <p:cNvSpPr/>
            <p:nvPr/>
          </p:nvSpPr>
          <p:spPr>
            <a:xfrm>
              <a:off x="5638800" y="3075155"/>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18" name="Down Arrow 17"/>
            <p:cNvSpPr/>
            <p:nvPr/>
          </p:nvSpPr>
          <p:spPr>
            <a:xfrm>
              <a:off x="6324600" y="4065754"/>
              <a:ext cx="304800" cy="4857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Rectangle 18"/>
            <p:cNvSpPr/>
            <p:nvPr/>
          </p:nvSpPr>
          <p:spPr>
            <a:xfrm>
              <a:off x="1905000" y="3075155"/>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 Reader Service</a:t>
              </a:r>
              <a:endParaRPr lang="en-US" dirty="0"/>
            </a:p>
          </p:txBody>
        </p:sp>
        <p:sp>
          <p:nvSpPr>
            <p:cNvPr id="20" name="Down Arrow 19"/>
            <p:cNvSpPr/>
            <p:nvPr/>
          </p:nvSpPr>
          <p:spPr>
            <a:xfrm>
              <a:off x="2971800" y="4065754"/>
              <a:ext cx="304800" cy="4857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Snip Single Corner Rectangle 26"/>
            <p:cNvSpPr/>
            <p:nvPr/>
          </p:nvSpPr>
          <p:spPr>
            <a:xfrm>
              <a:off x="4695966" y="1828800"/>
              <a:ext cx="1917756"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 Reader</a:t>
              </a:r>
              <a:endParaRPr lang="en-US" dirty="0"/>
            </a:p>
          </p:txBody>
        </p:sp>
        <p:sp>
          <p:nvSpPr>
            <p:cNvPr id="28" name="Snip Single Corner Rectangle 27"/>
            <p:cNvSpPr/>
            <p:nvPr/>
          </p:nvSpPr>
          <p:spPr>
            <a:xfrm>
              <a:off x="2622522" y="1828800"/>
              <a:ext cx="1917756"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 Reader</a:t>
              </a:r>
              <a:endParaRPr lang="en-US" dirty="0"/>
            </a:p>
          </p:txBody>
        </p:sp>
        <p:sp>
          <p:nvSpPr>
            <p:cNvPr id="29" name="Down Arrow 28"/>
            <p:cNvSpPr/>
            <p:nvPr/>
          </p:nvSpPr>
          <p:spPr>
            <a:xfrm>
              <a:off x="4480023" y="2209800"/>
              <a:ext cx="304800" cy="4081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Down Arrow 29"/>
            <p:cNvSpPr/>
            <p:nvPr/>
          </p:nvSpPr>
          <p:spPr>
            <a:xfrm>
              <a:off x="4038600" y="4065754"/>
              <a:ext cx="304800" cy="4857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555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93615" y="1066799"/>
            <a:ext cx="7825154" cy="2342663"/>
          </a:xfrm>
        </p:spPr>
        <p:txBody>
          <a:bodyPr/>
          <a:lstStyle/>
          <a:p>
            <a:pPr eaLnBrk="1" hangingPunct="1">
              <a:buNone/>
            </a:pPr>
            <a:r>
              <a:rPr lang="en-US" dirty="0" smtClean="0"/>
              <a:t>Coupling:</a:t>
            </a:r>
          </a:p>
          <a:p>
            <a:pPr lvl="1" eaLnBrk="1" hangingPunct="1">
              <a:buNone/>
            </a:pPr>
            <a:r>
              <a:rPr lang="en-US" sz="2000" dirty="0" smtClean="0"/>
              <a:t>“The degree to which each program module relies on each one of the other modules” – </a:t>
            </a:r>
            <a:r>
              <a:rPr lang="en-US" sz="2000" dirty="0" smtClean="0">
                <a:hlinkClick r:id="rId3"/>
              </a:rPr>
              <a:t>Wikipedia</a:t>
            </a:r>
          </a:p>
        </p:txBody>
      </p:sp>
      <p:sp>
        <p:nvSpPr>
          <p:cNvPr id="3074" name="Title 1"/>
          <p:cNvSpPr>
            <a:spLocks noGrp="1"/>
          </p:cNvSpPr>
          <p:nvPr>
            <p:ph type="title"/>
          </p:nvPr>
        </p:nvSpPr>
        <p:spPr bwMode="auto">
          <a:xfrm>
            <a:off x="0" y="407987"/>
            <a:ext cx="9144000" cy="1145321"/>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Coupling</a:t>
            </a:r>
          </a:p>
        </p:txBody>
      </p:sp>
      <p:pic>
        <p:nvPicPr>
          <p:cNvPr id="2" name="Picture 1"/>
          <p:cNvPicPr>
            <a:picLocks noChangeAspect="1"/>
          </p:cNvPicPr>
          <p:nvPr/>
        </p:nvPicPr>
        <p:blipFill>
          <a:blip r:embed="rId4"/>
          <a:stretch>
            <a:fillRect/>
          </a:stretch>
        </p:blipFill>
        <p:spPr>
          <a:xfrm>
            <a:off x="1891398" y="3494834"/>
            <a:ext cx="5361204" cy="3199498"/>
          </a:xfrm>
          <a:prstGeom prst="rect">
            <a:avLst/>
          </a:prstGeom>
        </p:spPr>
      </p:pic>
      <p:sp>
        <p:nvSpPr>
          <p:cNvPr id="4" name="TextBox 3"/>
          <p:cNvSpPr txBox="1"/>
          <p:nvPr/>
        </p:nvSpPr>
        <p:spPr>
          <a:xfrm>
            <a:off x="2543240" y="6664814"/>
            <a:ext cx="4057521" cy="215444"/>
          </a:xfrm>
          <a:prstGeom prst="rect">
            <a:avLst/>
          </a:prstGeom>
          <a:noFill/>
        </p:spPr>
        <p:txBody>
          <a:bodyPr wrap="none" rtlCol="0">
            <a:spAutoFit/>
          </a:bodyPr>
          <a:lstStyle/>
          <a:p>
            <a:r>
              <a:rPr lang="en-US" sz="800" dirty="0" smtClean="0"/>
              <a:t>Photo Source: </a:t>
            </a:r>
            <a:r>
              <a:rPr lang="pl-PL" sz="800" dirty="0">
                <a:hlinkClick r:id="rId5"/>
              </a:rPr>
              <a:t>http://www.flickr.com/photos/su-lin/2268003292/sizes/l/in/photostream</a:t>
            </a:r>
            <a:r>
              <a:rPr lang="pl-PL" sz="800" dirty="0" smtClean="0">
                <a:hlinkClick r:id="rId5"/>
              </a:rPr>
              <a:t>/</a:t>
            </a:r>
            <a:r>
              <a:rPr lang="pl-PL" sz="800" dirty="0" smtClean="0"/>
              <a:t> </a:t>
            </a:r>
            <a:endParaRPr lang="en-US" sz="800" dirty="0"/>
          </a:p>
        </p:txBody>
      </p:sp>
    </p:spTree>
    <p:extLst>
      <p:ext uri="{BB962C8B-B14F-4D97-AF65-F5344CB8AC3E}">
        <p14:creationId xmlns:p14="http://schemas.microsoft.com/office/powerpoint/2010/main" val="191494975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ectangle 12"/>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Summarizing Our S.O.L.I.D. Conversion</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Compare And Contrast The Original Code To The New Code</a:t>
            </a:r>
            <a:endParaRPr lang="en-US" sz="1600" dirty="0">
              <a:solidFill>
                <a:schemeClr val="bg1"/>
              </a:solidFill>
              <a:latin typeface="+mn-lt"/>
            </a:endParaRPr>
          </a:p>
        </p:txBody>
      </p:sp>
    </p:spTree>
    <p:extLst>
      <p:ext uri="{BB962C8B-B14F-4D97-AF65-F5344CB8AC3E}">
        <p14:creationId xmlns:p14="http://schemas.microsoft.com/office/powerpoint/2010/main" val="193429454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4800" y="2286000"/>
            <a:ext cx="1676400" cy="3509665"/>
            <a:chOff x="304800" y="2286000"/>
            <a:chExt cx="1676400" cy="3509665"/>
          </a:xfrm>
        </p:grpSpPr>
        <p:grpSp>
          <p:nvGrpSpPr>
            <p:cNvPr id="5" name="Group 4"/>
            <p:cNvGrpSpPr/>
            <p:nvPr/>
          </p:nvGrpSpPr>
          <p:grpSpPr>
            <a:xfrm>
              <a:off x="304800" y="2286000"/>
              <a:ext cx="1676400" cy="2590800"/>
              <a:chOff x="3733800" y="2590800"/>
              <a:chExt cx="1676400" cy="2590800"/>
            </a:xfrm>
          </p:grpSpPr>
          <p:grpSp>
            <p:nvGrpSpPr>
              <p:cNvPr id="7" name="Group 7"/>
              <p:cNvGrpSpPr/>
              <p:nvPr/>
            </p:nvGrpSpPr>
            <p:grpSpPr>
              <a:xfrm>
                <a:off x="3733800" y="2590800"/>
                <a:ext cx="1676400" cy="2590800"/>
                <a:chOff x="1219200" y="2667000"/>
                <a:chExt cx="1676400" cy="2590800"/>
              </a:xfrm>
            </p:grpSpPr>
            <p:sp>
              <p:nvSpPr>
                <p:cNvPr id="9" name="Rectangle 8"/>
                <p:cNvSpPr/>
                <p:nvPr/>
              </p:nvSpPr>
              <p:spPr>
                <a:xfrm>
                  <a:off x="1219200" y="26670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 Sending App</a:t>
                  </a:r>
                  <a:endParaRPr lang="en-US" dirty="0"/>
                </a:p>
              </p:txBody>
            </p:sp>
            <p:sp>
              <p:nvSpPr>
                <p:cNvPr id="10" name="Snip Single Corner Rectangle 9"/>
                <p:cNvSpPr/>
                <p:nvPr/>
              </p:nvSpPr>
              <p:spPr>
                <a:xfrm>
                  <a:off x="1219200" y="4267200"/>
                  <a:ext cx="1676400" cy="9906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endParaRPr lang="en-US" dirty="0"/>
                </a:p>
              </p:txBody>
            </p:sp>
          </p:grpSp>
          <p:cxnSp>
            <p:nvCxnSpPr>
              <p:cNvPr id="8" name="Elbow Connector 7"/>
              <p:cNvCxnSpPr>
                <a:stCxn id="10" idx="3"/>
                <a:endCxn id="9" idx="2"/>
              </p:cNvCxnSpPr>
              <p:nvPr/>
            </p:nvCxnSpPr>
            <p:spPr>
              <a:xfrm rot="5400000" flipH="1" flipV="1">
                <a:off x="4267200" y="3886200"/>
                <a:ext cx="609600" cy="158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6" name="TextBox 5"/>
            <p:cNvSpPr txBox="1"/>
            <p:nvPr/>
          </p:nvSpPr>
          <p:spPr>
            <a:xfrm>
              <a:off x="609600" y="5334000"/>
              <a:ext cx="1009828"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400" dirty="0" smtClean="0">
                  <a:latin typeface="+mn-lt"/>
                </a:rPr>
                <a:t>Before</a:t>
              </a:r>
            </a:p>
          </p:txBody>
        </p:sp>
      </p:grpSp>
      <p:grpSp>
        <p:nvGrpSpPr>
          <p:cNvPr id="35" name="Group 34"/>
          <p:cNvGrpSpPr/>
          <p:nvPr/>
        </p:nvGrpSpPr>
        <p:grpSpPr>
          <a:xfrm>
            <a:off x="2895600" y="2026024"/>
            <a:ext cx="5715000" cy="3841376"/>
            <a:chOff x="2895600" y="2026024"/>
            <a:chExt cx="5715000" cy="3841376"/>
          </a:xfrm>
        </p:grpSpPr>
        <p:sp>
          <p:nvSpPr>
            <p:cNvPr id="14" name="Rectangle 13"/>
            <p:cNvSpPr/>
            <p:nvPr/>
          </p:nvSpPr>
          <p:spPr>
            <a:xfrm>
              <a:off x="35052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EmailProcessingService</a:t>
              </a:r>
              <a:endParaRPr lang="en-US" sz="1200" dirty="0"/>
            </a:p>
          </p:txBody>
        </p:sp>
        <p:sp>
          <p:nvSpPr>
            <p:cNvPr id="15" name="Down Arrow Callout 14"/>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16" name="Down Arrow Callout 15"/>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IEmailSender</a:t>
              </a:r>
              <a:endParaRPr lang="en-US" sz="1200" dirty="0"/>
            </a:p>
          </p:txBody>
        </p:sp>
        <p:sp>
          <p:nvSpPr>
            <p:cNvPr id="17" name="Rectangle 16"/>
            <p:cNvSpPr/>
            <p:nvPr/>
          </p:nvSpPr>
          <p:spPr>
            <a:xfrm>
              <a:off x="73779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18" name="Snip Single Corner Rectangle 17"/>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19" name="Snip Single Corner Rectangle 18"/>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20" name="Elbow Connector 19"/>
            <p:cNvCxnSpPr>
              <a:stCxn id="18" idx="0"/>
              <a:endCxn id="22" idx="1"/>
            </p:cNvCxnSpPr>
            <p:nvPr/>
          </p:nvCxnSpPr>
          <p:spPr>
            <a:xfrm>
              <a:off x="41282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1" name="Elbow Connector 20"/>
            <p:cNvCxnSpPr>
              <a:stCxn id="19" idx="0"/>
              <a:endCxn id="22" idx="1"/>
            </p:cNvCxnSpPr>
            <p:nvPr/>
          </p:nvCxnSpPr>
          <p:spPr>
            <a:xfrm>
              <a:off x="41282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45204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IFileFormat Reader</a:t>
              </a:r>
              <a:endParaRPr lang="en-US" sz="1200" dirty="0"/>
            </a:p>
          </p:txBody>
        </p:sp>
        <p:cxnSp>
          <p:nvCxnSpPr>
            <p:cNvPr id="23" name="Elbow Connector 22"/>
            <p:cNvCxnSpPr>
              <a:stCxn id="24" idx="3"/>
              <a:endCxn id="17" idx="1"/>
            </p:cNvCxnSpPr>
            <p:nvPr/>
          </p:nvCxnSpPr>
          <p:spPr>
            <a:xfrm flipV="1">
              <a:off x="72098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59772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25" name="Elbow Connector 24"/>
            <p:cNvCxnSpPr>
              <a:stCxn id="22" idx="3"/>
              <a:endCxn id="24" idx="1"/>
            </p:cNvCxnSpPr>
            <p:nvPr/>
          </p:nvCxnSpPr>
          <p:spPr>
            <a:xfrm>
              <a:off x="57531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6" name="Can 25"/>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27" name="Elbow Connector 26"/>
            <p:cNvCxnSpPr>
              <a:stCxn id="26" idx="4"/>
              <a:endCxn id="28" idx="1"/>
            </p:cNvCxnSpPr>
            <p:nvPr/>
          </p:nvCxnSpPr>
          <p:spPr>
            <a:xfrm>
              <a:off x="55289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59772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29" name="Elbow Connector 28"/>
            <p:cNvCxnSpPr>
              <a:stCxn id="28" idx="3"/>
              <a:endCxn id="17" idx="1"/>
            </p:cNvCxnSpPr>
            <p:nvPr/>
          </p:nvCxnSpPr>
          <p:spPr>
            <a:xfrm>
              <a:off x="72098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0" name="Rectangle 29"/>
            <p:cNvSpPr/>
            <p:nvPr/>
          </p:nvSpPr>
          <p:spPr>
            <a:xfrm>
              <a:off x="73779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31" name="Rectangle 30"/>
            <p:cNvSpPr/>
            <p:nvPr/>
          </p:nvSpPr>
          <p:spPr>
            <a:xfrm>
              <a:off x="59772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EmailService</a:t>
              </a:r>
              <a:endParaRPr lang="en-US" sz="1200" dirty="0"/>
            </a:p>
          </p:txBody>
        </p:sp>
        <p:cxnSp>
          <p:nvCxnSpPr>
            <p:cNvPr id="32" name="Elbow Connector 31"/>
            <p:cNvCxnSpPr>
              <a:stCxn id="31" idx="3"/>
              <a:endCxn id="30" idx="1"/>
            </p:cNvCxnSpPr>
            <p:nvPr/>
          </p:nvCxnSpPr>
          <p:spPr>
            <a:xfrm>
              <a:off x="72098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13" name="TextBox 12"/>
          <p:cNvSpPr txBox="1"/>
          <p:nvPr/>
        </p:nvSpPr>
        <p:spPr>
          <a:xfrm>
            <a:off x="3886200" y="5334000"/>
            <a:ext cx="817724" cy="4616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400" dirty="0" smtClean="0">
                <a:latin typeface="+mn-lt"/>
              </a:rPr>
              <a:t>After</a:t>
            </a:r>
          </a:p>
        </p:txBody>
      </p:sp>
      <p:cxnSp>
        <p:nvCxnSpPr>
          <p:cNvPr id="33" name="Straight Connector 32"/>
          <p:cNvCxnSpPr/>
          <p:nvPr/>
        </p:nvCxnSpPr>
        <p:spPr>
          <a:xfrm rot="5400000">
            <a:off x="380205" y="3886200"/>
            <a:ext cx="4114800" cy="1588"/>
          </a:xfrm>
          <a:prstGeom prst="line">
            <a:avLst/>
          </a:prstGeom>
          <a:ln/>
        </p:spPr>
        <p:style>
          <a:lnRef idx="2">
            <a:schemeClr val="accent2"/>
          </a:lnRef>
          <a:fillRef idx="0">
            <a:schemeClr val="accent2"/>
          </a:fillRef>
          <a:effectRef idx="1">
            <a:schemeClr val="accent2"/>
          </a:effectRef>
          <a:fontRef idx="minor">
            <a:schemeClr val="tx1"/>
          </a:fontRef>
        </p:style>
      </p:cxnSp>
      <p:sp>
        <p:nvSpPr>
          <p:cNvPr id="3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What Did We DO?</a:t>
            </a:r>
          </a:p>
        </p:txBody>
      </p:sp>
    </p:spTree>
    <p:extLst>
      <p:ext uri="{BB962C8B-B14F-4D97-AF65-F5344CB8AC3E}">
        <p14:creationId xmlns:p14="http://schemas.microsoft.com/office/powerpoint/2010/main" val="169016370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714500" y="2026024"/>
            <a:ext cx="5715000" cy="3841376"/>
            <a:chOff x="1714500" y="2026024"/>
            <a:chExt cx="5715000" cy="3841376"/>
          </a:xfrm>
        </p:grpSpPr>
        <p:sp>
          <p:nvSpPr>
            <p:cNvPr id="5" name="Rectangle 4"/>
            <p:cNvSpPr/>
            <p:nvPr/>
          </p:nvSpPr>
          <p:spPr>
            <a:xfrm>
              <a:off x="23241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EmailProcessingService</a:t>
              </a:r>
              <a:endParaRPr lang="en-US" sz="1200" dirty="0"/>
            </a:p>
          </p:txBody>
        </p:sp>
        <p:sp>
          <p:nvSpPr>
            <p:cNvPr id="6" name="Down Arrow Callout 5"/>
            <p:cNvSpPr/>
            <p:nvPr/>
          </p:nvSpPr>
          <p:spPr>
            <a:xfrm>
              <a:off x="2324100"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7" name="Down Arrow Callout 6"/>
            <p:cNvSpPr/>
            <p:nvPr/>
          </p:nvSpPr>
          <p:spPr>
            <a:xfrm>
              <a:off x="4377018"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IEmailSender</a:t>
              </a:r>
              <a:endParaRPr lang="en-US" sz="1200" dirty="0"/>
            </a:p>
          </p:txBody>
        </p:sp>
        <p:sp>
          <p:nvSpPr>
            <p:cNvPr id="8" name="Rectangle 7"/>
            <p:cNvSpPr/>
            <p:nvPr/>
          </p:nvSpPr>
          <p:spPr>
            <a:xfrm>
              <a:off x="61968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9" name="Snip Single Corner Rectangle 8"/>
            <p:cNvSpPr/>
            <p:nvPr/>
          </p:nvSpPr>
          <p:spPr>
            <a:xfrm>
              <a:off x="17145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10" name="Snip Single Corner Rectangle 9"/>
            <p:cNvSpPr/>
            <p:nvPr/>
          </p:nvSpPr>
          <p:spPr>
            <a:xfrm>
              <a:off x="17145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11" name="Elbow Connector 10"/>
            <p:cNvCxnSpPr>
              <a:stCxn id="9" idx="0"/>
              <a:endCxn id="13" idx="1"/>
            </p:cNvCxnSpPr>
            <p:nvPr/>
          </p:nvCxnSpPr>
          <p:spPr>
            <a:xfrm>
              <a:off x="29471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2" name="Elbow Connector 11"/>
            <p:cNvCxnSpPr>
              <a:stCxn id="10" idx="0"/>
              <a:endCxn id="13" idx="1"/>
            </p:cNvCxnSpPr>
            <p:nvPr/>
          </p:nvCxnSpPr>
          <p:spPr>
            <a:xfrm>
              <a:off x="29471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33393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IFileFormat Reader</a:t>
              </a:r>
              <a:endParaRPr lang="en-US" sz="1200" dirty="0"/>
            </a:p>
          </p:txBody>
        </p:sp>
        <p:cxnSp>
          <p:nvCxnSpPr>
            <p:cNvPr id="14" name="Elbow Connector 13"/>
            <p:cNvCxnSpPr>
              <a:stCxn id="15" idx="3"/>
              <a:endCxn id="8" idx="1"/>
            </p:cNvCxnSpPr>
            <p:nvPr/>
          </p:nvCxnSpPr>
          <p:spPr>
            <a:xfrm flipV="1">
              <a:off x="60287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47961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16" name="Elbow Connector 15"/>
            <p:cNvCxnSpPr>
              <a:stCxn id="13" idx="3"/>
              <a:endCxn id="15" idx="1"/>
            </p:cNvCxnSpPr>
            <p:nvPr/>
          </p:nvCxnSpPr>
          <p:spPr>
            <a:xfrm>
              <a:off x="45720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7" name="Can 16"/>
            <p:cNvSpPr/>
            <p:nvPr/>
          </p:nvSpPr>
          <p:spPr>
            <a:xfrm>
              <a:off x="34514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18" name="Elbow Connector 17"/>
            <p:cNvCxnSpPr>
              <a:stCxn id="17" idx="4"/>
              <a:endCxn id="19" idx="1"/>
            </p:cNvCxnSpPr>
            <p:nvPr/>
          </p:nvCxnSpPr>
          <p:spPr>
            <a:xfrm>
              <a:off x="43478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47961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20" name="Elbow Connector 19"/>
            <p:cNvCxnSpPr>
              <a:stCxn id="19" idx="3"/>
              <a:endCxn id="8" idx="1"/>
            </p:cNvCxnSpPr>
            <p:nvPr/>
          </p:nvCxnSpPr>
          <p:spPr>
            <a:xfrm>
              <a:off x="60287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61968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22" name="Rectangle 21"/>
            <p:cNvSpPr/>
            <p:nvPr/>
          </p:nvSpPr>
          <p:spPr>
            <a:xfrm>
              <a:off x="47961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EmailService</a:t>
              </a:r>
              <a:endParaRPr lang="en-US" sz="1200" dirty="0"/>
            </a:p>
          </p:txBody>
        </p:sp>
        <p:cxnSp>
          <p:nvCxnSpPr>
            <p:cNvPr id="23" name="Elbow Connector 22"/>
            <p:cNvCxnSpPr>
              <a:stCxn id="22" idx="3"/>
              <a:endCxn id="21" idx="1"/>
            </p:cNvCxnSpPr>
            <p:nvPr/>
          </p:nvCxnSpPr>
          <p:spPr>
            <a:xfrm>
              <a:off x="60287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2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Why? … Coupling</a:t>
            </a:r>
          </a:p>
        </p:txBody>
      </p:sp>
    </p:spTree>
    <p:extLst>
      <p:ext uri="{BB962C8B-B14F-4D97-AF65-F5344CB8AC3E}">
        <p14:creationId xmlns:p14="http://schemas.microsoft.com/office/powerpoint/2010/main" val="173894304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Why? … Cohesion</a:t>
            </a:r>
          </a:p>
        </p:txBody>
      </p:sp>
      <p:grpSp>
        <p:nvGrpSpPr>
          <p:cNvPr id="2" name="Group 1"/>
          <p:cNvGrpSpPr/>
          <p:nvPr/>
        </p:nvGrpSpPr>
        <p:grpSpPr>
          <a:xfrm>
            <a:off x="1714500" y="2026024"/>
            <a:ext cx="5715000" cy="3841376"/>
            <a:chOff x="1714500" y="2026024"/>
            <a:chExt cx="5715000" cy="3841376"/>
          </a:xfrm>
        </p:grpSpPr>
        <p:sp>
          <p:nvSpPr>
            <p:cNvPr id="27" name="Rectangle 26"/>
            <p:cNvSpPr/>
            <p:nvPr/>
          </p:nvSpPr>
          <p:spPr>
            <a:xfrm>
              <a:off x="2324100" y="2362200"/>
              <a:ext cx="3733800"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EmailProcessingService</a:t>
              </a:r>
              <a:endParaRPr lang="en-US" sz="1200" dirty="0"/>
            </a:p>
          </p:txBody>
        </p:sp>
        <p:sp>
          <p:nvSpPr>
            <p:cNvPr id="28" name="Down Arrow Callout 27"/>
            <p:cNvSpPr/>
            <p:nvPr/>
          </p:nvSpPr>
          <p:spPr>
            <a:xfrm>
              <a:off x="23241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29" name="Down Arrow Callout 28"/>
            <p:cNvSpPr/>
            <p:nvPr/>
          </p:nvSpPr>
          <p:spPr>
            <a:xfrm>
              <a:off x="43770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IEmailSender</a:t>
              </a:r>
              <a:endParaRPr lang="en-US" sz="1200" dirty="0"/>
            </a:p>
          </p:txBody>
        </p:sp>
        <p:sp>
          <p:nvSpPr>
            <p:cNvPr id="30" name="Rectangle 29"/>
            <p:cNvSpPr/>
            <p:nvPr/>
          </p:nvSpPr>
          <p:spPr>
            <a:xfrm>
              <a:off x="61968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31" name="Snip Single Corner Rectangle 30"/>
            <p:cNvSpPr/>
            <p:nvPr/>
          </p:nvSpPr>
          <p:spPr>
            <a:xfrm>
              <a:off x="17145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32" name="Snip Single Corner Rectangle 31"/>
            <p:cNvSpPr/>
            <p:nvPr/>
          </p:nvSpPr>
          <p:spPr>
            <a:xfrm>
              <a:off x="17145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33" name="Elbow Connector 32"/>
            <p:cNvCxnSpPr>
              <a:stCxn id="31" idx="0"/>
              <a:endCxn id="35" idx="1"/>
            </p:cNvCxnSpPr>
            <p:nvPr/>
          </p:nvCxnSpPr>
          <p:spPr>
            <a:xfrm>
              <a:off x="29471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4" name="Elbow Connector 33"/>
            <p:cNvCxnSpPr>
              <a:stCxn id="32" idx="0"/>
              <a:endCxn id="35" idx="1"/>
            </p:cNvCxnSpPr>
            <p:nvPr/>
          </p:nvCxnSpPr>
          <p:spPr>
            <a:xfrm>
              <a:off x="29471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5" name="Rectangle 34"/>
            <p:cNvSpPr/>
            <p:nvPr/>
          </p:nvSpPr>
          <p:spPr>
            <a:xfrm>
              <a:off x="33393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IFileFormat Reader</a:t>
              </a:r>
              <a:endParaRPr lang="en-US" sz="1200" dirty="0"/>
            </a:p>
          </p:txBody>
        </p:sp>
        <p:cxnSp>
          <p:nvCxnSpPr>
            <p:cNvPr id="36" name="Elbow Connector 35"/>
            <p:cNvCxnSpPr>
              <a:stCxn id="37" idx="3"/>
              <a:endCxn id="30" idx="1"/>
            </p:cNvCxnSpPr>
            <p:nvPr/>
          </p:nvCxnSpPr>
          <p:spPr>
            <a:xfrm flipV="1">
              <a:off x="60287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7" name="Rectangle 36"/>
            <p:cNvSpPr/>
            <p:nvPr/>
          </p:nvSpPr>
          <p:spPr>
            <a:xfrm>
              <a:off x="4796118"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38" name="Elbow Connector 37"/>
            <p:cNvCxnSpPr>
              <a:stCxn id="35" idx="3"/>
              <a:endCxn id="37" idx="1"/>
            </p:cNvCxnSpPr>
            <p:nvPr/>
          </p:nvCxnSpPr>
          <p:spPr>
            <a:xfrm>
              <a:off x="45720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9" name="Can 38"/>
            <p:cNvSpPr/>
            <p:nvPr/>
          </p:nvSpPr>
          <p:spPr>
            <a:xfrm>
              <a:off x="34514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40" name="Elbow Connector 39"/>
            <p:cNvCxnSpPr>
              <a:stCxn id="39" idx="4"/>
              <a:endCxn id="41" idx="1"/>
            </p:cNvCxnSpPr>
            <p:nvPr/>
          </p:nvCxnSpPr>
          <p:spPr>
            <a:xfrm>
              <a:off x="43478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1" name="Rectangle 40"/>
            <p:cNvSpPr/>
            <p:nvPr/>
          </p:nvSpPr>
          <p:spPr>
            <a:xfrm>
              <a:off x="4796118" y="3234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42" name="Elbow Connector 41"/>
            <p:cNvCxnSpPr>
              <a:stCxn id="41" idx="3"/>
              <a:endCxn id="30" idx="1"/>
            </p:cNvCxnSpPr>
            <p:nvPr/>
          </p:nvCxnSpPr>
          <p:spPr>
            <a:xfrm>
              <a:off x="60287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3" name="Rectangle 42"/>
            <p:cNvSpPr/>
            <p:nvPr/>
          </p:nvSpPr>
          <p:spPr>
            <a:xfrm>
              <a:off x="61968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44" name="Rectangle 43"/>
            <p:cNvSpPr/>
            <p:nvPr/>
          </p:nvSpPr>
          <p:spPr>
            <a:xfrm>
              <a:off x="4796118"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EmailService</a:t>
              </a:r>
              <a:endParaRPr lang="en-US" sz="1200" dirty="0"/>
            </a:p>
          </p:txBody>
        </p:sp>
        <p:cxnSp>
          <p:nvCxnSpPr>
            <p:cNvPr id="45" name="Elbow Connector 44"/>
            <p:cNvCxnSpPr>
              <a:stCxn id="44" idx="3"/>
              <a:endCxn id="43" idx="1"/>
            </p:cNvCxnSpPr>
            <p:nvPr/>
          </p:nvCxnSpPr>
          <p:spPr>
            <a:xfrm>
              <a:off x="60287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4882254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Why? … Encapsulation</a:t>
            </a:r>
          </a:p>
        </p:txBody>
      </p:sp>
      <p:grpSp>
        <p:nvGrpSpPr>
          <p:cNvPr id="2" name="Group 1"/>
          <p:cNvGrpSpPr/>
          <p:nvPr/>
        </p:nvGrpSpPr>
        <p:grpSpPr>
          <a:xfrm>
            <a:off x="1714500" y="2026024"/>
            <a:ext cx="5715000" cy="3841376"/>
            <a:chOff x="1714500" y="2026024"/>
            <a:chExt cx="5715000" cy="3841376"/>
          </a:xfrm>
        </p:grpSpPr>
        <p:sp>
          <p:nvSpPr>
            <p:cNvPr id="4" name="Rectangle 3"/>
            <p:cNvSpPr/>
            <p:nvPr/>
          </p:nvSpPr>
          <p:spPr>
            <a:xfrm>
              <a:off x="2324100" y="2362200"/>
              <a:ext cx="3733800" cy="7283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t>EmailProcessingService</a:t>
              </a:r>
              <a:endParaRPr lang="en-US" sz="1200" dirty="0"/>
            </a:p>
          </p:txBody>
        </p:sp>
        <p:sp>
          <p:nvSpPr>
            <p:cNvPr id="5" name="Down Arrow Callout 4"/>
            <p:cNvSpPr/>
            <p:nvPr/>
          </p:nvSpPr>
          <p:spPr>
            <a:xfrm>
              <a:off x="23241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6" name="Down Arrow Callout 5"/>
            <p:cNvSpPr/>
            <p:nvPr/>
          </p:nvSpPr>
          <p:spPr>
            <a:xfrm>
              <a:off x="43770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IEmailSender</a:t>
              </a:r>
              <a:endParaRPr lang="en-US" sz="1200" dirty="0"/>
            </a:p>
          </p:txBody>
        </p:sp>
        <p:sp>
          <p:nvSpPr>
            <p:cNvPr id="7" name="Rectangle 6"/>
            <p:cNvSpPr/>
            <p:nvPr/>
          </p:nvSpPr>
          <p:spPr>
            <a:xfrm>
              <a:off x="61968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8" name="Snip Single Corner Rectangle 7"/>
            <p:cNvSpPr/>
            <p:nvPr/>
          </p:nvSpPr>
          <p:spPr>
            <a:xfrm>
              <a:off x="17145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9" name="Snip Single Corner Rectangle 8"/>
            <p:cNvSpPr/>
            <p:nvPr/>
          </p:nvSpPr>
          <p:spPr>
            <a:xfrm>
              <a:off x="17145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10" name="Elbow Connector 9"/>
            <p:cNvCxnSpPr>
              <a:stCxn id="8" idx="0"/>
              <a:endCxn id="12" idx="1"/>
            </p:cNvCxnSpPr>
            <p:nvPr/>
          </p:nvCxnSpPr>
          <p:spPr>
            <a:xfrm>
              <a:off x="29471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1" name="Elbow Connector 10"/>
            <p:cNvCxnSpPr>
              <a:stCxn id="9" idx="0"/>
              <a:endCxn id="12" idx="1"/>
            </p:cNvCxnSpPr>
            <p:nvPr/>
          </p:nvCxnSpPr>
          <p:spPr>
            <a:xfrm>
              <a:off x="29471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33393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IFileFormat Reader</a:t>
              </a:r>
              <a:endParaRPr lang="en-US" sz="1200" dirty="0"/>
            </a:p>
          </p:txBody>
        </p:sp>
        <p:cxnSp>
          <p:nvCxnSpPr>
            <p:cNvPr id="13" name="Elbow Connector 12"/>
            <p:cNvCxnSpPr>
              <a:stCxn id="14" idx="3"/>
              <a:endCxn id="7" idx="1"/>
            </p:cNvCxnSpPr>
            <p:nvPr/>
          </p:nvCxnSpPr>
          <p:spPr>
            <a:xfrm flipV="1">
              <a:off x="60287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4796118" y="41865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15" name="Elbow Connector 14"/>
            <p:cNvCxnSpPr>
              <a:stCxn id="12" idx="3"/>
              <a:endCxn id="14" idx="1"/>
            </p:cNvCxnSpPr>
            <p:nvPr/>
          </p:nvCxnSpPr>
          <p:spPr>
            <a:xfrm>
              <a:off x="45720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6" name="Can 15"/>
            <p:cNvSpPr/>
            <p:nvPr/>
          </p:nvSpPr>
          <p:spPr>
            <a:xfrm>
              <a:off x="34514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17" name="Elbow Connector 16"/>
            <p:cNvCxnSpPr>
              <a:stCxn id="16" idx="4"/>
              <a:endCxn id="18" idx="1"/>
            </p:cNvCxnSpPr>
            <p:nvPr/>
          </p:nvCxnSpPr>
          <p:spPr>
            <a:xfrm>
              <a:off x="43478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4796118" y="3234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19" name="Elbow Connector 18"/>
            <p:cNvCxnSpPr>
              <a:stCxn id="18" idx="3"/>
              <a:endCxn id="7" idx="1"/>
            </p:cNvCxnSpPr>
            <p:nvPr/>
          </p:nvCxnSpPr>
          <p:spPr>
            <a:xfrm>
              <a:off x="60287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61968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21" name="Rectangle 20"/>
            <p:cNvSpPr/>
            <p:nvPr/>
          </p:nvSpPr>
          <p:spPr>
            <a:xfrm>
              <a:off x="4796118" y="5139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EmailService</a:t>
              </a:r>
              <a:endParaRPr lang="en-US" sz="1200" dirty="0"/>
            </a:p>
          </p:txBody>
        </p:sp>
        <p:cxnSp>
          <p:nvCxnSpPr>
            <p:cNvPr id="22" name="Elbow Connector 21"/>
            <p:cNvCxnSpPr>
              <a:stCxn id="21" idx="3"/>
              <a:endCxn id="20" idx="1"/>
            </p:cNvCxnSpPr>
            <p:nvPr/>
          </p:nvCxnSpPr>
          <p:spPr>
            <a:xfrm>
              <a:off x="60287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3065215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5" name="Rectangle 14"/>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0" name="Rectangle 19"/>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7" name="Rectangle 8"/>
          <p:cNvSpPr>
            <a:spLocks noGrp="1" noChangeArrowheads="1"/>
          </p:cNvSpPr>
          <p:nvPr>
            <p:ph type="title" idx="4294967295"/>
          </p:nvPr>
        </p:nvSpPr>
        <p:spPr bwMode="auto">
          <a:xfrm>
            <a:off x="0" y="445432"/>
            <a:ext cx="8915400" cy="673756"/>
          </a:xfrm>
          <a:prstGeom prst="rect">
            <a:avLst/>
          </a:prstGeom>
          <a:noFill/>
          <a:ln>
            <a:miter lim="800000"/>
            <a:headEnd/>
            <a:tailEnd/>
          </a:ln>
        </p:spPr>
        <p:txBody>
          <a:bodyPr>
            <a:normAutofit/>
          </a:bodyPr>
          <a:lstStyle/>
          <a:p>
            <a:pPr eaLnBrk="1" hangingPunct="1"/>
            <a:r>
              <a:rPr lang="en-US" sz="3600" dirty="0" smtClean="0">
                <a:solidFill>
                  <a:schemeClr val="bg1"/>
                </a:solidFill>
              </a:rPr>
              <a:t>Additional Resources</a:t>
            </a:r>
          </a:p>
        </p:txBody>
      </p:sp>
      <p:sp>
        <p:nvSpPr>
          <p:cNvPr id="5128" name="Rectangle 9"/>
          <p:cNvSpPr>
            <a:spLocks noGrp="1" noChangeArrowheads="1"/>
          </p:cNvSpPr>
          <p:nvPr>
            <p:ph idx="4294967295"/>
          </p:nvPr>
        </p:nvSpPr>
        <p:spPr>
          <a:xfrm>
            <a:off x="514350" y="1142999"/>
            <a:ext cx="8229600" cy="3425051"/>
          </a:xfrm>
        </p:spPr>
        <p:txBody>
          <a:bodyPr>
            <a:noAutofit/>
          </a:bodyPr>
          <a:lstStyle/>
          <a:p>
            <a:pPr eaLnBrk="1" hangingPunct="1">
              <a:lnSpc>
                <a:spcPct val="80000"/>
              </a:lnSpc>
              <a:buNone/>
            </a:pPr>
            <a:r>
              <a:rPr lang="en-US" sz="2000" dirty="0" smtClean="0">
                <a:solidFill>
                  <a:schemeClr val="bg1"/>
                </a:solidFill>
              </a:rPr>
              <a:t>Uncle Bob’s Principle Of Object Oriented Development: </a:t>
            </a:r>
          </a:p>
          <a:p>
            <a:pPr eaLnBrk="1" hangingPunct="1">
              <a:lnSpc>
                <a:spcPct val="80000"/>
              </a:lnSpc>
              <a:buNone/>
            </a:pPr>
            <a:r>
              <a:rPr lang="en-US" sz="2000" dirty="0">
                <a:solidFill>
                  <a:schemeClr val="bg1"/>
                </a:solidFill>
              </a:rPr>
              <a:t>	</a:t>
            </a:r>
            <a:r>
              <a:rPr lang="en-US" sz="2000" dirty="0" smtClean="0">
                <a:solidFill>
                  <a:srgbClr val="292934"/>
                </a:solidFill>
              </a:rPr>
              <a:t>http://butunclebob.com/ArticleS.UncleBob.PrinciplesOfOod</a:t>
            </a:r>
          </a:p>
          <a:p>
            <a:pPr eaLnBrk="1" hangingPunct="1">
              <a:lnSpc>
                <a:spcPct val="80000"/>
              </a:lnSpc>
              <a:buNone/>
            </a:pPr>
            <a:endParaRPr lang="en-US" sz="2000" dirty="0" smtClean="0">
              <a:solidFill>
                <a:schemeClr val="bg1"/>
              </a:solidFill>
            </a:endParaRPr>
          </a:p>
          <a:p>
            <a:pPr eaLnBrk="1" hangingPunct="1">
              <a:lnSpc>
                <a:spcPct val="80000"/>
              </a:lnSpc>
              <a:buNone/>
            </a:pPr>
            <a:r>
              <a:rPr lang="en-US" sz="2000" dirty="0" smtClean="0">
                <a:solidFill>
                  <a:schemeClr val="bg1"/>
                </a:solidFill>
              </a:rPr>
              <a:t>Pablo’s Topic Of The Month</a:t>
            </a:r>
            <a:r>
              <a:rPr lang="en-US" sz="2000" dirty="0">
                <a:solidFill>
                  <a:schemeClr val="bg1"/>
                </a:solidFill>
              </a:rPr>
              <a:t> </a:t>
            </a:r>
            <a:r>
              <a:rPr lang="en-US" sz="2000" dirty="0" smtClean="0">
                <a:solidFill>
                  <a:schemeClr val="bg1"/>
                </a:solidFill>
              </a:rPr>
              <a:t>on SOLID, SOLID E-Book, and more</a:t>
            </a:r>
          </a:p>
          <a:p>
            <a:pPr eaLnBrk="1" hangingPunct="1">
              <a:lnSpc>
                <a:spcPct val="80000"/>
              </a:lnSpc>
              <a:buNone/>
            </a:pPr>
            <a:r>
              <a:rPr lang="en-US" sz="2000" dirty="0">
                <a:solidFill>
                  <a:schemeClr val="bg1"/>
                </a:solidFill>
              </a:rPr>
              <a:t>	</a:t>
            </a:r>
            <a:r>
              <a:rPr lang="en-US" sz="2000" dirty="0" smtClean="0"/>
              <a:t>http://</a:t>
            </a:r>
            <a:r>
              <a:rPr lang="en-US" sz="2000" dirty="0" err="1" smtClean="0"/>
              <a:t>lostechies.com</a:t>
            </a:r>
            <a:endParaRPr lang="en-US" sz="2000" dirty="0" smtClean="0"/>
          </a:p>
          <a:p>
            <a:pPr>
              <a:lnSpc>
                <a:spcPct val="80000"/>
              </a:lnSpc>
              <a:buNone/>
            </a:pPr>
            <a:endParaRPr lang="en-US" sz="2000" dirty="0">
              <a:solidFill>
                <a:schemeClr val="bg1"/>
              </a:solidFill>
            </a:endParaRPr>
          </a:p>
          <a:p>
            <a:pPr>
              <a:lnSpc>
                <a:spcPct val="80000"/>
              </a:lnSpc>
              <a:buNone/>
            </a:pPr>
            <a:r>
              <a:rPr lang="en-US" sz="2000" dirty="0" smtClean="0">
                <a:solidFill>
                  <a:schemeClr val="bg1"/>
                </a:solidFill>
              </a:rPr>
              <a:t>SOLID Software Development in CODE Magazine</a:t>
            </a:r>
            <a:endParaRPr lang="en-US" sz="2000" dirty="0">
              <a:solidFill>
                <a:schemeClr val="bg1"/>
              </a:solidFill>
            </a:endParaRPr>
          </a:p>
          <a:p>
            <a:pPr lvl="1">
              <a:lnSpc>
                <a:spcPct val="80000"/>
              </a:lnSpc>
              <a:buNone/>
            </a:pPr>
            <a:r>
              <a:rPr lang="pl-PL" dirty="0">
                <a:solidFill>
                  <a:srgbClr val="292934"/>
                </a:solidFill>
              </a:rPr>
              <a:t>http://www.code-magazine.com/article.aspx?quickid=</a:t>
            </a:r>
            <a:r>
              <a:rPr lang="pl-PL" dirty="0" smtClean="0">
                <a:solidFill>
                  <a:srgbClr val="292934"/>
                </a:solidFill>
              </a:rPr>
              <a:t>1001061</a:t>
            </a:r>
            <a:endParaRPr lang="en-US" dirty="0">
              <a:solidFill>
                <a:srgbClr val="292934"/>
              </a:solidFill>
            </a:endParaRPr>
          </a:p>
          <a:p>
            <a:pPr>
              <a:lnSpc>
                <a:spcPct val="80000"/>
              </a:lnSpc>
              <a:buNone/>
            </a:pPr>
            <a:endParaRPr lang="en-US" sz="2000" dirty="0" smtClean="0">
              <a:solidFill>
                <a:schemeClr val="bg1"/>
              </a:solidFill>
            </a:endParaRPr>
          </a:p>
          <a:p>
            <a:pPr>
              <a:lnSpc>
                <a:spcPct val="80000"/>
              </a:lnSpc>
              <a:buNone/>
            </a:pPr>
            <a:r>
              <a:rPr lang="en-US" sz="2000" dirty="0" smtClean="0">
                <a:solidFill>
                  <a:schemeClr val="bg1"/>
                </a:solidFill>
              </a:rPr>
              <a:t>Agile </a:t>
            </a:r>
            <a:r>
              <a:rPr lang="en-US" sz="2000" dirty="0">
                <a:solidFill>
                  <a:schemeClr val="bg1"/>
                </a:solidFill>
              </a:rPr>
              <a:t>Principles, Patterns, And Practices In C#</a:t>
            </a:r>
          </a:p>
          <a:p>
            <a:pPr>
              <a:lnSpc>
                <a:spcPct val="80000"/>
              </a:lnSpc>
              <a:buNone/>
            </a:pPr>
            <a:r>
              <a:rPr lang="en-US" sz="2000" dirty="0">
                <a:solidFill>
                  <a:srgbClr val="292934"/>
                </a:solidFill>
              </a:rPr>
              <a:t>	by Robert </a:t>
            </a:r>
            <a:r>
              <a:rPr lang="en-US" sz="2000" dirty="0" smtClean="0">
                <a:solidFill>
                  <a:srgbClr val="292934"/>
                </a:solidFill>
              </a:rPr>
              <a:t>and </a:t>
            </a:r>
            <a:r>
              <a:rPr lang="en-US" sz="2000" dirty="0">
                <a:solidFill>
                  <a:srgbClr val="292934"/>
                </a:solidFill>
              </a:rPr>
              <a:t>Micah </a:t>
            </a:r>
            <a:r>
              <a:rPr lang="en-US" sz="2000" dirty="0" smtClean="0">
                <a:solidFill>
                  <a:srgbClr val="292934"/>
                </a:solidFill>
              </a:rPr>
              <a:t>Martin, published by Prentice Hall</a:t>
            </a:r>
            <a:endParaRPr lang="en-US" sz="2000" dirty="0">
              <a:solidFill>
                <a:srgbClr val="292934"/>
              </a:solidFill>
            </a:endParaRPr>
          </a:p>
        </p:txBody>
      </p:sp>
      <p:sp>
        <p:nvSpPr>
          <p:cNvPr id="7" name="Rectangle 9"/>
          <p:cNvSpPr txBox="1">
            <a:spLocks noChangeArrowheads="1"/>
          </p:cNvSpPr>
          <p:nvPr/>
        </p:nvSpPr>
        <p:spPr>
          <a:xfrm>
            <a:off x="112713" y="4885893"/>
            <a:ext cx="4427298" cy="178117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80000"/>
              </a:lnSpc>
              <a:buFont typeface="Arial" charset="0"/>
              <a:buNone/>
            </a:pPr>
            <a:r>
              <a:rPr lang="en-US" sz="1800" dirty="0" smtClean="0">
                <a:solidFill>
                  <a:schemeClr val="bg1"/>
                </a:solidFill>
              </a:rPr>
              <a:t>Derick Bailey  -  Independent Consultant</a:t>
            </a:r>
          </a:p>
          <a:p>
            <a:pPr>
              <a:lnSpc>
                <a:spcPct val="80000"/>
              </a:lnSpc>
              <a:buFont typeface="Arial" charset="0"/>
              <a:buNone/>
            </a:pPr>
            <a:r>
              <a:rPr lang="en-US" sz="1800" dirty="0" smtClean="0">
                <a:solidFill>
                  <a:schemeClr val="bg1"/>
                </a:solidFill>
              </a:rPr>
              <a:t>Muted Solutions, LLC</a:t>
            </a:r>
          </a:p>
          <a:p>
            <a:pPr>
              <a:lnSpc>
                <a:spcPct val="80000"/>
              </a:lnSpc>
              <a:buFont typeface="Arial" charset="0"/>
              <a:buNone/>
            </a:pPr>
            <a:endParaRPr lang="en-US" sz="1800" dirty="0" smtClean="0">
              <a:solidFill>
                <a:schemeClr val="bg1"/>
              </a:solidFill>
            </a:endParaRPr>
          </a:p>
          <a:p>
            <a:pPr>
              <a:lnSpc>
                <a:spcPct val="80000"/>
              </a:lnSpc>
              <a:buFont typeface="Arial" pitchFamily="34" charset="0"/>
              <a:buNone/>
            </a:pPr>
            <a:r>
              <a:rPr lang="en-US" sz="1800" dirty="0" smtClean="0">
                <a:solidFill>
                  <a:schemeClr val="bg1"/>
                </a:solidFill>
              </a:rPr>
              <a:t>WWW: </a:t>
            </a:r>
          </a:p>
          <a:p>
            <a:pPr>
              <a:lnSpc>
                <a:spcPct val="80000"/>
              </a:lnSpc>
              <a:buFont typeface="Arial" pitchFamily="34" charset="0"/>
              <a:buNone/>
            </a:pPr>
            <a:r>
              <a:rPr lang="en-US" sz="1800" dirty="0" smtClean="0">
                <a:solidFill>
                  <a:schemeClr val="bg1"/>
                </a:solidFill>
              </a:rPr>
              <a:t>    </a:t>
            </a:r>
            <a:r>
              <a:rPr lang="en-US" sz="1800" dirty="0" err="1" smtClean="0">
                <a:solidFill>
                  <a:schemeClr val="bg1"/>
                </a:solidFill>
              </a:rPr>
              <a:t>mutedsolutions.com</a:t>
            </a:r>
            <a:endParaRPr lang="en-US" sz="1800" dirty="0" smtClean="0">
              <a:solidFill>
                <a:schemeClr val="bg1"/>
              </a:solidFill>
            </a:endParaRPr>
          </a:p>
          <a:p>
            <a:pPr>
              <a:lnSpc>
                <a:spcPct val="80000"/>
              </a:lnSpc>
              <a:buFont typeface="Arial" pitchFamily="34" charset="0"/>
              <a:buNone/>
            </a:pPr>
            <a:r>
              <a:rPr lang="en-US" sz="1800" dirty="0">
                <a:solidFill>
                  <a:schemeClr val="bg1"/>
                </a:solidFill>
              </a:rPr>
              <a:t> </a:t>
            </a:r>
            <a:r>
              <a:rPr lang="en-US" sz="1800" dirty="0" smtClean="0">
                <a:solidFill>
                  <a:schemeClr val="bg1"/>
                </a:solidFill>
              </a:rPr>
              <a:t>   </a:t>
            </a:r>
            <a:r>
              <a:rPr lang="en-US" sz="1800" dirty="0" err="1" smtClean="0">
                <a:solidFill>
                  <a:schemeClr val="bg1"/>
                </a:solidFill>
              </a:rPr>
              <a:t>derickbailey.lostechies.com</a:t>
            </a:r>
            <a:endParaRPr lang="en-US" sz="1800" dirty="0" smtClean="0">
              <a:solidFill>
                <a:schemeClr val="bg1"/>
              </a:solidFill>
            </a:endParaRPr>
          </a:p>
        </p:txBody>
      </p:sp>
      <p:sp>
        <p:nvSpPr>
          <p:cNvPr id="2" name="Rectangle 1"/>
          <p:cNvSpPr/>
          <p:nvPr/>
        </p:nvSpPr>
        <p:spPr>
          <a:xfrm>
            <a:off x="5544690" y="4885893"/>
            <a:ext cx="3475485" cy="1652760"/>
          </a:xfrm>
          <a:prstGeom prst="rect">
            <a:avLst/>
          </a:prstGeom>
        </p:spPr>
        <p:txBody>
          <a:bodyPr wrap="square">
            <a:spAutoFit/>
          </a:bodyPr>
          <a:lstStyle/>
          <a:p>
            <a:pPr>
              <a:lnSpc>
                <a:spcPct val="80000"/>
              </a:lnSpc>
              <a:buFont typeface="Arial" charset="0"/>
              <a:buNone/>
            </a:pPr>
            <a:endParaRPr lang="en-US" dirty="0" smtClean="0">
              <a:solidFill>
                <a:schemeClr val="bg1"/>
              </a:solidFill>
            </a:endParaRPr>
          </a:p>
          <a:p>
            <a:pPr>
              <a:lnSpc>
                <a:spcPct val="80000"/>
              </a:lnSpc>
              <a:buFont typeface="Arial" charset="0"/>
              <a:buNone/>
            </a:pPr>
            <a:r>
              <a:rPr lang="en-US" dirty="0" smtClean="0">
                <a:solidFill>
                  <a:schemeClr val="bg1"/>
                </a:solidFill>
              </a:rPr>
              <a:t>Email</a:t>
            </a:r>
            <a:r>
              <a:rPr lang="en-US" dirty="0">
                <a:solidFill>
                  <a:schemeClr val="bg1"/>
                </a:solidFill>
              </a:rPr>
              <a:t>: </a:t>
            </a:r>
            <a:endParaRPr lang="en-US" dirty="0" smtClean="0">
              <a:solidFill>
                <a:schemeClr val="bg1"/>
              </a:solidFill>
            </a:endParaRPr>
          </a:p>
          <a:p>
            <a:pPr>
              <a:lnSpc>
                <a:spcPct val="80000"/>
              </a:lnSpc>
              <a:buFont typeface="Arial" charset="0"/>
              <a:buNone/>
            </a:pPr>
            <a:r>
              <a:rPr lang="en-US" dirty="0" smtClean="0">
                <a:solidFill>
                  <a:schemeClr val="bg1"/>
                </a:solidFill>
              </a:rPr>
              <a:t>    derick</a:t>
            </a:r>
            <a:r>
              <a:rPr lang="en-US" dirty="0">
                <a:solidFill>
                  <a:schemeClr val="bg1"/>
                </a:solidFill>
              </a:rPr>
              <a:t>@</a:t>
            </a:r>
            <a:r>
              <a:rPr lang="en-US" dirty="0" smtClean="0">
                <a:solidFill>
                  <a:schemeClr val="bg1"/>
                </a:solidFill>
              </a:rPr>
              <a:t>mutedsolutions.com</a:t>
            </a:r>
          </a:p>
          <a:p>
            <a:pPr>
              <a:lnSpc>
                <a:spcPct val="80000"/>
              </a:lnSpc>
              <a:buFont typeface="Arial" charset="0"/>
              <a:buNone/>
            </a:pPr>
            <a:r>
              <a:rPr lang="en-US" dirty="0">
                <a:solidFill>
                  <a:schemeClr val="bg1"/>
                </a:solidFill>
              </a:rPr>
              <a:t> </a:t>
            </a:r>
            <a:r>
              <a:rPr lang="en-US" dirty="0" smtClean="0">
                <a:solidFill>
                  <a:schemeClr val="bg1"/>
                </a:solidFill>
              </a:rPr>
              <a:t>   </a:t>
            </a:r>
            <a:r>
              <a:rPr lang="en-US" dirty="0" err="1" smtClean="0">
                <a:solidFill>
                  <a:schemeClr val="bg1"/>
                </a:solidFill>
              </a:rPr>
              <a:t>derick</a:t>
            </a:r>
            <a:r>
              <a:rPr lang="en-US" dirty="0" err="1">
                <a:solidFill>
                  <a:schemeClr val="bg1"/>
                </a:solidFill>
              </a:rPr>
              <a:t>@derickbailey.com</a:t>
            </a:r>
            <a:endParaRPr lang="en-US" dirty="0">
              <a:solidFill>
                <a:schemeClr val="bg1"/>
              </a:solidFill>
            </a:endParaRPr>
          </a:p>
          <a:p>
            <a:pPr lvl="1">
              <a:lnSpc>
                <a:spcPct val="80000"/>
              </a:lnSpc>
              <a:buFont typeface="Arial" charset="0"/>
              <a:buNone/>
            </a:pPr>
            <a:endParaRPr lang="en-US" dirty="0">
              <a:solidFill>
                <a:schemeClr val="bg1"/>
              </a:solidFill>
            </a:endParaRPr>
          </a:p>
          <a:p>
            <a:pPr>
              <a:lnSpc>
                <a:spcPct val="80000"/>
              </a:lnSpc>
              <a:buFont typeface="Arial" charset="0"/>
              <a:buNone/>
            </a:pPr>
            <a:r>
              <a:rPr lang="en-US" dirty="0">
                <a:solidFill>
                  <a:schemeClr val="bg1"/>
                </a:solidFill>
              </a:rPr>
              <a:t>Twitter: </a:t>
            </a:r>
            <a:endParaRPr lang="en-US" dirty="0" smtClean="0">
              <a:solidFill>
                <a:schemeClr val="bg1"/>
              </a:solidFill>
            </a:endParaRPr>
          </a:p>
          <a:p>
            <a:pPr>
              <a:lnSpc>
                <a:spcPct val="80000"/>
              </a:lnSpc>
              <a:buFont typeface="Arial" charset="0"/>
              <a:buNone/>
            </a:pPr>
            <a:r>
              <a:rPr lang="en-US" dirty="0">
                <a:solidFill>
                  <a:schemeClr val="bg1"/>
                </a:solidFill>
              </a:rPr>
              <a:t> </a:t>
            </a:r>
            <a:r>
              <a:rPr lang="en-US" dirty="0" smtClean="0">
                <a:solidFill>
                  <a:schemeClr val="bg1"/>
                </a:solidFill>
              </a:rPr>
              <a:t>   @</a:t>
            </a:r>
            <a:r>
              <a:rPr lang="en-US" dirty="0" err="1">
                <a:solidFill>
                  <a:schemeClr val="bg1"/>
                </a:solidFill>
              </a:rPr>
              <a:t>derickbailey</a:t>
            </a:r>
            <a:endParaRPr lang="en-US" dirty="0">
              <a:solidFill>
                <a:schemeClr val="bg1"/>
              </a:solidFill>
            </a:endParaRPr>
          </a:p>
        </p:txBody>
      </p:sp>
      <p:sp>
        <p:nvSpPr>
          <p:cNvPr id="9" name="TextBox 16"/>
          <p:cNvSpPr txBox="1">
            <a:spLocks noChangeArrowheads="1"/>
          </p:cNvSpPr>
          <p:nvPr/>
        </p:nvSpPr>
        <p:spPr bwMode="auto">
          <a:xfrm>
            <a:off x="2819400" y="6581775"/>
            <a:ext cx="3429000" cy="276999"/>
          </a:xfrm>
          <a:prstGeom prst="rect">
            <a:avLst/>
          </a:prstGeom>
          <a:ln w="12700" cmpd="sng">
            <a:solidFill>
              <a:schemeClr val="bg1"/>
            </a:solidFill>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r>
              <a:rPr lang="en-US" sz="1200" dirty="0" smtClean="0">
                <a:solidFill>
                  <a:schemeClr val="bg1"/>
                </a:solidFill>
                <a:latin typeface="Calibri" pitchFamily="34" charset="0"/>
              </a:rPr>
              <a:t>Copyright ©2011 Muted Solutions, LLC</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908610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7872046" cy="2342662"/>
          </a:xfrm>
        </p:spPr>
        <p:txBody>
          <a:bodyPr/>
          <a:lstStyle/>
          <a:p>
            <a:pPr eaLnBrk="1" hangingPunct="1">
              <a:buNone/>
            </a:pPr>
            <a:r>
              <a:rPr lang="en-US" dirty="0" smtClean="0"/>
              <a:t>Cohesion:</a:t>
            </a:r>
          </a:p>
          <a:p>
            <a:pPr lvl="1" eaLnBrk="1" hangingPunct="1">
              <a:buNone/>
            </a:pPr>
            <a:r>
              <a:rPr lang="en-US" sz="2000" dirty="0" smtClean="0"/>
              <a:t>“A measure of how strongly-related and focused the various responsibilities of a software module are” - </a:t>
            </a:r>
            <a:r>
              <a:rPr lang="en-US" sz="2000" dirty="0" smtClean="0">
                <a:hlinkClick r:id="rId3"/>
              </a:rPr>
              <a:t>Wikipedia</a:t>
            </a:r>
            <a:endParaRPr lang="en-US" sz="2000" dirty="0" smtClean="0"/>
          </a:p>
        </p:txBody>
      </p:sp>
      <p:pic>
        <p:nvPicPr>
          <p:cNvPr id="1026" name="Picture 2"/>
          <p:cNvPicPr>
            <a:picLocks noChangeAspect="1" noChangeArrowheads="1"/>
          </p:cNvPicPr>
          <p:nvPr/>
        </p:nvPicPr>
        <p:blipFill>
          <a:blip r:embed="rId4"/>
          <a:srcRect/>
          <a:stretch>
            <a:fillRect/>
          </a:stretch>
        </p:blipFill>
        <p:spPr bwMode="auto">
          <a:xfrm>
            <a:off x="2428875" y="3524250"/>
            <a:ext cx="4286250" cy="3333750"/>
          </a:xfrm>
          <a:prstGeom prst="rect">
            <a:avLst/>
          </a:prstGeom>
          <a:noFill/>
          <a:ln w="9525">
            <a:noFill/>
            <a:miter lim="800000"/>
            <a:headEnd/>
            <a:tailEnd/>
          </a:ln>
          <a:effectLst/>
        </p:spPr>
      </p:pic>
      <p:sp>
        <p:nvSpPr>
          <p:cNvPr id="5" name="Rectangle 4"/>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Cohesion</a:t>
            </a:r>
          </a:p>
        </p:txBody>
      </p:sp>
    </p:spTree>
    <p:extLst>
      <p:ext uri="{BB962C8B-B14F-4D97-AF65-F5344CB8AC3E}">
        <p14:creationId xmlns:p14="http://schemas.microsoft.com/office/powerpoint/2010/main" val="34330556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7842738" cy="2332892"/>
          </a:xfrm>
        </p:spPr>
        <p:txBody>
          <a:bodyPr/>
          <a:lstStyle/>
          <a:p>
            <a:pPr eaLnBrk="1" hangingPunct="1">
              <a:buNone/>
            </a:pPr>
            <a:r>
              <a:rPr lang="en-US" dirty="0" smtClean="0"/>
              <a:t>Encapsulation:</a:t>
            </a:r>
          </a:p>
          <a:p>
            <a:pPr lvl="1" eaLnBrk="1" hangingPunct="1">
              <a:buNone/>
            </a:pPr>
            <a:r>
              <a:rPr lang="en-US" sz="2000" dirty="0" smtClean="0"/>
              <a:t>“The hiding of </a:t>
            </a:r>
            <a:r>
              <a:rPr lang="en-US" sz="2000" i="1" dirty="0" smtClean="0"/>
              <a:t>design decisions</a:t>
            </a:r>
            <a:r>
              <a:rPr lang="en-US" sz="2000" dirty="0" smtClean="0"/>
              <a:t> in a computer program that are most likely to change” - </a:t>
            </a:r>
            <a:r>
              <a:rPr lang="en-US" sz="2000" dirty="0" smtClean="0">
                <a:hlinkClick r:id="rId3"/>
              </a:rPr>
              <a:t>Wikipedia</a:t>
            </a:r>
            <a:endParaRPr lang="en-US" sz="2000" dirty="0" smtClean="0"/>
          </a:p>
        </p:txBody>
      </p:sp>
      <p:sp>
        <p:nvSpPr>
          <p:cNvPr id="30"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encapsulation</a:t>
            </a:r>
          </a:p>
        </p:txBody>
      </p:sp>
      <p:pic>
        <p:nvPicPr>
          <p:cNvPr id="2" name="Picture 1"/>
          <p:cNvPicPr>
            <a:picLocks noChangeAspect="1"/>
          </p:cNvPicPr>
          <p:nvPr/>
        </p:nvPicPr>
        <p:blipFill>
          <a:blip r:embed="rId4"/>
          <a:stretch>
            <a:fillRect/>
          </a:stretch>
        </p:blipFill>
        <p:spPr>
          <a:xfrm>
            <a:off x="850614" y="3524371"/>
            <a:ext cx="7442772" cy="3102995"/>
          </a:xfrm>
          <a:prstGeom prst="rect">
            <a:avLst/>
          </a:prstGeom>
        </p:spPr>
      </p:pic>
      <p:sp>
        <p:nvSpPr>
          <p:cNvPr id="3" name="TextBox 2"/>
          <p:cNvSpPr txBox="1"/>
          <p:nvPr/>
        </p:nvSpPr>
        <p:spPr>
          <a:xfrm>
            <a:off x="2382939" y="6617223"/>
            <a:ext cx="4378122" cy="215444"/>
          </a:xfrm>
          <a:prstGeom prst="rect">
            <a:avLst/>
          </a:prstGeom>
          <a:noFill/>
        </p:spPr>
        <p:txBody>
          <a:bodyPr wrap="none" rtlCol="0">
            <a:spAutoFit/>
          </a:bodyPr>
          <a:lstStyle/>
          <a:p>
            <a:r>
              <a:rPr lang="en-US" sz="800" dirty="0" smtClean="0"/>
              <a:t>Photo Source: </a:t>
            </a:r>
            <a:r>
              <a:rPr lang="pl-PL" sz="800" dirty="0">
                <a:hlinkClick r:id="rId5"/>
              </a:rPr>
              <a:t>http://www.flickr.com/photos/adamcrowe/4299996507/sizes/o/in/photostream</a:t>
            </a:r>
            <a:r>
              <a:rPr lang="pl-PL" sz="800" dirty="0" smtClean="0">
                <a:hlinkClick r:id="rId5"/>
              </a:rPr>
              <a:t>/</a:t>
            </a:r>
            <a:r>
              <a:rPr lang="pl-PL" sz="800" dirty="0" smtClean="0"/>
              <a:t> </a:t>
            </a:r>
            <a:endParaRPr lang="en-US" sz="800" dirty="0"/>
          </a:p>
        </p:txBody>
      </p:sp>
    </p:spTree>
    <p:extLst>
      <p:ext uri="{BB962C8B-B14F-4D97-AF65-F5344CB8AC3E}">
        <p14:creationId xmlns:p14="http://schemas.microsoft.com/office/powerpoint/2010/main" val="6810899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5" name="Rectangle 14"/>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7" name="Rectangle 16"/>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extBox 13"/>
          <p:cNvSpPr txBox="1"/>
          <p:nvPr/>
        </p:nvSpPr>
        <p:spPr>
          <a:xfrm>
            <a:off x="381000" y="1295400"/>
            <a:ext cx="8610600" cy="769938"/>
          </a:xfrm>
          <a:prstGeom prst="rect">
            <a:avLst/>
          </a:prstGeom>
          <a:noFill/>
        </p:spPr>
        <p:txBody>
          <a:bodyPr>
            <a:spAutoFit/>
          </a:bodyPr>
          <a:lstStyle/>
          <a:p>
            <a:pPr>
              <a:defRPr/>
            </a:pPr>
            <a:r>
              <a:rPr lang="en-US" sz="4400" spc="60" dirty="0" smtClean="0">
                <a:solidFill>
                  <a:schemeClr val="bg1"/>
                </a:solidFill>
                <a:latin typeface="Calibri" pitchFamily="34" charset="0"/>
              </a:rPr>
              <a:t>S.O.L.I.D. Software Development</a:t>
            </a:r>
            <a:endParaRPr lang="en-US" sz="4400" spc="60" dirty="0">
              <a:solidFill>
                <a:schemeClr val="bg1"/>
              </a:solidFill>
              <a:latin typeface="Calibri" pitchFamily="34" charset="0"/>
            </a:endParaRPr>
          </a:p>
        </p:txBody>
      </p:sp>
      <p:sp>
        <p:nvSpPr>
          <p:cNvPr id="19" name="TextBox 1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Achieving Object Oriented Principles, One Step At A Time</a:t>
            </a:r>
            <a:endParaRPr lang="en-US" sz="1600" dirty="0">
              <a:solidFill>
                <a:schemeClr val="bg1"/>
              </a:solidFill>
              <a:latin typeface="+mn-lt"/>
            </a:endParaRPr>
          </a:p>
        </p:txBody>
      </p:sp>
    </p:spTree>
    <p:extLst>
      <p:ext uri="{BB962C8B-B14F-4D97-AF65-F5344CB8AC3E}">
        <p14:creationId xmlns:p14="http://schemas.microsoft.com/office/powerpoint/2010/main" val="15217386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409700"/>
            <a:ext cx="8229600" cy="4838700"/>
          </a:xfrm>
        </p:spPr>
        <p:txBody>
          <a:bodyPr/>
          <a:lstStyle/>
          <a:p>
            <a:pPr eaLnBrk="1" hangingPunct="1">
              <a:buNone/>
            </a:pPr>
            <a:r>
              <a:rPr lang="en-US" sz="3600" b="1" dirty="0" smtClean="0">
                <a:solidFill>
                  <a:schemeClr val="accent3"/>
                </a:solidFill>
                <a:effectLst>
                  <a:outerShdw blurRad="50800" dist="38100" dir="2700000" algn="tl" rotWithShape="0">
                    <a:prstClr val="black">
                      <a:alpha val="40000"/>
                    </a:prstClr>
                  </a:outerShdw>
                </a:effectLst>
              </a:rPr>
              <a:t>S</a:t>
            </a:r>
            <a:r>
              <a:rPr lang="en-US" dirty="0" smtClean="0">
                <a:solidFill>
                  <a:srgbClr val="292934"/>
                </a:solidFill>
              </a:rPr>
              <a:t>RP: Single Responsibility Principle</a:t>
            </a:r>
          </a:p>
          <a:p>
            <a:pPr lvl="1" eaLnBrk="1" hangingPunct="1">
              <a:buNone/>
            </a:pPr>
            <a:endParaRPr lang="en-US" sz="2000" dirty="0" smtClean="0">
              <a:solidFill>
                <a:srgbClr val="292934"/>
              </a:solidFill>
            </a:endParaRPr>
          </a:p>
          <a:p>
            <a:pPr eaLnBrk="1" hangingPunct="1">
              <a:buNone/>
            </a:pPr>
            <a:r>
              <a:rPr lang="en-US" sz="3600" b="1" dirty="0" smtClean="0">
                <a:solidFill>
                  <a:schemeClr val="accent3"/>
                </a:solidFill>
                <a:effectLst>
                  <a:outerShdw blurRad="50800" dist="38100" dir="2700000" algn="tl" rotWithShape="0">
                    <a:prstClr val="black">
                      <a:alpha val="40000"/>
                    </a:prstClr>
                  </a:outerShdw>
                </a:effectLst>
              </a:rPr>
              <a:t>O</a:t>
            </a:r>
            <a:r>
              <a:rPr lang="en-US" dirty="0" smtClean="0">
                <a:solidFill>
                  <a:srgbClr val="292934"/>
                </a:solidFill>
              </a:rPr>
              <a:t>CP: Open Closed Principle</a:t>
            </a:r>
          </a:p>
          <a:p>
            <a:pPr lvl="1" eaLnBrk="1" hangingPunct="1">
              <a:buNone/>
            </a:pPr>
            <a:endParaRPr lang="en-US" sz="2000" dirty="0" smtClean="0">
              <a:solidFill>
                <a:srgbClr val="292934"/>
              </a:solidFill>
            </a:endParaRPr>
          </a:p>
          <a:p>
            <a:pPr eaLnBrk="1" hangingPunct="1">
              <a:buNone/>
            </a:pPr>
            <a:r>
              <a:rPr lang="en-US" sz="3600" b="1" dirty="0" smtClean="0">
                <a:solidFill>
                  <a:schemeClr val="accent3"/>
                </a:solidFill>
                <a:effectLst>
                  <a:outerShdw blurRad="50800" dist="38100" dir="2700000" algn="tl" rotWithShape="0">
                    <a:prstClr val="black">
                      <a:alpha val="40000"/>
                    </a:prstClr>
                  </a:outerShdw>
                </a:effectLst>
              </a:rPr>
              <a:t>L</a:t>
            </a:r>
            <a:r>
              <a:rPr lang="en-US" dirty="0" smtClean="0">
                <a:solidFill>
                  <a:srgbClr val="292934"/>
                </a:solidFill>
              </a:rPr>
              <a:t>SP: </a:t>
            </a:r>
            <a:r>
              <a:rPr lang="en-US" dirty="0" err="1" smtClean="0">
                <a:solidFill>
                  <a:srgbClr val="292934"/>
                </a:solidFill>
              </a:rPr>
              <a:t>Liskov</a:t>
            </a:r>
            <a:r>
              <a:rPr lang="en-US" dirty="0" smtClean="0">
                <a:solidFill>
                  <a:srgbClr val="292934"/>
                </a:solidFill>
              </a:rPr>
              <a:t> Substitution Principle</a:t>
            </a:r>
          </a:p>
          <a:p>
            <a:pPr lvl="1" eaLnBrk="1" hangingPunct="1">
              <a:buNone/>
            </a:pPr>
            <a:endParaRPr lang="en-US" sz="2000" dirty="0" smtClean="0">
              <a:solidFill>
                <a:srgbClr val="292934"/>
              </a:solidFill>
            </a:endParaRPr>
          </a:p>
          <a:p>
            <a:pPr eaLnBrk="1" hangingPunct="1">
              <a:buNone/>
            </a:pPr>
            <a:r>
              <a:rPr lang="en-US" sz="3600" b="1" dirty="0" smtClean="0">
                <a:solidFill>
                  <a:srgbClr val="726056"/>
                </a:solidFill>
                <a:effectLst>
                  <a:outerShdw blurRad="50800" dist="38100" dir="2700000" algn="tl" rotWithShape="0">
                    <a:prstClr val="black">
                      <a:alpha val="40000"/>
                    </a:prstClr>
                  </a:outerShdw>
                </a:effectLst>
              </a:rPr>
              <a:t>I</a:t>
            </a:r>
            <a:r>
              <a:rPr lang="en-US" dirty="0" smtClean="0">
                <a:solidFill>
                  <a:srgbClr val="292934"/>
                </a:solidFill>
              </a:rPr>
              <a:t>SP: Interface Segregation Principle</a:t>
            </a:r>
          </a:p>
          <a:p>
            <a:pPr lvl="1" eaLnBrk="1" hangingPunct="1">
              <a:buNone/>
            </a:pPr>
            <a:endParaRPr lang="en-US" sz="2000" dirty="0" smtClean="0">
              <a:solidFill>
                <a:srgbClr val="292934"/>
              </a:solidFill>
            </a:endParaRPr>
          </a:p>
          <a:p>
            <a:pPr eaLnBrk="1" hangingPunct="1">
              <a:buNone/>
            </a:pPr>
            <a:r>
              <a:rPr lang="en-US" sz="3600" b="1" dirty="0" smtClean="0">
                <a:solidFill>
                  <a:srgbClr val="726056"/>
                </a:solidFill>
                <a:effectLst>
                  <a:outerShdw blurRad="50800" dist="38100" dir="2700000" algn="tl" rotWithShape="0">
                    <a:prstClr val="black">
                      <a:alpha val="40000"/>
                    </a:prstClr>
                  </a:outerShdw>
                </a:effectLst>
              </a:rPr>
              <a:t>D</a:t>
            </a:r>
            <a:r>
              <a:rPr lang="en-US" dirty="0" smtClean="0">
                <a:solidFill>
                  <a:srgbClr val="292934"/>
                </a:solidFill>
              </a:rPr>
              <a:t>IP: Dependency Inversion Principle</a:t>
            </a:r>
          </a:p>
          <a:p>
            <a:pPr eaLnBrk="1" hangingPunct="1"/>
            <a:endParaRPr lang="en-US" dirty="0" smtClean="0">
              <a:solidFill>
                <a:srgbClr val="292934"/>
              </a:solidFill>
            </a:endParaRPr>
          </a:p>
        </p:txBody>
      </p:sp>
      <p:sp>
        <p:nvSpPr>
          <p:cNvPr id="4" name="Rectangle 3"/>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SOLID Principles</a:t>
            </a:r>
          </a:p>
        </p:txBody>
      </p:sp>
      <p:sp>
        <p:nvSpPr>
          <p:cNvPr id="3" name="Rectangle 2"/>
          <p:cNvSpPr/>
          <p:nvPr/>
        </p:nvSpPr>
        <p:spPr>
          <a:xfrm>
            <a:off x="498231" y="3272692"/>
            <a:ext cx="8215923" cy="2735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1038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4" name="Rectangle 13"/>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5" name="Rectangle 14"/>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SRP: Single Responsibility Principle</a:t>
            </a:r>
            <a:endParaRPr lang="en-US" sz="3600" spc="60" dirty="0">
              <a:solidFill>
                <a:schemeClr val="bg1"/>
              </a:solidFill>
              <a:latin typeface="Calibri" pitchFamily="34" charset="0"/>
            </a:endParaRPr>
          </a:p>
        </p:txBody>
      </p:sp>
      <p:sp>
        <p:nvSpPr>
          <p:cNvPr id="11" name="TextBox 10"/>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rPr>
              <a:t>There can be only one</a:t>
            </a:r>
            <a:endParaRPr lang="en-US" sz="1600" i="1" dirty="0">
              <a:solidFill>
                <a:schemeClr val="bg1"/>
              </a:solidFill>
              <a:latin typeface="+mn-lt"/>
            </a:endParaRPr>
          </a:p>
        </p:txBody>
      </p:sp>
      <p:sp>
        <p:nvSpPr>
          <p:cNvPr id="18" name="Text Placeholder 2"/>
          <p:cNvSpPr txBox="1">
            <a:spLocks/>
          </p:cNvSpPr>
          <p:nvPr/>
        </p:nvSpPr>
        <p:spPr>
          <a:xfrm>
            <a:off x="112712" y="4800599"/>
            <a:ext cx="8907463" cy="1933576"/>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dirty="0" smtClean="0">
                <a:solidFill>
                  <a:schemeClr val="bg1"/>
                </a:solidFill>
              </a:rPr>
              <a:t>“If a class has more then one responsibility, then the responsibilities become coupled. Changes to one responsibility may impair or inhibit the class’ ability to meet the others. This kind of coupling leads to fragile designs that break in unexpected ways when changed.”</a:t>
            </a:r>
          </a:p>
          <a:p>
            <a:pPr marL="400050" lvl="1" indent="0">
              <a:buFont typeface="Arial" pitchFamily="34" charset="0"/>
              <a:buNone/>
            </a:pPr>
            <a:r>
              <a:rPr lang="en-US" dirty="0" smtClean="0">
                <a:solidFill>
                  <a:schemeClr val="bg1"/>
                </a:solidFill>
              </a:rPr>
              <a:t>- Robert C. Martin</a:t>
            </a:r>
          </a:p>
        </p:txBody>
      </p:sp>
    </p:spTree>
    <p:extLst>
      <p:ext uri="{BB962C8B-B14F-4D97-AF65-F5344CB8AC3E}">
        <p14:creationId xmlns:p14="http://schemas.microsoft.com/office/powerpoint/2010/main" val="38130840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49774017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504</TotalTime>
  <Words>1544</Words>
  <Application>Microsoft Macintosh PowerPoint</Application>
  <PresentationFormat>On-screen Show (4:3)</PresentationFormat>
  <Paragraphs>335</Paragraphs>
  <Slides>35</Slides>
  <Notes>29</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Clarity</vt:lpstr>
      <vt:lpstr>PowerPoint Presentation</vt:lpstr>
      <vt:lpstr>PowerPoint Presentation</vt:lpstr>
      <vt:lpstr>Coupling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Derick Bailey</dc:creator>
  <cp:lastModifiedBy>Derick Bailey</cp:lastModifiedBy>
  <cp:revision>64</cp:revision>
  <dcterms:created xsi:type="dcterms:W3CDTF">2011-02-27T13:45:15Z</dcterms:created>
  <dcterms:modified xsi:type="dcterms:W3CDTF">2011-03-04T18:00:25Z</dcterms:modified>
</cp:coreProperties>
</file>