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7"/>
  </p:notesMasterIdLst>
  <p:sldIdLst>
    <p:sldId id="332" r:id="rId2"/>
    <p:sldId id="258" r:id="rId3"/>
    <p:sldId id="259" r:id="rId4"/>
    <p:sldId id="260" r:id="rId5"/>
    <p:sldId id="261" r:id="rId6"/>
    <p:sldId id="262" r:id="rId7"/>
    <p:sldId id="263" r:id="rId8"/>
    <p:sldId id="297" r:id="rId9"/>
    <p:sldId id="298" r:id="rId10"/>
    <p:sldId id="329" r:id="rId11"/>
    <p:sldId id="330" r:id="rId12"/>
    <p:sldId id="331" r:id="rId13"/>
    <p:sldId id="302" r:id="rId14"/>
    <p:sldId id="333" r:id="rId15"/>
    <p:sldId id="334" r:id="rId16"/>
    <p:sldId id="306" r:id="rId17"/>
    <p:sldId id="335" r:id="rId18"/>
    <p:sldId id="337" r:id="rId19"/>
    <p:sldId id="338" r:id="rId20"/>
    <p:sldId id="339" r:id="rId21"/>
    <p:sldId id="311" r:id="rId22"/>
    <p:sldId id="340" r:id="rId23"/>
    <p:sldId id="341" r:id="rId24"/>
    <p:sldId id="315" r:id="rId25"/>
    <p:sldId id="342" r:id="rId26"/>
    <p:sldId id="343" r:id="rId27"/>
    <p:sldId id="344" r:id="rId28"/>
    <p:sldId id="345" r:id="rId29"/>
    <p:sldId id="346" r:id="rId30"/>
    <p:sldId id="322" r:id="rId31"/>
    <p:sldId id="347" r:id="rId32"/>
    <p:sldId id="348" r:id="rId33"/>
    <p:sldId id="349" r:id="rId34"/>
    <p:sldId id="350" r:id="rId35"/>
    <p:sldId id="32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4" d="100"/>
          <a:sy n="134" d="100"/>
        </p:scale>
        <p:origin x="-24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71245-A9C6-CE41-AEAD-168A8AA396FB}" type="datetimeFigureOut">
              <a:rPr lang="en-US" smtClean="0"/>
              <a:t>2/27/11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E2418-650B-4841-BB37-E4A946AE1E14}" type="slidenum">
              <a:rPr lang="en-US" smtClean="0"/>
              <a:t>‹#›</a:t>
            </a:fld>
            <a:endParaRPr lang="en-US"/>
          </a:p>
        </p:txBody>
      </p:sp>
    </p:spTree>
    <p:extLst>
      <p:ext uri="{BB962C8B-B14F-4D97-AF65-F5344CB8AC3E}">
        <p14:creationId xmlns:p14="http://schemas.microsoft.com/office/powerpoint/2010/main" val="11037698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62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February 27, 2011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February 27, 2011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February 27, 2011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February 27, 2011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en.wikipedia.org/wiki/Coupling_(computer_scienc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en.wikipedia.org/wiki/Encapsulation_(classes_-_comput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9"/>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260530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297748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64605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3" name="Group 2"/>
          <p:cNvGrpSpPr/>
          <p:nvPr/>
        </p:nvGrpSpPr>
        <p:grpSpPr>
          <a:xfrm>
            <a:off x="2743200" y="2133600"/>
            <a:ext cx="3657600" cy="3657600"/>
            <a:chOff x="2743200" y="2133600"/>
            <a:chExt cx="3657600" cy="3657600"/>
          </a:xfrm>
        </p:grpSpPr>
        <p:sp>
          <p:nvSpPr>
            <p:cNvPr id="21" name="Rectangle 20"/>
            <p:cNvSpPr/>
            <p:nvPr/>
          </p:nvSpPr>
          <p:spPr>
            <a:xfrm>
              <a:off x="3733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22" name="Snip Single Corner Rectangle 21"/>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23" name="Snip Single Corner Rectangle 22"/>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24" name="Elbow Connector 23"/>
            <p:cNvCxnSpPr>
              <a:stCxn id="22" idx="3"/>
              <a:endCxn id="26" idx="2"/>
            </p:cNvCxnSpPr>
            <p:nvPr/>
          </p:nvCxnSpPr>
          <p:spPr>
            <a:xfrm rot="5400000" flipH="1" flipV="1">
              <a:off x="38862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3"/>
              <a:endCxn id="26" idx="2"/>
            </p:cNvCxnSpPr>
            <p:nvPr/>
          </p:nvCxnSpPr>
          <p:spPr>
            <a:xfrm rot="16200000" flipV="1">
              <a:off x="48768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37338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27" name="Elbow Connector 26"/>
            <p:cNvCxnSpPr>
              <a:stCxn id="26" idx="0"/>
              <a:endCxn id="21" idx="2"/>
            </p:cNvCxnSpPr>
            <p:nvPr/>
          </p:nvCxnSpPr>
          <p:spPr>
            <a:xfrm rot="5400000" flipH="1" flipV="1">
              <a:off x="4419600" y="32766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309596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Change The Behavior Without Changing The Existing Code</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Modules that conform to open-closed have two primary attributes:</a:t>
            </a:r>
            <a:endParaRPr lang="en-US" sz="2000" i="1" dirty="0" smtClean="0">
              <a:solidFill>
                <a:schemeClr val="bg1"/>
              </a:solidFill>
            </a:endParaRPr>
          </a:p>
          <a:p>
            <a:pPr marL="457200" indent="-457200">
              <a:buFont typeface="+mj-lt"/>
              <a:buAutoNum type="arabicPeriod"/>
            </a:pPr>
            <a:r>
              <a:rPr lang="en-US" sz="2000" i="1" dirty="0" smtClean="0">
                <a:solidFill>
                  <a:schemeClr val="bg1"/>
                </a:solidFill>
              </a:rPr>
              <a:t>They are “Open For Extension”</a:t>
            </a:r>
            <a:endParaRPr lang="en-US" sz="2000" i="1" dirty="0">
              <a:solidFill>
                <a:schemeClr val="bg1"/>
              </a:solidFill>
            </a:endParaRPr>
          </a:p>
          <a:p>
            <a:pPr marL="457200" indent="-457200">
              <a:buFont typeface="+mj-lt"/>
              <a:buAutoNum type="arabicPeriod"/>
            </a:pPr>
            <a:r>
              <a:rPr lang="en-US" sz="2000" i="1" dirty="0" smtClean="0">
                <a:solidFill>
                  <a:schemeClr val="bg1"/>
                </a:solidFill>
              </a:rPr>
              <a:t>They are “Closed for Modification”</a:t>
            </a:r>
            <a:br>
              <a:rPr lang="en-US" sz="2000" i="1" dirty="0" smtClean="0">
                <a:solidFill>
                  <a:schemeClr val="bg1"/>
                </a:solidFill>
              </a:rPr>
            </a:br>
            <a:endParaRPr lang="en-US" sz="2000" dirty="0" smtClean="0">
              <a:solidFill>
                <a:schemeClr val="bg1"/>
              </a:solidFill>
            </a:endParaRPr>
          </a:p>
          <a:p>
            <a:pPr marL="857250" lvl="1" indent="-457200">
              <a:buFont typeface="Arial" pitchFamily="34" charset="0"/>
              <a:buNone/>
            </a:pPr>
            <a:r>
              <a:rPr lang="en-US" dirty="0" smtClean="0">
                <a:solidFill>
                  <a:schemeClr val="bg1"/>
                </a:solidFill>
              </a:rPr>
              <a:t>- Robert C. Martin</a:t>
            </a:r>
            <a:endParaRPr lang="en-US" dirty="0" smtClean="0">
              <a:solidFill>
                <a:schemeClr val="bg1"/>
              </a:solidFill>
            </a:endParaRPr>
          </a:p>
        </p:txBody>
      </p:sp>
    </p:spTree>
    <p:extLst>
      <p:ext uri="{BB962C8B-B14F-4D97-AF65-F5344CB8AC3E}">
        <p14:creationId xmlns:p14="http://schemas.microsoft.com/office/powerpoint/2010/main" val="2266609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89016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6000" y="2057400"/>
            <a:ext cx="4572000" cy="3657600"/>
            <a:chOff x="2286000" y="2057400"/>
            <a:chExt cx="4572000" cy="3657600"/>
          </a:xfrm>
        </p:grpSpPr>
        <p:sp>
          <p:nvSpPr>
            <p:cNvPr id="3" name="Rectangle 2"/>
            <p:cNvSpPr/>
            <p:nvPr/>
          </p:nvSpPr>
          <p:spPr>
            <a:xfrm>
              <a:off x="51816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4" name="Snip Single Corner Rectangle 3"/>
            <p:cNvSpPr/>
            <p:nvPr/>
          </p:nvSpPr>
          <p:spPr>
            <a:xfrm>
              <a:off x="22860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5" name="Snip Single Corner Rectangle 4"/>
            <p:cNvSpPr/>
            <p:nvPr/>
          </p:nvSpPr>
          <p:spPr>
            <a:xfrm>
              <a:off x="42672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6" name="Elbow Connector 5"/>
            <p:cNvCxnSpPr>
              <a:stCxn id="4" idx="3"/>
              <a:endCxn id="8" idx="2"/>
            </p:cNvCxnSpPr>
            <p:nvPr/>
          </p:nvCxnSpPr>
          <p:spPr>
            <a:xfrm rot="5400000" flipH="1" flipV="1">
              <a:off x="3390900" y="4076700"/>
              <a:ext cx="381000" cy="914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7" name="Elbow Connector 6"/>
            <p:cNvCxnSpPr>
              <a:stCxn id="5" idx="3"/>
              <a:endCxn id="8" idx="2"/>
            </p:cNvCxnSpPr>
            <p:nvPr/>
          </p:nvCxnSpPr>
          <p:spPr>
            <a:xfrm rot="16200000" flipV="1">
              <a:off x="4381500" y="4000500"/>
              <a:ext cx="381000" cy="1066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8" name="Rectangle 7"/>
            <p:cNvSpPr/>
            <p:nvPr/>
          </p:nvSpPr>
          <p:spPr>
            <a:xfrm>
              <a:off x="3200400" y="3352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 Format Reader</a:t>
              </a:r>
              <a:endParaRPr lang="en-US" dirty="0"/>
            </a:p>
          </p:txBody>
        </p:sp>
        <p:cxnSp>
          <p:nvCxnSpPr>
            <p:cNvPr id="9" name="Elbow Connector 8"/>
            <p:cNvCxnSpPr>
              <a:stCxn id="10" idx="3"/>
              <a:endCxn id="3" idx="1"/>
            </p:cNvCxnSpPr>
            <p:nvPr/>
          </p:nvCxnSpPr>
          <p:spPr>
            <a:xfrm>
              <a:off x="48768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2004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a:t>
              </a:r>
            </a:p>
            <a:p>
              <a:pPr algn="ctr"/>
              <a:r>
                <a:rPr lang="en-US" dirty="0" smtClean="0"/>
                <a:t>Service</a:t>
              </a:r>
              <a:endParaRPr lang="en-US" dirty="0"/>
            </a:p>
          </p:txBody>
        </p:sp>
        <p:cxnSp>
          <p:nvCxnSpPr>
            <p:cNvPr id="11" name="Elbow Connector 10"/>
            <p:cNvCxnSpPr>
              <a:stCxn id="8" idx="0"/>
              <a:endCxn id="10" idx="2"/>
            </p:cNvCxnSpPr>
            <p:nvPr/>
          </p:nvCxnSpPr>
          <p:spPr>
            <a:xfrm rot="5400000" flipH="1" flipV="1">
              <a:off x="38862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Open-Closed</a:t>
            </a:r>
          </a:p>
        </p:txBody>
      </p:sp>
    </p:spTree>
    <p:extLst>
      <p:ext uri="{BB962C8B-B14F-4D97-AF65-F5344CB8AC3E}">
        <p14:creationId xmlns:p14="http://schemas.microsoft.com/office/powerpoint/2010/main" val="126939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Derived Classes Must Be Semantically Substitutable For Their Base </a:t>
            </a:r>
            <a:r>
              <a:rPr lang="en-US" sz="1600" dirty="0" smtClean="0">
                <a:solidFill>
                  <a:schemeClr val="bg1"/>
                </a:solidFill>
                <a:latin typeface="+mn-lt"/>
              </a:rPr>
              <a:t>Classes</a:t>
            </a:r>
            <a:endParaRPr lang="en-US" sz="1600" dirty="0">
              <a:solidFill>
                <a:schemeClr val="bg1"/>
              </a:solidFill>
              <a:latin typeface="+mn-lt"/>
            </a:endParaRPr>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smtClean="0">
                <a:solidFill>
                  <a:srgbClr val="FFFFFF"/>
                </a:solidFill>
              </a:rPr>
              <a:t>“If for each object o1 of type S there is an object o2 of type T such that for all programs P defined in terms of T, the behavior of P is unchanged when o1 is substituted for o2 then S is a subtype of T.”</a:t>
            </a:r>
            <a:endParaRPr lang="en-US" sz="2000" smtClean="0">
              <a:solidFill>
                <a:srgbClr val="FFFFFF"/>
              </a:solidFill>
            </a:endParaRPr>
          </a:p>
          <a:p>
            <a:pPr marL="0" indent="0">
              <a:buFont typeface="Arial" pitchFamily="34" charset="0"/>
              <a:buNone/>
            </a:pPr>
            <a:endParaRPr lang="en-US" sz="2000" smtClean="0">
              <a:solidFill>
                <a:srgbClr val="FFFFFF"/>
              </a:solidFill>
            </a:endParaRPr>
          </a:p>
          <a:p>
            <a:pPr marL="0" indent="0">
              <a:buFont typeface="Arial" pitchFamily="34" charset="0"/>
              <a:buNone/>
            </a:pPr>
            <a:r>
              <a:rPr lang="en-US" sz="2000" smtClean="0">
                <a:solidFill>
                  <a:srgbClr val="FFFFFF"/>
                </a:solidFill>
              </a:rPr>
              <a:t>	- Barbara Liskov</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0030292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8"/>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305855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19028" y="3117383"/>
            <a:ext cx="3705944" cy="1099450"/>
            <a:chOff x="2748650" y="4114800"/>
            <a:chExt cx="3705944" cy="1099450"/>
          </a:xfrm>
        </p:grpSpPr>
        <p:sp>
          <p:nvSpPr>
            <p:cNvPr id="5" name="Rectangle 4"/>
            <p:cNvSpPr/>
            <p:nvPr/>
          </p:nvSpPr>
          <p:spPr>
            <a:xfrm>
              <a:off x="2748650" y="4114800"/>
              <a:ext cx="1099450" cy="109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6" name="Rectangle 5"/>
            <p:cNvSpPr/>
            <p:nvPr/>
          </p:nvSpPr>
          <p:spPr>
            <a:xfrm>
              <a:off x="4530556" y="4114800"/>
              <a:ext cx="1924038" cy="109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7" name="TextBox 6"/>
            <p:cNvSpPr txBox="1"/>
            <p:nvPr/>
          </p:nvSpPr>
          <p:spPr>
            <a:xfrm>
              <a:off x="3848100" y="4310582"/>
              <a:ext cx="682456" cy="707886"/>
            </a:xfrm>
            <a:prstGeom prst="rect">
              <a:avLst/>
            </a:prstGeom>
            <a:noFill/>
          </p:spPr>
          <p:txBody>
            <a:bodyPr wrap="square" rtlCol="0">
              <a:spAutoFit/>
            </a:bodyPr>
            <a:lstStyle/>
            <a:p>
              <a:pPr algn="ctr"/>
              <a:r>
                <a:rPr lang="en-US" sz="4000" dirty="0" smtClean="0">
                  <a:solidFill>
                    <a:schemeClr val="accent1"/>
                  </a:solidFill>
                  <a:latin typeface="+mn-lt"/>
                </a:rPr>
                <a:t>!=</a:t>
              </a:r>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38155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52600" y="2057400"/>
            <a:ext cx="5638800" cy="3657600"/>
            <a:chOff x="1752600" y="2057400"/>
            <a:chExt cx="5638800" cy="3657600"/>
          </a:xfrm>
        </p:grpSpPr>
        <p:sp>
          <p:nvSpPr>
            <p:cNvPr id="5" name="Rectangle 4"/>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3909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5400000" flipH="1" flipV="1">
              <a:off x="4381500" y="4533900"/>
              <a:ext cx="3810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a:off x="54102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0"/>
              <a:endCxn id="12" idx="2"/>
            </p:cNvCxnSpPr>
            <p:nvPr/>
          </p:nvCxnSpPr>
          <p:spPr>
            <a:xfrm rot="5400000" flipH="1" flipV="1">
              <a:off x="44196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Snip Single Corner Rectangle 13"/>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5" name="Elbow Connector 14"/>
            <p:cNvCxnSpPr>
              <a:stCxn id="14" idx="3"/>
              <a:endCxn id="10" idx="2"/>
            </p:cNvCxnSpPr>
            <p:nvPr/>
          </p:nvCxnSpPr>
          <p:spPr>
            <a:xfrm rot="16200000" flipV="1">
              <a:off x="53721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Can 15"/>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17" name="Elbow Connector 16"/>
            <p:cNvCxnSpPr>
              <a:stCxn id="16" idx="4"/>
              <a:endCxn id="12" idx="1"/>
            </p:cNvCxnSpPr>
            <p:nvPr/>
          </p:nvCxnSpPr>
          <p:spPr>
            <a:xfrm>
              <a:off x="3124200" y="25527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49945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a:t>
            </a:r>
            <a:r>
              <a:rPr lang="en-US" sz="4400" spc="60" dirty="0" smtClean="0">
                <a:solidFill>
                  <a:schemeClr val="bg1"/>
                </a:solidFill>
                <a:latin typeface="Calibri" pitchFamily="34" charset="0"/>
              </a:rPr>
              <a:t>Software </a:t>
            </a:r>
            <a:r>
              <a:rPr lang="en-US" sz="4400" spc="60" dirty="0" smtClean="0">
                <a:solidFill>
                  <a:schemeClr val="bg1"/>
                </a:solidFill>
                <a:latin typeface="Calibri" pitchFamily="34" charset="0"/>
              </a:rPr>
              <a:t>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sp>
        <p:nvSpPr>
          <p:cNvPr id="10" name="TextBox 9"/>
          <p:cNvSpPr txBox="1"/>
          <p:nvPr/>
        </p:nvSpPr>
        <p:spPr>
          <a:xfrm>
            <a:off x="609600" y="5486400"/>
            <a:ext cx="5029200" cy="646331"/>
          </a:xfrm>
          <a:prstGeom prst="rect">
            <a:avLst/>
          </a:prstGeom>
          <a:noFill/>
        </p:spPr>
        <p:txBody>
          <a:bodyPr wrap="square">
            <a:spAutoFit/>
          </a:bodyPr>
          <a:lstStyle/>
          <a:p>
            <a:pPr>
              <a:defRPr/>
            </a:pPr>
            <a:r>
              <a:rPr lang="en-US" sz="1600" dirty="0" smtClean="0">
                <a:solidFill>
                  <a:schemeClr val="bg1"/>
                </a:solidFill>
                <a:latin typeface="+mn-lt"/>
              </a:rPr>
              <a:t>Presented By:</a:t>
            </a:r>
          </a:p>
          <a:p>
            <a:pPr>
              <a:defRPr/>
            </a:pPr>
            <a:r>
              <a:rPr lang="en-US" sz="2000" dirty="0" smtClean="0">
                <a:solidFill>
                  <a:schemeClr val="bg1"/>
                </a:solidFill>
                <a:latin typeface="+mn-lt"/>
              </a:rPr>
              <a:t>Derick Bailey</a:t>
            </a:r>
            <a:endParaRPr lang="en-US" sz="2000" dirty="0">
              <a:solidFill>
                <a:schemeClr val="bg1"/>
              </a:solidFill>
              <a:latin typeface="+mn-lt"/>
            </a:endParaRPr>
          </a:p>
        </p:txBody>
      </p:sp>
    </p:spTree>
    <p:extLst>
      <p:ext uri="{BB962C8B-B14F-4D97-AF65-F5344CB8AC3E}">
        <p14:creationId xmlns:p14="http://schemas.microsoft.com/office/powerpoint/2010/main" val="15217386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33400" y="2505505"/>
            <a:ext cx="8229600" cy="2895600"/>
            <a:chOff x="533400" y="2590800"/>
            <a:chExt cx="8229600" cy="2895600"/>
          </a:xfrm>
        </p:grpSpPr>
        <p:sp>
          <p:nvSpPr>
            <p:cNvPr id="5" name="Rectangle 4"/>
            <p:cNvSpPr/>
            <p:nvPr/>
          </p:nvSpPr>
          <p:spPr>
            <a:xfrm>
              <a:off x="7086600" y="3276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533400" y="3276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533400" y="44958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0"/>
              <a:endCxn id="10" idx="1"/>
            </p:cNvCxnSpPr>
            <p:nvPr/>
          </p:nvCxnSpPr>
          <p:spPr>
            <a:xfrm>
              <a:off x="2209800" y="37719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0"/>
              <a:endCxn id="10" idx="1"/>
            </p:cNvCxnSpPr>
            <p:nvPr/>
          </p:nvCxnSpPr>
          <p:spPr>
            <a:xfrm flipV="1">
              <a:off x="2209800" y="43815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27432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flipV="1">
              <a:off x="6400800" y="3771900"/>
              <a:ext cx="6858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47244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3"/>
              <a:endCxn id="12" idx="1"/>
            </p:cNvCxnSpPr>
            <p:nvPr/>
          </p:nvCxnSpPr>
          <p:spPr>
            <a:xfrm>
              <a:off x="4419600" y="43815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Can 13"/>
            <p:cNvSpPr/>
            <p:nvPr/>
          </p:nvSpPr>
          <p:spPr>
            <a:xfrm>
              <a:off x="2895600" y="25908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14" idx="4"/>
              <a:endCxn id="16" idx="1"/>
            </p:cNvCxnSpPr>
            <p:nvPr/>
          </p:nvCxnSpPr>
          <p:spPr>
            <a:xfrm>
              <a:off x="4114800" y="30861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Rectangle 15"/>
            <p:cNvSpPr/>
            <p:nvPr/>
          </p:nvSpPr>
          <p:spPr>
            <a:xfrm>
              <a:off x="47244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17" name="Elbow Connector 16"/>
            <p:cNvCxnSpPr>
              <a:stCxn id="16" idx="3"/>
              <a:endCxn id="5" idx="1"/>
            </p:cNvCxnSpPr>
            <p:nvPr/>
          </p:nvCxnSpPr>
          <p:spPr>
            <a:xfrm>
              <a:off x="6400800" y="3086100"/>
              <a:ext cx="685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29912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Rectangle 15"/>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ectangle 16"/>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8" name="Rectangle 17"/>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Role Specific Interfaces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solidFill>
                  <a:srgbClr val="FFFFFF"/>
                </a:solidFill>
              </a:rPr>
              <a:t>“</a:t>
            </a:r>
            <a:r>
              <a:rPr lang="en-US" sz="2000" i="1" dirty="0" smtClean="0">
                <a:solidFill>
                  <a:srgbClr val="FFFFFF"/>
                </a:solidFill>
              </a:rPr>
              <a:t>Classes that have ‘fat’ interfaces are classes whose interfaces are not cohesive. In other words, the interfaces of the class can be broken up into groups of member functions. Each group serves a different set of clients.”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736402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42091"/>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58587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94903" y="2209800"/>
            <a:ext cx="7718551" cy="3355777"/>
            <a:chOff x="694903" y="2209800"/>
            <a:chExt cx="7718551" cy="3355777"/>
          </a:xfrm>
        </p:grpSpPr>
        <p:grpSp>
          <p:nvGrpSpPr>
            <p:cNvPr id="15" name="Group 6"/>
            <p:cNvGrpSpPr/>
            <p:nvPr/>
          </p:nvGrpSpPr>
          <p:grpSpPr>
            <a:xfrm>
              <a:off x="914399" y="2514600"/>
              <a:ext cx="1860255" cy="1729264"/>
              <a:chOff x="3505200" y="3733800"/>
              <a:chExt cx="1676400" cy="1729264"/>
            </a:xfrm>
          </p:grpSpPr>
          <p:sp>
            <p:nvSpPr>
              <p:cNvPr id="17" name="Rectangle 1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8" name="TextBox 1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16" name="&quot;No&quot; Symbol 15"/>
            <p:cNvSpPr/>
            <p:nvPr/>
          </p:nvSpPr>
          <p:spPr>
            <a:xfrm>
              <a:off x="694903" y="2209800"/>
              <a:ext cx="2286000" cy="2286000"/>
            </a:xfrm>
            <a:prstGeom prst="noSmoking">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nvGrpSpPr>
            <p:cNvPr id="6" name="Group 6"/>
            <p:cNvGrpSpPr/>
            <p:nvPr/>
          </p:nvGrpSpPr>
          <p:grpSpPr>
            <a:xfrm>
              <a:off x="3733799" y="2514600"/>
              <a:ext cx="1860255"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4" name="TextBox 13"/>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7" name="Group 6"/>
            <p:cNvGrpSpPr/>
            <p:nvPr/>
          </p:nvGrpSpPr>
          <p:grpSpPr>
            <a:xfrm>
              <a:off x="6553199" y="2514600"/>
              <a:ext cx="1860255" cy="1298377"/>
              <a:chOff x="3505200" y="3733800"/>
              <a:chExt cx="1676400" cy="1298377"/>
            </a:xfrm>
          </p:grpSpPr>
          <p:sp>
            <p:nvSpPr>
              <p:cNvPr id="11" name="Rectangle 10"/>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2" name="TextBox 11"/>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8" name="Group 6"/>
            <p:cNvGrpSpPr/>
            <p:nvPr/>
          </p:nvGrpSpPr>
          <p:grpSpPr>
            <a:xfrm>
              <a:off x="5257799" y="4267200"/>
              <a:ext cx="1860255" cy="1298377"/>
              <a:chOff x="3505200" y="3733800"/>
              <a:chExt cx="1676400" cy="1298377"/>
            </a:xfrm>
          </p:grpSpPr>
          <p:sp>
            <p:nvSpPr>
              <p:cNvPr id="9" name="Rectangle 8"/>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sp>
            <p:nvSpPr>
              <p:cNvPr id="10" name="TextBox 9"/>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Interface Segregation</a:t>
            </a:r>
          </a:p>
        </p:txBody>
      </p:sp>
    </p:spTree>
    <p:extLst>
      <p:ext uri="{BB962C8B-B14F-4D97-AF65-F5344CB8AC3E}">
        <p14:creationId xmlns:p14="http://schemas.microsoft.com/office/powerpoint/2010/main" val="353051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“A design is rigid if it cannot be easily changed. Such rigidity is due to the fact that a single change to heavily interdependent software begins a cascade of changes in dependent modules.”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endParaRPr lang="en-US" sz="2000" dirty="0" smtClean="0">
              <a:solidFill>
                <a:srgbClr val="FFFFFF"/>
              </a:solidFill>
            </a:endParaRPr>
          </a:p>
        </p:txBody>
      </p:sp>
    </p:spTree>
    <p:extLst>
      <p:ext uri="{BB962C8B-B14F-4D97-AF65-F5344CB8AC3E}">
        <p14:creationId xmlns:p14="http://schemas.microsoft.com/office/powerpoint/2010/main" val="23849897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00130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19400" y="2819400"/>
            <a:ext cx="3505200" cy="1524000"/>
            <a:chOff x="2819400" y="2819400"/>
            <a:chExt cx="3505200" cy="1524000"/>
          </a:xfrm>
        </p:grpSpPr>
        <p:cxnSp>
          <p:nvCxnSpPr>
            <p:cNvPr id="5" name="Shape 9"/>
            <p:cNvCxnSpPr>
              <a:stCxn id="7" idx="2"/>
              <a:endCxn id="6" idx="1"/>
            </p:cNvCxnSpPr>
            <p:nvPr/>
          </p:nvCxnSpPr>
          <p:spPr>
            <a:xfrm rot="16200000" flipH="1">
              <a:off x="3886200" y="3314700"/>
              <a:ext cx="495300" cy="876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572000" y="36576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sp>
          <p:nvSpPr>
            <p:cNvPr id="7" name="Rectangle 6"/>
            <p:cNvSpPr/>
            <p:nvPr/>
          </p:nvSpPr>
          <p:spPr>
            <a:xfrm>
              <a:off x="2819400" y="2819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378278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14600" y="2617695"/>
            <a:ext cx="4114800" cy="2971800"/>
            <a:chOff x="2514600" y="2617695"/>
            <a:chExt cx="4114800" cy="2971800"/>
          </a:xfrm>
        </p:grpSpPr>
        <p:sp>
          <p:nvSpPr>
            <p:cNvPr id="5" name="Rectangle 4"/>
            <p:cNvSpPr/>
            <p:nvPr/>
          </p:nvSpPr>
          <p:spPr>
            <a:xfrm>
              <a:off x="4419600" y="3151095"/>
              <a:ext cx="2209800" cy="2438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hape 15"/>
            <p:cNvCxnSpPr>
              <a:stCxn id="8" idx="2"/>
              <a:endCxn id="7"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IBar</a:t>
              </a:r>
              <a:endParaRPr lang="en-US" dirty="0"/>
            </a:p>
          </p:txBody>
        </p:sp>
        <p:sp>
          <p:nvSpPr>
            <p:cNvPr id="8" name="Rectangle 7"/>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9" name="Rectangle 8"/>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10" name="Shape 21"/>
            <p:cNvCxnSpPr>
              <a:stCxn id="9" idx="0"/>
              <a:endCxn id="7"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275572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3" name="Group 2"/>
          <p:cNvGrpSpPr/>
          <p:nvPr/>
        </p:nvGrpSpPr>
        <p:grpSpPr>
          <a:xfrm>
            <a:off x="2350570" y="2473572"/>
            <a:ext cx="4278830" cy="2887323"/>
            <a:chOff x="2350570" y="2473572"/>
            <a:chExt cx="4278830" cy="2887323"/>
          </a:xfrm>
        </p:grpSpPr>
        <p:sp>
          <p:nvSpPr>
            <p:cNvPr id="21" name="Rectangle 20"/>
            <p:cNvSpPr/>
            <p:nvPr/>
          </p:nvSpPr>
          <p:spPr>
            <a:xfrm>
              <a:off x="2350570" y="2473572"/>
              <a:ext cx="4278830" cy="1857548"/>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hape 15"/>
            <p:cNvCxnSpPr>
              <a:stCxn id="24" idx="2"/>
              <a:endCxn id="23"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IRoleName</a:t>
              </a:r>
              <a:endParaRPr lang="en-US" dirty="0"/>
            </a:p>
          </p:txBody>
        </p:sp>
        <p:sp>
          <p:nvSpPr>
            <p:cNvPr id="24" name="Rectangle 23"/>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5" name="Rectangle 24"/>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6" name="Shape 21"/>
            <p:cNvCxnSpPr>
              <a:stCxn id="25" idx="0"/>
              <a:endCxn id="23"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373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6" name="Group 5"/>
          <p:cNvGrpSpPr/>
          <p:nvPr/>
        </p:nvGrpSpPr>
        <p:grpSpPr>
          <a:xfrm>
            <a:off x="1696580" y="1828800"/>
            <a:ext cx="5838512" cy="4359866"/>
            <a:chOff x="1696580" y="1828800"/>
            <a:chExt cx="5838512" cy="4359866"/>
          </a:xfrm>
        </p:grpSpPr>
        <p:sp>
          <p:nvSpPr>
            <p:cNvPr id="13" name="Rectangle 12"/>
            <p:cNvSpPr/>
            <p:nvPr/>
          </p:nvSpPr>
          <p:spPr>
            <a:xfrm>
              <a:off x="3687910" y="2530289"/>
              <a:ext cx="1866258" cy="1638821"/>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1696580" y="4399109"/>
              <a:ext cx="5838512" cy="1789557"/>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5" name="Group 14"/>
            <p:cNvGrpSpPr/>
            <p:nvPr/>
          </p:nvGrpSpPr>
          <p:grpSpPr>
            <a:xfrm>
              <a:off x="1917736" y="4551510"/>
              <a:ext cx="5396200" cy="1447800"/>
              <a:chOff x="3429000" y="3276600"/>
              <a:chExt cx="4648200" cy="1447800"/>
            </a:xfrm>
          </p:grpSpPr>
          <p:sp>
            <p:nvSpPr>
              <p:cNvPr id="33" name="Rectangle 32"/>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ProcessingService</a:t>
                </a:r>
                <a:endParaRPr lang="en-US" dirty="0"/>
              </a:p>
            </p:txBody>
          </p:sp>
          <p:sp>
            <p:nvSpPr>
              <p:cNvPr id="34" name="Down Arrow Callout 33"/>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IMessageInfoRetriever</a:t>
                </a:r>
                <a:endParaRPr lang="en-US" dirty="0"/>
              </a:p>
            </p:txBody>
          </p:sp>
          <p:sp>
            <p:nvSpPr>
              <p:cNvPr id="35" name="Down Arrow Callout 34"/>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IEmailService</a:t>
                </a:r>
                <a:endParaRPr lang="en-US" dirty="0"/>
              </a:p>
            </p:txBody>
          </p:sp>
        </p:grpSp>
        <p:grpSp>
          <p:nvGrpSpPr>
            <p:cNvPr id="16" name="Group 15"/>
            <p:cNvGrpSpPr/>
            <p:nvPr/>
          </p:nvGrpSpPr>
          <p:grpSpPr>
            <a:xfrm>
              <a:off x="3790668" y="2617955"/>
              <a:ext cx="1676400" cy="1447800"/>
              <a:chOff x="533400" y="4267200"/>
              <a:chExt cx="1676400" cy="1447800"/>
            </a:xfrm>
          </p:grpSpPr>
          <p:sp>
            <p:nvSpPr>
              <p:cNvPr id="31" name="Rectangle 3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32" name="Down Arrow Callout 3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IFileFormat Reader</a:t>
                </a:r>
                <a:endParaRPr lang="en-US" dirty="0"/>
              </a:p>
            </p:txBody>
          </p:sp>
        </p:grpSp>
        <p:sp>
          <p:nvSpPr>
            <p:cNvPr id="17" name="Rectangle 16"/>
            <p:cNvSpPr/>
            <p:nvPr/>
          </p:nvSpPr>
          <p:spPr>
            <a:xfrm>
              <a:off x="56388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8" name="Down Arrow 17"/>
            <p:cNvSpPr/>
            <p:nvPr/>
          </p:nvSpPr>
          <p:spPr>
            <a:xfrm>
              <a:off x="6324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9050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20" name="Down Arrow 19"/>
            <p:cNvSpPr/>
            <p:nvPr/>
          </p:nvSpPr>
          <p:spPr>
            <a:xfrm>
              <a:off x="29718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Snip Single Corner Rectangle 26"/>
            <p:cNvSpPr/>
            <p:nvPr/>
          </p:nvSpPr>
          <p:spPr>
            <a:xfrm>
              <a:off x="4695966"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8" name="Snip Single Corner Rectangle 27"/>
            <p:cNvSpPr/>
            <p:nvPr/>
          </p:nvSpPr>
          <p:spPr>
            <a:xfrm>
              <a:off x="2622522"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9" name="Down Arrow 28"/>
            <p:cNvSpPr/>
            <p:nvPr/>
          </p:nvSpPr>
          <p:spPr>
            <a:xfrm>
              <a:off x="4480023" y="2209800"/>
              <a:ext cx="304800" cy="408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Down Arrow 29"/>
            <p:cNvSpPr/>
            <p:nvPr/>
          </p:nvSpPr>
          <p:spPr>
            <a:xfrm>
              <a:off x="4038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555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93615" y="1066799"/>
            <a:ext cx="7825154" cy="2342663"/>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xfrm>
            <a:off x="0" y="407987"/>
            <a:ext cx="9144000" cy="1145321"/>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Coupling</a:t>
            </a:r>
            <a:endParaRPr lang="en-US" dirty="0" smtClean="0"/>
          </a:p>
        </p:txBody>
      </p:sp>
      <p:grpSp>
        <p:nvGrpSpPr>
          <p:cNvPr id="3" name="Group 2"/>
          <p:cNvGrpSpPr/>
          <p:nvPr/>
        </p:nvGrpSpPr>
        <p:grpSpPr>
          <a:xfrm>
            <a:off x="1257300" y="3761154"/>
            <a:ext cx="6629400" cy="2743200"/>
            <a:chOff x="1257300" y="3761154"/>
            <a:chExt cx="6629400" cy="2743200"/>
          </a:xfrm>
        </p:grpSpPr>
        <p:sp>
          <p:nvSpPr>
            <p:cNvPr id="5" name="Rectangle 4"/>
            <p:cNvSpPr/>
            <p:nvPr/>
          </p:nvSpPr>
          <p:spPr>
            <a:xfrm>
              <a:off x="2171700" y="39897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314700" y="5132754"/>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848100" y="37611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95500" y="5818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00500" y="5970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6863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753100" y="3913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2573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05500" y="5818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961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3162300" y="4256454"/>
              <a:ext cx="647700" cy="8763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752600" y="4256454"/>
              <a:ext cx="419100" cy="571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667000" y="4523154"/>
              <a:ext cx="647700" cy="8763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657600" y="4446954"/>
              <a:ext cx="838200" cy="533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4610100" y="4256454"/>
              <a:ext cx="800100" cy="342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3086100" y="60852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4000500" y="5475654"/>
              <a:ext cx="304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2247900" y="5094654"/>
              <a:ext cx="3429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2590800" y="5399454"/>
              <a:ext cx="723900" cy="4191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4305300" y="5094654"/>
              <a:ext cx="381000" cy="304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648200" y="5704254"/>
              <a:ext cx="876300" cy="190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676900" y="5094654"/>
              <a:ext cx="7239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5638800" y="4485054"/>
              <a:ext cx="647700" cy="571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743700" y="4180254"/>
              <a:ext cx="647700" cy="6477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896100" y="5361354"/>
              <a:ext cx="4953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676900" y="5094654"/>
              <a:ext cx="12192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5334000" y="2770554"/>
              <a:ext cx="1066800" cy="3048000"/>
            </a:xfrm>
            <a:prstGeom prst="bentConnector3">
              <a:avLst>
                <a:gd name="adj1" fmla="val 121429"/>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2552700" y="4561254"/>
              <a:ext cx="1143000" cy="2743200"/>
            </a:xfrm>
            <a:prstGeom prst="bentConnector3">
              <a:avLst>
                <a:gd name="adj1" fmla="val -2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5372100" y="5475654"/>
              <a:ext cx="152400" cy="1905000"/>
            </a:xfrm>
            <a:prstGeom prst="bentConnector3">
              <a:avLst>
                <a:gd name="adj1" fmla="val -1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991100" y="60852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6400800" y="5094654"/>
              <a:ext cx="1485900" cy="1257300"/>
            </a:xfrm>
            <a:prstGeom prst="bentConnector4">
              <a:avLst>
                <a:gd name="adj1" fmla="val -15385"/>
                <a:gd name="adj2" fmla="val 11818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838700" y="40278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4419600" y="2160954"/>
              <a:ext cx="76200" cy="3581400"/>
            </a:xfrm>
            <a:prstGeom prst="bentConnector3">
              <a:avLst>
                <a:gd name="adj1" fmla="val 481554"/>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2133600" y="2884854"/>
              <a:ext cx="1333500" cy="3086100"/>
            </a:xfrm>
            <a:prstGeom prst="bentConnector4">
              <a:avLst>
                <a:gd name="adj1" fmla="val -17143"/>
                <a:gd name="adj2" fmla="val 107407"/>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914949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extLst>
      <p:ext uri="{BB962C8B-B14F-4D97-AF65-F5344CB8AC3E}">
        <p14:creationId xmlns:p14="http://schemas.microsoft.com/office/powerpoint/2010/main" val="19342945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286000"/>
            <a:ext cx="1676400" cy="3509665"/>
            <a:chOff x="304800" y="2286000"/>
            <a:chExt cx="1676400" cy="3509665"/>
          </a:xfrm>
        </p:grpSpPr>
        <p:grpSp>
          <p:nvGrpSpPr>
            <p:cNvPr id="5" name="Group 4"/>
            <p:cNvGrpSpPr/>
            <p:nvPr/>
          </p:nvGrpSpPr>
          <p:grpSpPr>
            <a:xfrm>
              <a:off x="304800" y="2286000"/>
              <a:ext cx="1676400" cy="2590800"/>
              <a:chOff x="3733800" y="2590800"/>
              <a:chExt cx="1676400" cy="2590800"/>
            </a:xfrm>
          </p:grpSpPr>
          <p:grpSp>
            <p:nvGrpSpPr>
              <p:cNvPr id="7" name="Group 7"/>
              <p:cNvGrpSpPr/>
              <p:nvPr/>
            </p:nvGrpSpPr>
            <p:grpSpPr>
              <a:xfrm>
                <a:off x="3733800" y="2590800"/>
                <a:ext cx="1676400" cy="2590800"/>
                <a:chOff x="1219200" y="2667000"/>
                <a:chExt cx="1676400" cy="2590800"/>
              </a:xfrm>
            </p:grpSpPr>
            <p:sp>
              <p:nvSpPr>
                <p:cNvPr id="9" name="Rectangle 8"/>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0" name="Snip Single Corner Rectangle 9"/>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8" name="Elbow Connector 7"/>
              <p:cNvCxnSpPr>
                <a:stCxn id="10" idx="3"/>
                <a:endCxn id="9" idx="2"/>
              </p:cNvCxnSpPr>
              <p:nvPr/>
            </p:nvCxnSpPr>
            <p:spPr>
              <a:xfrm rot="5400000" flipH="1" flipV="1">
                <a:off x="4267200" y="3886200"/>
                <a:ext cx="6096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grpSp>
      <p:grpSp>
        <p:nvGrpSpPr>
          <p:cNvPr id="35" name="Group 34"/>
          <p:cNvGrpSpPr/>
          <p:nvPr/>
        </p:nvGrpSpPr>
        <p:grpSpPr>
          <a:xfrm>
            <a:off x="2895600" y="2026024"/>
            <a:ext cx="5715000" cy="3841376"/>
            <a:chOff x="2895600" y="2026024"/>
            <a:chExt cx="5715000" cy="3841376"/>
          </a:xfrm>
        </p:grpSpPr>
        <p:sp>
          <p:nvSpPr>
            <p:cNvPr id="14" name="Rectangle 13"/>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15" name="Down Arrow Callout 14"/>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16" name="Down Arrow Callout 15"/>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17" name="Rectangle 16"/>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18" name="Snip Single Corner Rectangle 17"/>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9" name="Snip Single Corner Rectangle 18"/>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0" name="Elbow Connector 19"/>
            <p:cNvCxnSpPr>
              <a:stCxn id="18" idx="0"/>
              <a:endCxn id="22" idx="1"/>
            </p:cNvCxnSpPr>
            <p:nvPr/>
          </p:nvCxnSpPr>
          <p:spPr>
            <a:xfrm>
              <a:off x="41282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19" idx="0"/>
              <a:endCxn id="22" idx="1"/>
            </p:cNvCxnSpPr>
            <p:nvPr/>
          </p:nvCxnSpPr>
          <p:spPr>
            <a:xfrm>
              <a:off x="41282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23" name="Elbow Connector 22"/>
            <p:cNvCxnSpPr>
              <a:stCxn id="24" idx="3"/>
              <a:endCxn id="17" idx="1"/>
            </p:cNvCxnSpPr>
            <p:nvPr/>
          </p:nvCxnSpPr>
          <p:spPr>
            <a:xfrm flipV="1">
              <a:off x="72098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5" name="Elbow Connector 24"/>
            <p:cNvCxnSpPr>
              <a:stCxn id="22" idx="3"/>
              <a:endCxn id="24" idx="1"/>
            </p:cNvCxnSpPr>
            <p:nvPr/>
          </p:nvCxnSpPr>
          <p:spPr>
            <a:xfrm>
              <a:off x="57531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Can 25"/>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7" name="Elbow Connector 26"/>
            <p:cNvCxnSpPr>
              <a:stCxn id="26" idx="4"/>
              <a:endCxn id="28" idx="1"/>
            </p:cNvCxnSpPr>
            <p:nvPr/>
          </p:nvCxnSpPr>
          <p:spPr>
            <a:xfrm>
              <a:off x="55289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9" name="Elbow Connector 28"/>
            <p:cNvCxnSpPr>
              <a:stCxn id="28" idx="3"/>
              <a:endCxn id="17" idx="1"/>
            </p:cNvCxnSpPr>
            <p:nvPr/>
          </p:nvCxnSpPr>
          <p:spPr>
            <a:xfrm>
              <a:off x="72098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31" name="Rectangle 30"/>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32" name="Elbow Connector 31"/>
            <p:cNvCxnSpPr>
              <a:stCxn id="31" idx="3"/>
              <a:endCxn id="30" idx="1"/>
            </p:cNvCxnSpPr>
            <p:nvPr/>
          </p:nvCxnSpPr>
          <p:spPr>
            <a:xfrm>
              <a:off x="72098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cxnSp>
        <p:nvCxnSpPr>
          <p:cNvPr id="33" name="Straight Connector 32"/>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3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What Did We DO?</a:t>
            </a:r>
          </a:p>
        </p:txBody>
      </p:sp>
    </p:spTree>
    <p:extLst>
      <p:ext uri="{BB962C8B-B14F-4D97-AF65-F5344CB8AC3E}">
        <p14:creationId xmlns:p14="http://schemas.microsoft.com/office/powerpoint/2010/main" val="1690163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714500" y="2026024"/>
            <a:ext cx="5715000" cy="3841376"/>
            <a:chOff x="1714500" y="2026024"/>
            <a:chExt cx="5715000" cy="3841376"/>
          </a:xfrm>
        </p:grpSpPr>
        <p:sp>
          <p:nvSpPr>
            <p:cNvPr id="5" name="Rectangle 4"/>
            <p:cNvSpPr/>
            <p:nvPr/>
          </p:nvSpPr>
          <p:spPr>
            <a:xfrm>
              <a:off x="23241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6" name="Down Arrow Callout 5"/>
            <p:cNvSpPr/>
            <p:nvPr/>
          </p:nvSpPr>
          <p:spPr>
            <a:xfrm>
              <a:off x="23241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7" name="Down Arrow Callout 6"/>
            <p:cNvSpPr/>
            <p:nvPr/>
          </p:nvSpPr>
          <p:spPr>
            <a:xfrm>
              <a:off x="43770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IEmailSender</a:t>
              </a:r>
              <a:endParaRPr lang="en-US" sz="1200" dirty="0"/>
            </a:p>
          </p:txBody>
        </p:sp>
        <p:sp>
          <p:nvSpPr>
            <p:cNvPr id="8" name="Rectangle 7"/>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9" name="Snip Single Corner Rectangle 8"/>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0" name="Snip Single Corner Rectangle 9"/>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1" name="Elbow Connector 10"/>
            <p:cNvCxnSpPr>
              <a:stCxn id="9" idx="0"/>
              <a:endCxn id="13"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13"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4" name="Elbow Connector 13"/>
            <p:cNvCxnSpPr>
              <a:stCxn id="15" idx="3"/>
              <a:endCxn id="8"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7961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6" name="Elbow Connector 15"/>
            <p:cNvCxnSpPr>
              <a:stCxn id="13" idx="3"/>
              <a:endCxn id="15"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Can 16"/>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8" name="Elbow Connector 17"/>
            <p:cNvCxnSpPr>
              <a:stCxn id="17" idx="4"/>
              <a:endCxn id="19"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7961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0" name="Elbow Connector 19"/>
            <p:cNvCxnSpPr>
              <a:stCxn id="19" idx="3"/>
              <a:endCxn id="8"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2" name="Rectangle 21"/>
            <p:cNvSpPr/>
            <p:nvPr/>
          </p:nvSpPr>
          <p:spPr>
            <a:xfrm>
              <a:off x="47961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23" name="Elbow Connector 22"/>
            <p:cNvCxnSpPr>
              <a:stCxn id="22" idx="3"/>
              <a:endCxn id="21"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Coupling</a:t>
            </a:r>
          </a:p>
        </p:txBody>
      </p:sp>
    </p:spTree>
    <p:extLst>
      <p:ext uri="{BB962C8B-B14F-4D97-AF65-F5344CB8AC3E}">
        <p14:creationId xmlns:p14="http://schemas.microsoft.com/office/powerpoint/2010/main" val="1738943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Cohesion</a:t>
            </a:r>
          </a:p>
        </p:txBody>
      </p:sp>
      <p:grpSp>
        <p:nvGrpSpPr>
          <p:cNvPr id="2" name="Group 1"/>
          <p:cNvGrpSpPr/>
          <p:nvPr/>
        </p:nvGrpSpPr>
        <p:grpSpPr>
          <a:xfrm>
            <a:off x="1714500" y="2026024"/>
            <a:ext cx="5715000" cy="3841376"/>
            <a:chOff x="1714500" y="2026024"/>
            <a:chExt cx="5715000" cy="3841376"/>
          </a:xfrm>
        </p:grpSpPr>
        <p:sp>
          <p:nvSpPr>
            <p:cNvPr id="27" name="Rectangle 26"/>
            <p:cNvSpPr/>
            <p:nvPr/>
          </p:nvSpPr>
          <p:spPr>
            <a:xfrm>
              <a:off x="23241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EmailProcessingService</a:t>
              </a:r>
              <a:endParaRPr lang="en-US" sz="1200" dirty="0"/>
            </a:p>
          </p:txBody>
        </p:sp>
        <p:sp>
          <p:nvSpPr>
            <p:cNvPr id="28" name="Down Arrow Callout 27"/>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29" name="Down Arrow Callout 28"/>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30" name="Rectangle 29"/>
            <p:cNvSpPr/>
            <p:nvPr/>
          </p:nvSpPr>
          <p:spPr>
            <a:xfrm>
              <a:off x="61968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31" name="Snip Single Corner Rectangle 30"/>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32" name="Snip Single Corner Rectangle 31"/>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33" name="Elbow Connector 32"/>
            <p:cNvCxnSpPr>
              <a:stCxn id="31" idx="0"/>
              <a:endCxn id="35"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4" name="Elbow Connector 33"/>
            <p:cNvCxnSpPr>
              <a:stCxn id="32" idx="0"/>
              <a:endCxn id="35"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33393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36" name="Elbow Connector 35"/>
            <p:cNvCxnSpPr>
              <a:stCxn id="37" idx="3"/>
              <a:endCxn id="30"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47961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38" name="Elbow Connector 37"/>
            <p:cNvCxnSpPr>
              <a:stCxn id="35" idx="3"/>
              <a:endCxn id="37"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Can 38"/>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40" name="Elbow Connector 39"/>
            <p:cNvCxnSpPr>
              <a:stCxn id="39" idx="4"/>
              <a:endCxn id="41"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961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42" name="Elbow Connector 41"/>
            <p:cNvCxnSpPr>
              <a:stCxn id="41" idx="3"/>
              <a:endCxn id="30"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61968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44" name="Rectangle 43"/>
            <p:cNvSpPr/>
            <p:nvPr/>
          </p:nvSpPr>
          <p:spPr>
            <a:xfrm>
              <a:off x="47961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EmailService</a:t>
              </a:r>
              <a:endParaRPr lang="en-US" sz="1200" dirty="0"/>
            </a:p>
          </p:txBody>
        </p:sp>
        <p:cxnSp>
          <p:nvCxnSpPr>
            <p:cNvPr id="45" name="Elbow Connector 44"/>
            <p:cNvCxnSpPr>
              <a:stCxn id="44" idx="3"/>
              <a:endCxn id="43"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48822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Encapsulation</a:t>
            </a:r>
          </a:p>
        </p:txBody>
      </p:sp>
      <p:grpSp>
        <p:nvGrpSpPr>
          <p:cNvPr id="2" name="Group 1"/>
          <p:cNvGrpSpPr/>
          <p:nvPr/>
        </p:nvGrpSpPr>
        <p:grpSpPr>
          <a:xfrm>
            <a:off x="1714500" y="2026024"/>
            <a:ext cx="5715000" cy="3841376"/>
            <a:chOff x="1714500" y="2026024"/>
            <a:chExt cx="5715000" cy="3841376"/>
          </a:xfrm>
        </p:grpSpPr>
        <p:sp>
          <p:nvSpPr>
            <p:cNvPr id="4" name="Rectangle 3"/>
            <p:cNvSpPr/>
            <p:nvPr/>
          </p:nvSpPr>
          <p:spPr>
            <a:xfrm>
              <a:off x="23241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EmailProcessingService</a:t>
              </a:r>
              <a:endParaRPr lang="en-US" sz="1200" dirty="0"/>
            </a:p>
          </p:txBody>
        </p:sp>
        <p:sp>
          <p:nvSpPr>
            <p:cNvPr id="5" name="Down Arrow Callout 4"/>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6" name="Down Arrow Callout 5"/>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7" name="Rectangle 6"/>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8" name="Snip Single Corner Rectangle 7"/>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9" name="Snip Single Corner Rectangle 8"/>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0" name="Elbow Connector 9"/>
            <p:cNvCxnSpPr>
              <a:stCxn id="8" idx="0"/>
              <a:endCxn id="12"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a:stCxn id="9" idx="0"/>
              <a:endCxn id="12"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3" name="Elbow Connector 12"/>
            <p:cNvCxnSpPr>
              <a:stCxn id="14" idx="3"/>
              <a:endCxn id="7"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7961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5" name="Elbow Connector 14"/>
            <p:cNvCxnSpPr>
              <a:stCxn id="12" idx="3"/>
              <a:endCxn id="14"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6" name="Can 15"/>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7" name="Elbow Connector 16"/>
            <p:cNvCxnSpPr>
              <a:stCxn id="16" idx="4"/>
              <a:endCxn id="18"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961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19" name="Elbow Connector 18"/>
            <p:cNvCxnSpPr>
              <a:stCxn id="18" idx="3"/>
              <a:endCxn id="7"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1" name="Rectangle 20"/>
            <p:cNvSpPr/>
            <p:nvPr/>
          </p:nvSpPr>
          <p:spPr>
            <a:xfrm>
              <a:off x="47961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EmailService</a:t>
              </a:r>
              <a:endParaRPr lang="en-US" sz="1200" dirty="0"/>
            </a:p>
          </p:txBody>
        </p:sp>
        <p:cxnSp>
          <p:nvCxnSpPr>
            <p:cNvPr id="22" name="Elbow Connector 21"/>
            <p:cNvCxnSpPr>
              <a:stCxn id="21" idx="3"/>
              <a:endCxn id="20"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0652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5" name="Rectangle 14"/>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ectangle 19"/>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420100" cy="919163"/>
          </a:xfrm>
          <a:prstGeom prst="rect">
            <a:avLst/>
          </a:prstGeom>
          <a:noFill/>
          <a:ln>
            <a:miter lim="800000"/>
            <a:headEnd/>
            <a:tailEnd/>
          </a:ln>
        </p:spPr>
        <p:txBody>
          <a:bodyPr/>
          <a:lstStyle/>
          <a:p>
            <a:pPr eaLnBrk="1" hangingPunct="1"/>
            <a:r>
              <a:rPr lang="en-US" dirty="0" smtClean="0">
                <a:solidFill>
                  <a:schemeClr val="bg1"/>
                </a:solidFill>
              </a:rPr>
              <a:t>Additional Resources</a:t>
            </a:r>
          </a:p>
        </p:txBody>
      </p:sp>
      <p:sp>
        <p:nvSpPr>
          <p:cNvPr id="5128" name="Rectangle 9"/>
          <p:cNvSpPr>
            <a:spLocks noGrp="1" noChangeArrowheads="1"/>
          </p:cNvSpPr>
          <p:nvPr>
            <p:ph idx="4294967295"/>
          </p:nvPr>
        </p:nvSpPr>
        <p:spPr>
          <a:xfrm>
            <a:off x="514350" y="1142999"/>
            <a:ext cx="8229600" cy="3425051"/>
          </a:xfrm>
        </p:spPr>
        <p:txBody>
          <a:bodyPr>
            <a:noAutofit/>
          </a:bodyPr>
          <a:lstStyle/>
          <a:p>
            <a:pPr eaLnBrk="1" hangingPunct="1">
              <a:lnSpc>
                <a:spcPct val="80000"/>
              </a:lnSpc>
              <a:buNone/>
            </a:pPr>
            <a:r>
              <a:rPr lang="en-US" sz="2000" dirty="0" smtClean="0">
                <a:solidFill>
                  <a:schemeClr val="bg1"/>
                </a:solidFill>
              </a:rPr>
              <a:t>Uncle Bob’s Principle Of Object Oriented Development: </a:t>
            </a:r>
            <a:endParaRPr lang="en-US" sz="2000" dirty="0" smtClean="0">
              <a:solidFill>
                <a:schemeClr val="bg1"/>
              </a:solidFill>
            </a:endParaRPr>
          </a:p>
          <a:p>
            <a:pPr eaLnBrk="1" hangingPunct="1">
              <a:lnSpc>
                <a:spcPct val="80000"/>
              </a:lnSpc>
              <a:buNone/>
            </a:pPr>
            <a:r>
              <a:rPr lang="en-US" sz="2000" dirty="0">
                <a:solidFill>
                  <a:schemeClr val="bg1"/>
                </a:solidFill>
              </a:rPr>
              <a:t>	</a:t>
            </a:r>
            <a:r>
              <a:rPr lang="en-US" sz="2000" dirty="0" smtClean="0">
                <a:solidFill>
                  <a:srgbClr val="292934"/>
                </a:solidFill>
              </a:rPr>
              <a:t>http</a:t>
            </a:r>
            <a:r>
              <a:rPr lang="en-US" sz="2000" dirty="0" smtClean="0">
                <a:solidFill>
                  <a:srgbClr val="292934"/>
                </a:solidFill>
              </a:rPr>
              <a:t>://butunclebob.com/ArticleS.UncleBob.PrinciplesOfOod</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Pablo’s Topic Of The </a:t>
            </a:r>
            <a:r>
              <a:rPr lang="en-US" sz="2000" dirty="0" smtClean="0">
                <a:solidFill>
                  <a:schemeClr val="bg1"/>
                </a:solidFill>
              </a:rPr>
              <a:t>Month</a:t>
            </a:r>
            <a:r>
              <a:rPr lang="en-US" sz="2000" dirty="0">
                <a:solidFill>
                  <a:schemeClr val="bg1"/>
                </a:solidFill>
              </a:rPr>
              <a:t> </a:t>
            </a:r>
            <a:r>
              <a:rPr lang="en-US" sz="2000" dirty="0" smtClean="0">
                <a:solidFill>
                  <a:schemeClr val="bg1"/>
                </a:solidFill>
              </a:rPr>
              <a:t>on</a:t>
            </a:r>
            <a:r>
              <a:rPr lang="en-US" sz="2000" dirty="0" smtClean="0">
                <a:solidFill>
                  <a:schemeClr val="bg1"/>
                </a:solidFill>
              </a:rPr>
              <a:t> SOLID, SOLID </a:t>
            </a:r>
            <a:r>
              <a:rPr lang="en-US" sz="2000" dirty="0" smtClean="0">
                <a:solidFill>
                  <a:schemeClr val="bg1"/>
                </a:solidFill>
              </a:rPr>
              <a:t>E-</a:t>
            </a:r>
            <a:r>
              <a:rPr lang="en-US" sz="2000" dirty="0" smtClean="0">
                <a:solidFill>
                  <a:schemeClr val="bg1"/>
                </a:solidFill>
              </a:rPr>
              <a:t>Book, and more</a:t>
            </a:r>
          </a:p>
          <a:p>
            <a:pPr eaLnBrk="1" hangingPunct="1">
              <a:lnSpc>
                <a:spcPct val="80000"/>
              </a:lnSpc>
              <a:buNone/>
            </a:pPr>
            <a:r>
              <a:rPr lang="en-US" sz="2000" dirty="0">
                <a:solidFill>
                  <a:schemeClr val="bg1"/>
                </a:solidFill>
              </a:rPr>
              <a:t>	</a:t>
            </a:r>
            <a:r>
              <a:rPr lang="en-US" sz="2000" dirty="0" smtClean="0"/>
              <a:t>http://</a:t>
            </a:r>
            <a:r>
              <a:rPr lang="en-US" sz="2000" dirty="0" err="1" smtClean="0"/>
              <a:t>lostechies.com</a:t>
            </a:r>
            <a:endParaRPr lang="en-US" sz="2000" dirty="0" smtClean="0"/>
          </a:p>
          <a:p>
            <a:pPr>
              <a:lnSpc>
                <a:spcPct val="80000"/>
              </a:lnSpc>
              <a:buNone/>
            </a:pPr>
            <a:endParaRPr lang="en-US" sz="2000" dirty="0">
              <a:solidFill>
                <a:schemeClr val="bg1"/>
              </a:solidFill>
            </a:endParaRPr>
          </a:p>
          <a:p>
            <a:pPr>
              <a:lnSpc>
                <a:spcPct val="80000"/>
              </a:lnSpc>
              <a:buNone/>
            </a:pPr>
            <a:r>
              <a:rPr lang="en-US" sz="2000" dirty="0" smtClean="0">
                <a:solidFill>
                  <a:schemeClr val="bg1"/>
                </a:solidFill>
              </a:rPr>
              <a:t>SOLID Software Development in CODE Magazine</a:t>
            </a:r>
            <a:endParaRPr lang="en-US" sz="2000" dirty="0">
              <a:solidFill>
                <a:schemeClr val="bg1"/>
              </a:solidFill>
            </a:endParaRPr>
          </a:p>
          <a:p>
            <a:pPr lvl="1">
              <a:lnSpc>
                <a:spcPct val="80000"/>
              </a:lnSpc>
              <a:buNone/>
            </a:pPr>
            <a:r>
              <a:rPr lang="pl-PL" dirty="0">
                <a:solidFill>
                  <a:srgbClr val="292934"/>
                </a:solidFill>
              </a:rPr>
              <a:t>http://www.code-magazine.com/article.aspx?quickid=</a:t>
            </a:r>
            <a:r>
              <a:rPr lang="pl-PL" dirty="0" smtClean="0">
                <a:solidFill>
                  <a:srgbClr val="292934"/>
                </a:solidFill>
              </a:rPr>
              <a:t>1001061</a:t>
            </a:r>
            <a:endParaRPr lang="en-US" dirty="0">
              <a:solidFill>
                <a:srgbClr val="292934"/>
              </a:solidFill>
            </a:endParaRPr>
          </a:p>
          <a:p>
            <a:pPr>
              <a:lnSpc>
                <a:spcPct val="80000"/>
              </a:lnSpc>
              <a:buNone/>
            </a:pPr>
            <a:endParaRPr lang="en-US" sz="2000" dirty="0" smtClean="0">
              <a:solidFill>
                <a:schemeClr val="bg1"/>
              </a:solidFill>
            </a:endParaRPr>
          </a:p>
          <a:p>
            <a:pPr>
              <a:lnSpc>
                <a:spcPct val="80000"/>
              </a:lnSpc>
              <a:buNone/>
            </a:pPr>
            <a:r>
              <a:rPr lang="en-US" sz="2000" dirty="0" smtClean="0">
                <a:solidFill>
                  <a:schemeClr val="bg1"/>
                </a:solidFill>
              </a:rPr>
              <a:t>Agile </a:t>
            </a:r>
            <a:r>
              <a:rPr lang="en-US" sz="2000" dirty="0">
                <a:solidFill>
                  <a:schemeClr val="bg1"/>
                </a:solidFill>
              </a:rPr>
              <a:t>Principles, Patterns, And Practices In C#</a:t>
            </a:r>
          </a:p>
          <a:p>
            <a:pPr>
              <a:lnSpc>
                <a:spcPct val="80000"/>
              </a:lnSpc>
              <a:buNone/>
            </a:pPr>
            <a:r>
              <a:rPr lang="en-US" sz="2000" dirty="0">
                <a:solidFill>
                  <a:srgbClr val="292934"/>
                </a:solidFill>
              </a:rPr>
              <a:t>	by Robert </a:t>
            </a:r>
            <a:r>
              <a:rPr lang="en-US" sz="2000" dirty="0" smtClean="0">
                <a:solidFill>
                  <a:srgbClr val="292934"/>
                </a:solidFill>
              </a:rPr>
              <a:t>and </a:t>
            </a:r>
            <a:r>
              <a:rPr lang="en-US" sz="2000" dirty="0">
                <a:solidFill>
                  <a:srgbClr val="292934"/>
                </a:solidFill>
              </a:rPr>
              <a:t>Micah </a:t>
            </a:r>
            <a:r>
              <a:rPr lang="en-US" sz="2000" dirty="0" smtClean="0">
                <a:solidFill>
                  <a:srgbClr val="292934"/>
                </a:solidFill>
              </a:rPr>
              <a:t>Martin, published by Prentice Hall</a:t>
            </a:r>
            <a:endParaRPr lang="en-US" sz="2000" dirty="0">
              <a:solidFill>
                <a:srgbClr val="292934"/>
              </a:solidFill>
            </a:endParaRPr>
          </a:p>
        </p:txBody>
      </p:sp>
      <p:sp>
        <p:nvSpPr>
          <p:cNvPr id="7" name="Rectangle 9"/>
          <p:cNvSpPr txBox="1">
            <a:spLocks noChangeArrowheads="1"/>
          </p:cNvSpPr>
          <p:nvPr/>
        </p:nvSpPr>
        <p:spPr>
          <a:xfrm>
            <a:off x="112713" y="4800600"/>
            <a:ext cx="4427298" cy="19335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80000"/>
              </a:lnSpc>
              <a:buFont typeface="Arial" charset="0"/>
              <a:buNone/>
            </a:pPr>
            <a:r>
              <a:rPr lang="en-US" sz="1800" dirty="0" smtClean="0">
                <a:solidFill>
                  <a:schemeClr val="bg1"/>
                </a:solidFill>
              </a:rPr>
              <a:t>Derick Bailey  -  Independent Consultant</a:t>
            </a:r>
          </a:p>
          <a:p>
            <a:pPr>
              <a:lnSpc>
                <a:spcPct val="80000"/>
              </a:lnSpc>
              <a:buFont typeface="Arial" charset="0"/>
              <a:buNone/>
            </a:pPr>
            <a:r>
              <a:rPr lang="en-US" sz="1800" dirty="0" smtClean="0">
                <a:solidFill>
                  <a:schemeClr val="bg1"/>
                </a:solidFill>
              </a:rPr>
              <a:t>Muted Solutions, LLC</a:t>
            </a:r>
          </a:p>
          <a:p>
            <a:pPr>
              <a:lnSpc>
                <a:spcPct val="80000"/>
              </a:lnSpc>
              <a:buFont typeface="Arial" charset="0"/>
              <a:buNone/>
            </a:pPr>
            <a:endParaRPr lang="en-US" sz="1800" dirty="0" smtClean="0">
              <a:solidFill>
                <a:schemeClr val="bg1"/>
              </a:solidFill>
            </a:endParaRPr>
          </a:p>
          <a:p>
            <a:pPr>
              <a:lnSpc>
                <a:spcPct val="80000"/>
              </a:lnSpc>
              <a:buFont typeface="Arial" pitchFamily="34" charset="0"/>
              <a:buNone/>
            </a:pPr>
            <a:r>
              <a:rPr lang="en-US" sz="1800" dirty="0" smtClean="0">
                <a:solidFill>
                  <a:schemeClr val="bg1"/>
                </a:solidFill>
              </a:rPr>
              <a:t>WWW: </a:t>
            </a:r>
          </a:p>
          <a:p>
            <a:pPr>
              <a:lnSpc>
                <a:spcPct val="80000"/>
              </a:lnSpc>
              <a:buFont typeface="Arial" pitchFamily="34" charset="0"/>
              <a:buNone/>
            </a:pPr>
            <a:r>
              <a:rPr lang="en-US" sz="1800" dirty="0" smtClean="0">
                <a:solidFill>
                  <a:schemeClr val="bg1"/>
                </a:solidFill>
              </a:rPr>
              <a:t>    </a:t>
            </a:r>
            <a:r>
              <a:rPr lang="en-US" sz="1800" dirty="0" err="1" smtClean="0">
                <a:solidFill>
                  <a:schemeClr val="bg1"/>
                </a:solidFill>
              </a:rPr>
              <a:t>mutedsolutions.com</a:t>
            </a:r>
            <a:endParaRPr lang="en-US" sz="1800" dirty="0" smtClean="0">
              <a:solidFill>
                <a:schemeClr val="bg1"/>
              </a:solidFill>
            </a:endParaRPr>
          </a:p>
          <a:p>
            <a:pPr>
              <a:lnSpc>
                <a:spcPct val="80000"/>
              </a:lnSpc>
              <a:buFont typeface="Arial" pitchFamily="34" charset="0"/>
              <a:buNone/>
            </a:pPr>
            <a:r>
              <a:rPr lang="en-US" sz="1800" dirty="0">
                <a:solidFill>
                  <a:schemeClr val="bg1"/>
                </a:solidFill>
              </a:rPr>
              <a:t> </a:t>
            </a:r>
            <a:r>
              <a:rPr lang="en-US" sz="1800" dirty="0" smtClean="0">
                <a:solidFill>
                  <a:schemeClr val="bg1"/>
                </a:solidFill>
              </a:rPr>
              <a:t>   </a:t>
            </a:r>
            <a:r>
              <a:rPr lang="en-US" sz="1800" dirty="0" err="1" smtClean="0">
                <a:solidFill>
                  <a:schemeClr val="bg1"/>
                </a:solidFill>
              </a:rPr>
              <a:t>derickbailey.lostechies.com</a:t>
            </a:r>
            <a:endParaRPr lang="en-US" sz="1800" dirty="0" smtClean="0">
              <a:solidFill>
                <a:schemeClr val="bg1"/>
              </a:solidFill>
            </a:endParaRPr>
          </a:p>
        </p:txBody>
      </p:sp>
      <p:sp>
        <p:nvSpPr>
          <p:cNvPr id="2" name="Rectangle 1"/>
          <p:cNvSpPr/>
          <p:nvPr/>
        </p:nvSpPr>
        <p:spPr>
          <a:xfrm>
            <a:off x="5544690" y="4800600"/>
            <a:ext cx="3475485" cy="1652760"/>
          </a:xfrm>
          <a:prstGeom prst="rect">
            <a:avLst/>
          </a:prstGeom>
        </p:spPr>
        <p:txBody>
          <a:bodyPr wrap="square">
            <a:spAutoFit/>
          </a:bodyPr>
          <a:lstStyle/>
          <a:p>
            <a:pPr>
              <a:lnSpc>
                <a:spcPct val="80000"/>
              </a:lnSpc>
              <a:buFont typeface="Arial" charset="0"/>
              <a:buNone/>
            </a:pPr>
            <a:endParaRPr lang="en-US" dirty="0" smtClean="0">
              <a:solidFill>
                <a:schemeClr val="bg1"/>
              </a:solidFill>
            </a:endParaRPr>
          </a:p>
          <a:p>
            <a:pPr>
              <a:lnSpc>
                <a:spcPct val="80000"/>
              </a:lnSpc>
              <a:buFont typeface="Arial" charset="0"/>
              <a:buNone/>
            </a:pPr>
            <a:r>
              <a:rPr lang="en-US" dirty="0" smtClean="0">
                <a:solidFill>
                  <a:schemeClr val="bg1"/>
                </a:solidFill>
              </a:rPr>
              <a:t>Email</a:t>
            </a:r>
            <a:r>
              <a:rPr lang="en-US" dirty="0">
                <a:solidFill>
                  <a:schemeClr val="bg1"/>
                </a:solidFill>
              </a:rPr>
              <a:t>: </a:t>
            </a:r>
            <a:endParaRPr lang="en-US" dirty="0" smtClean="0">
              <a:solidFill>
                <a:schemeClr val="bg1"/>
              </a:solidFill>
            </a:endParaRPr>
          </a:p>
          <a:p>
            <a:pPr>
              <a:lnSpc>
                <a:spcPct val="80000"/>
              </a:lnSpc>
              <a:buFont typeface="Arial" charset="0"/>
              <a:buNone/>
            </a:pPr>
            <a:r>
              <a:rPr lang="en-US" dirty="0" smtClean="0">
                <a:solidFill>
                  <a:schemeClr val="bg1"/>
                </a:solidFill>
              </a:rPr>
              <a:t>    derick</a:t>
            </a:r>
            <a:r>
              <a:rPr lang="en-US" dirty="0">
                <a:solidFill>
                  <a:schemeClr val="bg1"/>
                </a:solidFill>
              </a:rPr>
              <a:t>@mutedsolutions.com</a:t>
            </a:r>
          </a:p>
          <a:p>
            <a:pPr>
              <a:lnSpc>
                <a:spcPct val="80000"/>
              </a:lnSpc>
              <a:buFont typeface="Arial" charset="0"/>
              <a:buNone/>
            </a:pPr>
            <a:r>
              <a:rPr lang="en-US" dirty="0" smtClean="0">
                <a:solidFill>
                  <a:schemeClr val="bg1"/>
                </a:solidFill>
              </a:rPr>
              <a:t>    </a:t>
            </a:r>
            <a:r>
              <a:rPr lang="en-US" dirty="0" err="1" smtClean="0">
                <a:solidFill>
                  <a:schemeClr val="bg1"/>
                </a:solidFill>
              </a:rPr>
              <a:t>derick</a:t>
            </a:r>
            <a:r>
              <a:rPr lang="en-US" dirty="0" err="1">
                <a:solidFill>
                  <a:schemeClr val="bg1"/>
                </a:solidFill>
              </a:rPr>
              <a:t>@derickbailey.com</a:t>
            </a:r>
            <a:endParaRPr lang="en-US" dirty="0">
              <a:solidFill>
                <a:schemeClr val="bg1"/>
              </a:solidFill>
            </a:endParaRPr>
          </a:p>
          <a:p>
            <a:pPr lvl="1">
              <a:lnSpc>
                <a:spcPct val="80000"/>
              </a:lnSpc>
              <a:buFont typeface="Arial" charset="0"/>
              <a:buNone/>
            </a:pPr>
            <a:endParaRPr lang="en-US" dirty="0">
              <a:solidFill>
                <a:schemeClr val="bg1"/>
              </a:solidFill>
            </a:endParaRPr>
          </a:p>
          <a:p>
            <a:pPr>
              <a:lnSpc>
                <a:spcPct val="80000"/>
              </a:lnSpc>
              <a:buFont typeface="Arial" charset="0"/>
              <a:buNone/>
            </a:pPr>
            <a:r>
              <a:rPr lang="en-US" dirty="0">
                <a:solidFill>
                  <a:schemeClr val="bg1"/>
                </a:solidFill>
              </a:rPr>
              <a:t>Twitter: </a:t>
            </a:r>
            <a:endParaRPr lang="en-US" dirty="0" smtClean="0">
              <a:solidFill>
                <a:schemeClr val="bg1"/>
              </a:solidFill>
            </a:endParaRP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a:solidFill>
                  <a:schemeClr val="bg1"/>
                </a:solidFill>
              </a:rPr>
              <a:t>derickbailey</a:t>
            </a:r>
            <a:endParaRPr lang="en-US" dirty="0">
              <a:solidFill>
                <a:schemeClr val="bg1"/>
              </a:solidFill>
            </a:endParaRPr>
          </a:p>
        </p:txBody>
      </p:sp>
      <p:sp>
        <p:nvSpPr>
          <p:cNvPr id="9" name="TextBox 16"/>
          <p:cNvSpPr txBox="1">
            <a:spLocks noChangeArrowheads="1"/>
          </p:cNvSpPr>
          <p:nvPr/>
        </p:nvSpPr>
        <p:spPr bwMode="auto">
          <a:xfrm>
            <a:off x="2819400" y="6581775"/>
            <a:ext cx="3429000" cy="276999"/>
          </a:xfrm>
          <a:prstGeom prst="rect">
            <a:avLst/>
          </a:prstGeom>
          <a:ln w="12700" cmpd="sng">
            <a:solidFill>
              <a:schemeClr val="bg1"/>
            </a:solidFill>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r>
              <a:rPr lang="en-US" sz="1200" dirty="0" smtClean="0">
                <a:solidFill>
                  <a:schemeClr val="bg1"/>
                </a:solidFill>
                <a:latin typeface="Calibri" pitchFamily="34" charset="0"/>
              </a:rPr>
              <a:t>Copyright ©2011 Muted Solutions, </a:t>
            </a:r>
            <a:r>
              <a:rPr lang="en-US" sz="1200" dirty="0" smtClean="0">
                <a:solidFill>
                  <a:schemeClr val="bg1"/>
                </a:solidFill>
                <a:latin typeface="Calibri" pitchFamily="34" charset="0"/>
              </a:rPr>
              <a:t>LLC</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908610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72046" cy="2342662"/>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pic>
        <p:nvPicPr>
          <p:cNvPr id="1026" name="Picture 2"/>
          <p:cNvPicPr>
            <a:picLocks noChangeAspect="1" noChangeArrowheads="1"/>
          </p:cNvPicPr>
          <p:nvPr/>
        </p:nvPicPr>
        <p:blipFill>
          <a:blip r:embed="rId4"/>
          <a:srcRect/>
          <a:stretch>
            <a:fillRect/>
          </a:stretch>
        </p:blipFill>
        <p:spPr bwMode="auto">
          <a:xfrm>
            <a:off x="2428875" y="3524250"/>
            <a:ext cx="4286250" cy="3333750"/>
          </a:xfrm>
          <a:prstGeom prst="rect">
            <a:avLst/>
          </a:prstGeom>
          <a:noFill/>
          <a:ln w="9525">
            <a:noFill/>
            <a:miter lim="800000"/>
            <a:headEnd/>
            <a:tailEnd/>
          </a:ln>
          <a:effectLst/>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Cohesion</a:t>
            </a:r>
            <a:endParaRPr lang="en-US" dirty="0" smtClean="0"/>
          </a:p>
        </p:txBody>
      </p:sp>
    </p:spTree>
    <p:extLst>
      <p:ext uri="{BB962C8B-B14F-4D97-AF65-F5344CB8AC3E}">
        <p14:creationId xmlns:p14="http://schemas.microsoft.com/office/powerpoint/2010/main" val="3433055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42738" cy="2332892"/>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grpSp>
        <p:nvGrpSpPr>
          <p:cNvPr id="53" name="Group 52"/>
          <p:cNvGrpSpPr/>
          <p:nvPr/>
        </p:nvGrpSpPr>
        <p:grpSpPr>
          <a:xfrm>
            <a:off x="1333500" y="3516739"/>
            <a:ext cx="6400800" cy="3276600"/>
            <a:chOff x="609600" y="2667000"/>
            <a:chExt cx="6400800" cy="3276600"/>
          </a:xfrm>
          <a:effectLst/>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tx1"/>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0"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encapsulation</a:t>
            </a:r>
            <a:endParaRPr lang="en-US" dirty="0" smtClean="0"/>
          </a:p>
        </p:txBody>
      </p:sp>
    </p:spTree>
    <p:extLst>
      <p:ext uri="{BB962C8B-B14F-4D97-AF65-F5344CB8AC3E}">
        <p14:creationId xmlns:p14="http://schemas.microsoft.com/office/powerpoint/2010/main" val="681089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S</a:t>
            </a:r>
            <a:r>
              <a:rPr lang="en-US" dirty="0" smtClean="0">
                <a:solidFill>
                  <a:srgbClr val="292934"/>
                </a:solidFill>
              </a:rPr>
              <a:t>RP: Single Responsibility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O</a:t>
            </a:r>
            <a:r>
              <a:rPr lang="en-US" dirty="0" smtClean="0">
                <a:solidFill>
                  <a:srgbClr val="292934"/>
                </a:solidFill>
              </a:rPr>
              <a:t>CP: Open Closed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L</a:t>
            </a:r>
            <a:r>
              <a:rPr lang="en-US" dirty="0" smtClean="0">
                <a:solidFill>
                  <a:srgbClr val="292934"/>
                </a:solidFill>
              </a:rPr>
              <a:t>SP: </a:t>
            </a:r>
            <a:r>
              <a:rPr lang="en-US" dirty="0" err="1" smtClean="0">
                <a:solidFill>
                  <a:srgbClr val="292934"/>
                </a:solidFill>
              </a:rPr>
              <a:t>Liskov</a:t>
            </a:r>
            <a:r>
              <a:rPr lang="en-US" dirty="0" smtClean="0">
                <a:solidFill>
                  <a:srgbClr val="292934"/>
                </a:solidFill>
              </a:rPr>
              <a:t> Substitution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I</a:t>
            </a:r>
            <a:r>
              <a:rPr lang="en-US" dirty="0" smtClean="0">
                <a:solidFill>
                  <a:srgbClr val="292934"/>
                </a:solidFill>
              </a:rPr>
              <a:t>SP: Interface Segregation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D</a:t>
            </a:r>
            <a:r>
              <a:rPr lang="en-US" dirty="0" smtClean="0">
                <a:solidFill>
                  <a:srgbClr val="292934"/>
                </a:solidFill>
              </a:rPr>
              <a:t>IP: Dependency Inversion Principle</a:t>
            </a:r>
          </a:p>
          <a:p>
            <a:pPr eaLnBrk="1" hangingPunct="1"/>
            <a:endParaRPr lang="en-US" dirty="0" smtClean="0">
              <a:solidFill>
                <a:srgbClr val="292934"/>
              </a:solidFill>
            </a:endParaRP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SOLID Principles</a:t>
            </a:r>
            <a:endParaRPr lang="en-US" dirty="0" smtClean="0"/>
          </a:p>
        </p:txBody>
      </p:sp>
      <p:sp>
        <p:nvSpPr>
          <p:cNvPr id="3" name="Rectangle 2"/>
          <p:cNvSpPr/>
          <p:nvPr/>
        </p:nvSpPr>
        <p:spPr>
          <a:xfrm>
            <a:off x="498231" y="3272692"/>
            <a:ext cx="8215923" cy="2735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1038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5" name="Rectangle 14"/>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One Responsibility – One Reason To Change</a:t>
            </a:r>
            <a:endParaRPr lang="en-US" sz="1600" dirty="0">
              <a:solidFill>
                <a:schemeClr val="bg1"/>
              </a:solidFill>
              <a:latin typeface="+mn-lt"/>
            </a:endParaRPr>
          </a:p>
        </p:txBody>
      </p:sp>
      <p:sp>
        <p:nvSpPr>
          <p:cNvPr id="18" name="Text Placeholder 2"/>
          <p:cNvSpPr txBox="1">
            <a:spLocks/>
          </p:cNvSpPr>
          <p:nvPr/>
        </p:nvSpPr>
        <p:spPr>
          <a:xfrm>
            <a:off x="112712" y="4800599"/>
            <a:ext cx="8907463" cy="193357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chemeClr val="bg1"/>
                </a:solidFill>
              </a:rPr>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400050" lvl="1" indent="0">
              <a:buFont typeface="Arial" pitchFamily="34" charset="0"/>
              <a:buNone/>
            </a:pPr>
            <a:r>
              <a:rPr lang="en-US" dirty="0" smtClean="0">
                <a:solidFill>
                  <a:schemeClr val="bg1"/>
                </a:solidFill>
              </a:rPr>
              <a:t>- Robert C. Martin</a:t>
            </a:r>
            <a:endParaRPr lang="en-US" dirty="0" smtClean="0">
              <a:solidFill>
                <a:schemeClr val="bg1"/>
              </a:solidFill>
            </a:endParaRPr>
          </a:p>
        </p:txBody>
      </p:sp>
    </p:spTree>
    <p:extLst>
      <p:ext uri="{BB962C8B-B14F-4D97-AF65-F5344CB8AC3E}">
        <p14:creationId xmlns:p14="http://schemas.microsoft.com/office/powerpoint/2010/main" val="38130840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49774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28600" y="1143000"/>
            <a:ext cx="8686800" cy="4572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Example App: Read A Flat File And Send An Email</a:t>
            </a:r>
          </a:p>
          <a:p>
            <a:endParaRPr lang="en-US" smtClean="0"/>
          </a:p>
          <a:p>
            <a:endParaRPr lang="en-US" smtClean="0"/>
          </a:p>
          <a:p>
            <a:endParaRPr lang="en-US" smtClean="0"/>
          </a:p>
          <a:p>
            <a:endParaRPr lang="en-US" dirty="0" smtClean="0"/>
          </a:p>
        </p:txBody>
      </p:sp>
      <p:grpSp>
        <p:nvGrpSpPr>
          <p:cNvPr id="5" name="Group 10"/>
          <p:cNvGrpSpPr/>
          <p:nvPr/>
        </p:nvGrpSpPr>
        <p:grpSpPr>
          <a:xfrm>
            <a:off x="3733800" y="2590800"/>
            <a:ext cx="1676400" cy="2590800"/>
            <a:chOff x="3733800" y="2590800"/>
            <a:chExt cx="1676400" cy="2590800"/>
          </a:xfrm>
        </p:grpSpPr>
        <p:grpSp>
          <p:nvGrpSpPr>
            <p:cNvPr id="6" name="Group 7"/>
            <p:cNvGrpSpPr/>
            <p:nvPr/>
          </p:nvGrpSpPr>
          <p:grpSpPr>
            <a:xfrm>
              <a:off x="3733800" y="2590800"/>
              <a:ext cx="1676400" cy="2590800"/>
              <a:chOff x="1219200" y="2667000"/>
              <a:chExt cx="1676400" cy="2590800"/>
            </a:xfrm>
          </p:grpSpPr>
          <p:sp>
            <p:nvSpPr>
              <p:cNvPr id="8" name="Rectangle 7"/>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9" name="Snip Single Corner Rectangle 8"/>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7" name="Elbow Connector 6"/>
            <p:cNvCxnSpPr>
              <a:stCxn id="9" idx="3"/>
              <a:endCxn id="8" idx="2"/>
            </p:cNvCxnSpPr>
            <p:nvPr/>
          </p:nvCxnSpPr>
          <p:spPr>
            <a:xfrm rot="5400000" flipH="1" flipV="1">
              <a:off x="4267200" y="38862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spTree>
    <p:extLst>
      <p:ext uri="{BB962C8B-B14F-4D97-AF65-F5344CB8AC3E}">
        <p14:creationId xmlns:p14="http://schemas.microsoft.com/office/powerpoint/2010/main" val="2826215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385</TotalTime>
  <Words>725</Words>
  <Application>Microsoft Macintosh PowerPoint</Application>
  <PresentationFormat>On-screen Show (4:3)</PresentationFormat>
  <Paragraphs>251</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Clarity</vt:lpstr>
      <vt:lpstr>PowerPoint Presentation</vt:lpstr>
      <vt:lpstr>PowerPoint Presentation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Bailey</dc:creator>
  <cp:lastModifiedBy>Derick Bailey</cp:lastModifiedBy>
  <cp:revision>37</cp:revision>
  <dcterms:created xsi:type="dcterms:W3CDTF">2011-02-27T13:45:15Z</dcterms:created>
  <dcterms:modified xsi:type="dcterms:W3CDTF">2011-02-27T20:10:46Z</dcterms:modified>
</cp:coreProperties>
</file>