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2" r:id="rId4"/>
  </p:sldMasterIdLst>
  <p:notesMasterIdLst>
    <p:notesMasterId r:id="rId44"/>
  </p:notesMasterIdLst>
  <p:handoutMasterIdLst>
    <p:handoutMasterId r:id="rId45"/>
  </p:handoutMasterIdLst>
  <p:sldIdLst>
    <p:sldId id="292" r:id="rId5"/>
    <p:sldId id="256" r:id="rId6"/>
    <p:sldId id="285" r:id="rId7"/>
    <p:sldId id="257" r:id="rId8"/>
    <p:sldId id="284" r:id="rId9"/>
    <p:sldId id="280" r:id="rId10"/>
    <p:sldId id="258" r:id="rId11"/>
    <p:sldId id="261" r:id="rId12"/>
    <p:sldId id="260" r:id="rId13"/>
    <p:sldId id="291" r:id="rId14"/>
    <p:sldId id="275" r:id="rId15"/>
    <p:sldId id="276" r:id="rId16"/>
    <p:sldId id="262" r:id="rId17"/>
    <p:sldId id="263" r:id="rId18"/>
    <p:sldId id="293" r:id="rId19"/>
    <p:sldId id="264" r:id="rId20"/>
    <p:sldId id="265" r:id="rId21"/>
    <p:sldId id="266" r:id="rId22"/>
    <p:sldId id="295" r:id="rId23"/>
    <p:sldId id="267" r:id="rId24"/>
    <p:sldId id="277" r:id="rId25"/>
    <p:sldId id="271" r:id="rId26"/>
    <p:sldId id="272" r:id="rId27"/>
    <p:sldId id="294" r:id="rId28"/>
    <p:sldId id="273" r:id="rId29"/>
    <p:sldId id="268" r:id="rId30"/>
    <p:sldId id="269" r:id="rId31"/>
    <p:sldId id="296" r:id="rId32"/>
    <p:sldId id="286" r:id="rId33"/>
    <p:sldId id="290" r:id="rId34"/>
    <p:sldId id="297" r:id="rId35"/>
    <p:sldId id="270" r:id="rId36"/>
    <p:sldId id="278" r:id="rId37"/>
    <p:sldId id="279" r:id="rId38"/>
    <p:sldId id="281" r:id="rId39"/>
    <p:sldId id="282" r:id="rId40"/>
    <p:sldId id="283" r:id="rId41"/>
    <p:sldId id="259" r:id="rId42"/>
    <p:sldId id="274" r:id="rId43"/>
  </p:sldIdLst>
  <p:sldSz cx="9144000" cy="6858000" type="screen4x3"/>
  <p:notesSz cx="7010400" cy="9296400"/>
  <p:embeddedFontLst>
    <p:embeddedFont>
      <p:font typeface="Calibri" pitchFamily="34" charset="0"/>
      <p:regular r:id="rId46"/>
      <p:bold r:id="rId47"/>
      <p:italic r:id="rId48"/>
      <p:boldItalic r:id="rId49"/>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1937"/>
    <a:srgbClr val="0069AA"/>
    <a:srgbClr val="105783"/>
    <a:srgbClr val="260184"/>
    <a:srgbClr val="A4C397"/>
    <a:srgbClr val="F2B51C"/>
    <a:srgbClr val="688F5A"/>
    <a:srgbClr val="CC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82" autoAdjust="0"/>
    <p:restoredTop sz="94660"/>
  </p:normalViewPr>
  <p:slideViewPr>
    <p:cSldViewPr>
      <p:cViewPr varScale="1">
        <p:scale>
          <a:sx n="86" d="100"/>
          <a:sy n="86" d="100"/>
        </p:scale>
        <p:origin x="-612" y="-96"/>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1968" y="-96"/>
      </p:cViewPr>
      <p:guideLst>
        <p:guide orient="horz" pos="2927"/>
        <p:guide pos="2209"/>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6413DB81-62D7-4BDE-81BE-2B2B595B447B}" type="datetimeFigureOut">
              <a:rPr lang="en-US"/>
              <a:pPr>
                <a:defRPr/>
              </a:pPr>
              <a:t>7/31/2009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D769C137-A8E9-4A75-9F53-439697ECDFD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0809" tIns="45405" rIns="90809" bIns="45405"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0809" tIns="45405" rIns="90809" bIns="45405" rtlCol="0"/>
          <a:lstStyle>
            <a:lvl1pPr algn="r">
              <a:defRPr sz="1200"/>
            </a:lvl1pPr>
          </a:lstStyle>
          <a:p>
            <a:pPr>
              <a:defRPr/>
            </a:pPr>
            <a:fld id="{185D52F4-2EA3-4A3A-8BDA-FE18382FBBD6}" type="datetimeFigureOut">
              <a:rPr lang="en-US"/>
              <a:pPr>
                <a:defRPr/>
              </a:pPr>
              <a:t>7/31/2009</a:t>
            </a:fld>
            <a:endParaRPr lang="en-US"/>
          </a:p>
        </p:txBody>
      </p:sp>
      <p:sp>
        <p:nvSpPr>
          <p:cNvPr id="4" name="Slide Image Placeholder 3"/>
          <p:cNvSpPr>
            <a:spLocks noGrp="1" noRot="1" noChangeAspect="1"/>
          </p:cNvSpPr>
          <p:nvPr>
            <p:ph type="sldImg" idx="2"/>
          </p:nvPr>
        </p:nvSpPr>
        <p:spPr>
          <a:xfrm>
            <a:off x="1181100" y="695325"/>
            <a:ext cx="4648200" cy="3487738"/>
          </a:xfrm>
          <a:prstGeom prst="rect">
            <a:avLst/>
          </a:prstGeom>
          <a:noFill/>
          <a:ln w="12700">
            <a:solidFill>
              <a:prstClr val="black"/>
            </a:solidFill>
          </a:ln>
        </p:spPr>
        <p:txBody>
          <a:bodyPr vert="horz" lIns="90809" tIns="45405" rIns="90809" bIns="45405"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0809" tIns="45405" rIns="90809" bIns="4540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0809" tIns="45405" rIns="90809" bIns="45405"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0809" tIns="45405" rIns="90809" bIns="45405" rtlCol="0" anchor="b"/>
          <a:lstStyle>
            <a:lvl1pPr algn="r">
              <a:defRPr sz="1200"/>
            </a:lvl1pPr>
          </a:lstStyle>
          <a:p>
            <a:pPr>
              <a:defRPr/>
            </a:pPr>
            <a:fld id="{1931C8FD-CC35-423B-99F4-64D81D6A80A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Title 5"/>
          <p:cNvSpPr>
            <a:spLocks noGrp="1"/>
          </p:cNvSpPr>
          <p:nvPr>
            <p:ph type="title"/>
          </p:nvPr>
        </p:nvSpPr>
        <p:spPr>
          <a:xfrm>
            <a:off x="609600" y="152400"/>
            <a:ext cx="7239000" cy="685800"/>
          </a:xfrm>
          <a:prstGeom prst="rect">
            <a:avLst/>
          </a:prstGeom>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228600" y="1143000"/>
            <a:ext cx="8686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04800" y="1143000"/>
            <a:ext cx="8534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bwMode="auto">
          <a:xfrm>
            <a:off x="0" y="752475"/>
            <a:ext cx="628650" cy="228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bwMode="auto">
          <a:xfrm>
            <a:off x="704850" y="752475"/>
            <a:ext cx="8458200" cy="2286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3048000" y="6553200"/>
            <a:ext cx="3048000" cy="261938"/>
          </a:xfrm>
          <a:prstGeom prst="rect">
            <a:avLst/>
          </a:prstGeom>
          <a:noFill/>
        </p:spPr>
        <p:txBody>
          <a:bodyPr>
            <a:spAutoFit/>
          </a:bodyPr>
          <a:lstStyle/>
          <a:p>
            <a:pPr algn="ctr">
              <a:defRPr/>
            </a:pPr>
            <a:r>
              <a:rPr lang="en-US" sz="1100" dirty="0">
                <a:solidFill>
                  <a:srgbClr val="0069AA"/>
                </a:solidFill>
                <a:latin typeface="+mn-lt"/>
              </a:rPr>
              <a:t>Company Confidential – Do Not Duplicate</a:t>
            </a:r>
          </a:p>
        </p:txBody>
      </p:sp>
      <p:sp>
        <p:nvSpPr>
          <p:cNvPr id="12" name="TextBox 11"/>
          <p:cNvSpPr txBox="1"/>
          <p:nvPr/>
        </p:nvSpPr>
        <p:spPr>
          <a:xfrm>
            <a:off x="7924800" y="6519863"/>
            <a:ext cx="990600" cy="261937"/>
          </a:xfrm>
          <a:prstGeom prst="rect">
            <a:avLst/>
          </a:prstGeom>
          <a:noFill/>
        </p:spPr>
        <p:txBody>
          <a:bodyPr>
            <a:spAutoFit/>
          </a:bodyPr>
          <a:lstStyle/>
          <a:p>
            <a:pPr algn="r">
              <a:defRPr/>
            </a:pPr>
            <a:fld id="{BFEFCC47-25A2-45C5-91A4-3A239FF3E961}" type="slidenum">
              <a:rPr lang="en-US" sz="1100" b="1">
                <a:solidFill>
                  <a:srgbClr val="0069AA"/>
                </a:solidFill>
                <a:latin typeface="+mn-lt"/>
              </a:rPr>
              <a:pPr algn="r">
                <a:defRPr/>
              </a:pPr>
              <a:t>‹#›</a:t>
            </a:fld>
            <a:endParaRPr lang="en-US" sz="1100" b="1" dirty="0">
              <a:solidFill>
                <a:srgbClr val="0069AA"/>
              </a:solidFill>
              <a:latin typeface="+mn-lt"/>
            </a:endParaRPr>
          </a:p>
        </p:txBody>
      </p:sp>
      <p:pic>
        <p:nvPicPr>
          <p:cNvPr id="1031" name="Picture 9" descr="MAT logo color vertical.emf"/>
          <p:cNvPicPr>
            <a:picLocks noChangeAspect="1"/>
          </p:cNvPicPr>
          <p:nvPr userDrawn="1"/>
        </p:nvPicPr>
        <p:blipFill>
          <a:blip r:embed="rId5"/>
          <a:srcRect/>
          <a:stretch>
            <a:fillRect/>
          </a:stretch>
        </p:blipFill>
        <p:spPr bwMode="auto">
          <a:xfrm>
            <a:off x="7924800" y="123825"/>
            <a:ext cx="1066800" cy="496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Lst>
  <p:hf hdr="0" dt="0"/>
  <p:txStyles>
    <p:titleStyle>
      <a:lvl1pPr algn="l" rtl="0" eaLnBrk="0" fontAlgn="base" hangingPunct="0">
        <a:spcBef>
          <a:spcPct val="0"/>
        </a:spcBef>
        <a:spcAft>
          <a:spcPct val="0"/>
        </a:spcAft>
        <a:defRPr sz="3600" kern="1200">
          <a:solidFill>
            <a:srgbClr val="0069AA"/>
          </a:solidFill>
          <a:latin typeface="+mj-lt"/>
          <a:ea typeface="+mj-ea"/>
          <a:cs typeface="+mj-cs"/>
        </a:defRPr>
      </a:lvl1pPr>
      <a:lvl2pPr algn="l" rtl="0" eaLnBrk="0" fontAlgn="base" hangingPunct="0">
        <a:spcBef>
          <a:spcPct val="0"/>
        </a:spcBef>
        <a:spcAft>
          <a:spcPct val="0"/>
        </a:spcAft>
        <a:defRPr sz="3600">
          <a:solidFill>
            <a:srgbClr val="0069AA"/>
          </a:solidFill>
          <a:latin typeface="Calibri" pitchFamily="34" charset="0"/>
        </a:defRPr>
      </a:lvl2pPr>
      <a:lvl3pPr algn="l" rtl="0" eaLnBrk="0" fontAlgn="base" hangingPunct="0">
        <a:spcBef>
          <a:spcPct val="0"/>
        </a:spcBef>
        <a:spcAft>
          <a:spcPct val="0"/>
        </a:spcAft>
        <a:defRPr sz="3600">
          <a:solidFill>
            <a:srgbClr val="0069AA"/>
          </a:solidFill>
          <a:latin typeface="Calibri" pitchFamily="34" charset="0"/>
        </a:defRPr>
      </a:lvl3pPr>
      <a:lvl4pPr algn="l" rtl="0" eaLnBrk="0" fontAlgn="base" hangingPunct="0">
        <a:spcBef>
          <a:spcPct val="0"/>
        </a:spcBef>
        <a:spcAft>
          <a:spcPct val="0"/>
        </a:spcAft>
        <a:defRPr sz="3600">
          <a:solidFill>
            <a:srgbClr val="0069AA"/>
          </a:solidFill>
          <a:latin typeface="Calibri" pitchFamily="34" charset="0"/>
        </a:defRPr>
      </a:lvl4pPr>
      <a:lvl5pPr algn="l" rtl="0" eaLnBrk="0" fontAlgn="base" hangingPunct="0">
        <a:spcBef>
          <a:spcPct val="0"/>
        </a:spcBef>
        <a:spcAft>
          <a:spcPct val="0"/>
        </a:spcAft>
        <a:defRPr sz="3600">
          <a:solidFill>
            <a:srgbClr val="0069AA"/>
          </a:solidFill>
          <a:latin typeface="Calibri" pitchFamily="34" charset="0"/>
        </a:defRPr>
      </a:lvl5pPr>
      <a:lvl6pPr marL="457200" algn="l" rtl="0" eaLnBrk="1" fontAlgn="base" hangingPunct="1">
        <a:spcBef>
          <a:spcPct val="0"/>
        </a:spcBef>
        <a:spcAft>
          <a:spcPct val="0"/>
        </a:spcAft>
        <a:defRPr sz="3600">
          <a:solidFill>
            <a:srgbClr val="0069AA"/>
          </a:solidFill>
          <a:latin typeface="Calibri" pitchFamily="34" charset="0"/>
        </a:defRPr>
      </a:lvl6pPr>
      <a:lvl7pPr marL="914400" algn="l" rtl="0" eaLnBrk="1" fontAlgn="base" hangingPunct="1">
        <a:spcBef>
          <a:spcPct val="0"/>
        </a:spcBef>
        <a:spcAft>
          <a:spcPct val="0"/>
        </a:spcAft>
        <a:defRPr sz="3600">
          <a:solidFill>
            <a:srgbClr val="0069AA"/>
          </a:solidFill>
          <a:latin typeface="Calibri" pitchFamily="34" charset="0"/>
        </a:defRPr>
      </a:lvl7pPr>
      <a:lvl8pPr marL="1371600" algn="l" rtl="0" eaLnBrk="1" fontAlgn="base" hangingPunct="1">
        <a:spcBef>
          <a:spcPct val="0"/>
        </a:spcBef>
        <a:spcAft>
          <a:spcPct val="0"/>
        </a:spcAft>
        <a:defRPr sz="3600">
          <a:solidFill>
            <a:srgbClr val="0069AA"/>
          </a:solidFill>
          <a:latin typeface="Calibri" pitchFamily="34" charset="0"/>
        </a:defRPr>
      </a:lvl8pPr>
      <a:lvl9pPr marL="1828800" algn="l" rtl="0" eaLnBrk="1" fontAlgn="base" hangingPunct="1">
        <a:spcBef>
          <a:spcPct val="0"/>
        </a:spcBef>
        <a:spcAft>
          <a:spcPct val="0"/>
        </a:spcAft>
        <a:defRPr sz="3600">
          <a:solidFill>
            <a:srgbClr val="0069AA"/>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upling_(computer_sci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ncapsulation_(classes_-_compute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Read A Flat File And Send An Email</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2" name="Group 10"/>
          <p:cNvGrpSpPr/>
          <p:nvPr/>
        </p:nvGrpSpPr>
        <p:grpSpPr>
          <a:xfrm>
            <a:off x="3733800" y="2590800"/>
            <a:ext cx="1676400" cy="2590800"/>
            <a:chOff x="3733800" y="2590800"/>
            <a:chExt cx="1676400" cy="2590800"/>
          </a:xfrm>
          <a:scene3d>
            <a:camera prst="perspectiveAbove"/>
            <a:lightRig rig="threePt" dir="t"/>
          </a:scene3d>
        </p:grpSpPr>
        <p:grpSp>
          <p:nvGrpSpPr>
            <p:cNvPr id="3" name="Group 7"/>
            <p:cNvGrpSpPr/>
            <p:nvPr/>
          </p:nvGrpSpPr>
          <p:grpSpPr>
            <a:xfrm>
              <a:off x="3733800" y="2590800"/>
              <a:ext cx="1676400" cy="2590800"/>
              <a:chOff x="1219200" y="2667000"/>
              <a:chExt cx="1676400" cy="2590800"/>
            </a:xfrm>
          </p:grpSpPr>
          <p:sp>
            <p:nvSpPr>
              <p:cNvPr id="4" name="Rectangle 3"/>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5" name="Snip Single Corner Rectangle 4"/>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10" name="Elbow Connector 9"/>
            <p:cNvCxnSpPr>
              <a:stCxn id="5" idx="3"/>
              <a:endCxn id="4"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9" name="Rectangle 8"/>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New Requirements: </a:t>
            </a:r>
          </a:p>
          <a:p>
            <a:pPr eaLnBrk="1" hangingPunct="1"/>
            <a:r>
              <a:rPr lang="en-US" dirty="0" smtClean="0"/>
              <a:t>Send From Non-</a:t>
            </a:r>
            <a:r>
              <a:rPr lang="en-US" dirty="0" err="1" smtClean="0"/>
              <a:t>WinForms</a:t>
            </a:r>
            <a:r>
              <a:rPr lang="en-US" dirty="0" smtClean="0"/>
              <a:t> App.</a:t>
            </a:r>
          </a:p>
          <a:p>
            <a:pPr eaLnBrk="1" hangingPunct="1"/>
            <a:r>
              <a:rPr lang="en-US" dirty="0" smtClean="0"/>
              <a:t>Read XML Or Flat File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14" name="Group 13"/>
          <p:cNvGrpSpPr/>
          <p:nvPr/>
        </p:nvGrpSpPr>
        <p:grpSpPr>
          <a:xfrm>
            <a:off x="3962400" y="2286000"/>
            <a:ext cx="3657600" cy="3810000"/>
            <a:chOff x="2743200" y="1371600"/>
            <a:chExt cx="3657600" cy="3810000"/>
          </a:xfrm>
          <a:scene3d>
            <a:camera prst="perspectiveAbove"/>
            <a:lightRig rig="threePt" dir="t"/>
          </a:scene3d>
        </p:grpSpPr>
        <p:sp>
          <p:nvSpPr>
            <p:cNvPr id="4" name="Rectangle 3"/>
            <p:cNvSpPr/>
            <p:nvPr/>
          </p:nvSpPr>
          <p:spPr>
            <a:xfrm>
              <a:off x="37338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41910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41910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4" idx="2"/>
            </p:cNvCxnSpPr>
            <p:nvPr/>
          </p:nvCxnSpPr>
          <p:spPr>
            <a:xfrm rot="5400000" flipH="1" flipV="1">
              <a:off x="37719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4" idx="2"/>
            </p:cNvCxnSpPr>
            <p:nvPr/>
          </p:nvCxnSpPr>
          <p:spPr>
            <a:xfrm rot="16200000" flipV="1">
              <a:off x="4762500" y="3390900"/>
              <a:ext cx="6096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1371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1" name="Elbow Connector 10"/>
            <p:cNvCxnSpPr>
              <a:stCxn id="4" idx="0"/>
              <a:endCxn id="10" idx="2"/>
            </p:cNvCxnSpPr>
            <p:nvPr/>
          </p:nvCxnSpPr>
          <p:spPr>
            <a:xfrm rot="5400000" flipH="1" flipV="1">
              <a:off x="4457700" y="2476500"/>
              <a:ext cx="228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457200"/>
          </a:xfrm>
        </p:spPr>
        <p:txBody>
          <a:bodyPr/>
          <a:lstStyle/>
          <a:p>
            <a:pPr eaLnBrk="1" hangingPunct="1">
              <a:buNone/>
            </a:pPr>
            <a:r>
              <a:rPr lang="en-US" dirty="0" smtClean="0"/>
              <a:t>Example App: A Better Structure</a:t>
            </a:r>
          </a:p>
          <a:p>
            <a:pPr eaLnBrk="1" hangingPunct="1">
              <a:buNone/>
            </a:pPr>
            <a:endParaRPr lang="en-US" dirty="0" smtClean="0"/>
          </a:p>
          <a:p>
            <a:pPr eaLnBrk="1" hangingPunct="1">
              <a:buNone/>
            </a:pPr>
            <a:endParaRPr lang="en-US" dirty="0" smtClean="0"/>
          </a:p>
          <a:p>
            <a:pPr eaLnBrk="1" hangingPunct="1">
              <a:buNone/>
            </a:pPr>
            <a:endParaRPr lang="en-US" dirty="0" smtClean="0"/>
          </a:p>
          <a:p>
            <a:pPr eaLnBrk="1" hangingPunct="1">
              <a:buNone/>
            </a:pPr>
            <a:endParaRPr lang="en-US" dirty="0" smtClean="0"/>
          </a:p>
        </p:txBody>
      </p:sp>
      <p:grpSp>
        <p:nvGrpSpPr>
          <p:cNvPr id="30" name="Group 29"/>
          <p:cNvGrpSpPr/>
          <p:nvPr/>
        </p:nvGrpSpPr>
        <p:grpSpPr>
          <a:xfrm>
            <a:off x="2743200" y="2133600"/>
            <a:ext cx="3657600" cy="3657600"/>
            <a:chOff x="2743200" y="2362200"/>
            <a:chExt cx="3657600" cy="3657600"/>
          </a:xfrm>
          <a:scene3d>
            <a:camera prst="perspectiveAbove"/>
            <a:lightRig rig="threePt" dir="t"/>
          </a:scene3d>
        </p:grpSpPr>
        <p:sp>
          <p:nvSpPr>
            <p:cNvPr id="4" name="Rectangle 3"/>
            <p:cNvSpPr/>
            <p:nvPr/>
          </p:nvSpPr>
          <p:spPr>
            <a:xfrm>
              <a:off x="3733800" y="2362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5" name="Snip Single Corner Rectangle 4"/>
            <p:cNvSpPr/>
            <p:nvPr/>
          </p:nvSpPr>
          <p:spPr>
            <a:xfrm>
              <a:off x="27432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4724400" y="5029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5" idx="3"/>
              <a:endCxn id="13" idx="2"/>
            </p:cNvCxnSpPr>
            <p:nvPr/>
          </p:nvCxnSpPr>
          <p:spPr>
            <a:xfrm rot="5400000" flipH="1" flipV="1">
              <a:off x="38862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8" idx="3"/>
              <a:endCxn id="13" idx="2"/>
            </p:cNvCxnSpPr>
            <p:nvPr/>
          </p:nvCxnSpPr>
          <p:spPr>
            <a:xfrm rot="16200000" flipV="1">
              <a:off x="4876800" y="4343400"/>
              <a:ext cx="381000" cy="990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36576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19" name="Elbow Connector 18"/>
            <p:cNvCxnSpPr>
              <a:stCxn id="13" idx="0"/>
              <a:endCxn id="4" idx="2"/>
            </p:cNvCxnSpPr>
            <p:nvPr/>
          </p:nvCxnSpPr>
          <p:spPr>
            <a:xfrm rot="5400000" flipH="1" flipV="1">
              <a:off x="4419600" y="35052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Open For Extension, Closed For Modification</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Modules that conform to the open-closed principle have two primary attributes.</a:t>
            </a:r>
          </a:p>
          <a:p>
            <a:pPr marL="0" indent="0" eaLnBrk="1" hangingPunct="1">
              <a:buNone/>
            </a:pPr>
            <a:endParaRPr lang="en-US" sz="2000" i="1" dirty="0" smtClean="0"/>
          </a:p>
          <a:p>
            <a:pPr marL="457200" indent="-457200">
              <a:buFont typeface="+mj-lt"/>
              <a:buAutoNum type="arabicPeriod"/>
            </a:pPr>
            <a:r>
              <a:rPr lang="en-US" sz="2000" i="1" dirty="0" smtClean="0"/>
              <a:t>They are “Open For Extension”. </a:t>
            </a:r>
            <a:br>
              <a:rPr lang="en-US" sz="2000" i="1" dirty="0" smtClean="0"/>
            </a:br>
            <a:r>
              <a:rPr lang="en-US" sz="2000" i="1" dirty="0" smtClean="0"/>
              <a:t>This means that the behavior of the module can be extended. That we can make the module behave in new and different ways as the requirements of the application change, or to meet the needs of new applications.</a:t>
            </a:r>
            <a:br>
              <a:rPr lang="en-US" sz="2000" i="1" dirty="0" smtClean="0"/>
            </a:br>
            <a:endParaRPr lang="en-US" sz="2000" i="1" dirty="0" smtClean="0"/>
          </a:p>
          <a:p>
            <a:pPr marL="457200" indent="-457200">
              <a:buFont typeface="+mj-lt"/>
              <a:buAutoNum type="arabicPeriod"/>
            </a:pPr>
            <a:r>
              <a:rPr lang="en-US" sz="2000" i="1" dirty="0" smtClean="0"/>
              <a:t>They are “Closed for Modification”.</a:t>
            </a:r>
            <a:br>
              <a:rPr lang="en-US" sz="2000" i="1" dirty="0" smtClean="0"/>
            </a:br>
            <a:r>
              <a:rPr lang="en-US" sz="2000" i="1" dirty="0" smtClean="0"/>
              <a:t>The source code of such a module is inviolate. No one is allowed to make source code changes to it.</a:t>
            </a:r>
          </a:p>
          <a:p>
            <a:pPr marL="457200" indent="-457200">
              <a:buNone/>
            </a:pPr>
            <a:endParaRPr lang="en-US" sz="2000" dirty="0" smtClean="0"/>
          </a:p>
          <a:p>
            <a:pPr marL="857250" lvl="1" indent="-457200">
              <a:buNone/>
            </a:pPr>
            <a:r>
              <a:rPr lang="en-US" sz="2000" dirty="0" smtClean="0"/>
              <a:t>- Robert C. Martin</a:t>
            </a: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OCP: Open Closed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Restructuring For OCP</a:t>
            </a:r>
          </a:p>
          <a:p>
            <a:pPr eaLnBrk="1" hangingPunct="1">
              <a:buNone/>
            </a:pPr>
            <a:endParaRPr lang="en-US" dirty="0" smtClean="0"/>
          </a:p>
        </p:txBody>
      </p:sp>
      <p:grpSp>
        <p:nvGrpSpPr>
          <p:cNvPr id="31" name="Group 30"/>
          <p:cNvGrpSpPr/>
          <p:nvPr/>
        </p:nvGrpSpPr>
        <p:grpSpPr>
          <a:xfrm>
            <a:off x="2286000" y="2057400"/>
            <a:ext cx="4572000" cy="3657600"/>
            <a:chOff x="2743200" y="2133600"/>
            <a:chExt cx="4572000" cy="3657600"/>
          </a:xfrm>
          <a:scene3d>
            <a:camera prst="perspectiveAbove"/>
            <a:lightRig rig="threePt" dir="t"/>
          </a:scene3d>
        </p:grpSpPr>
        <p:sp>
          <p:nvSpPr>
            <p:cNvPr id="5" name="Rectangle 4"/>
            <p:cNvSpPr/>
            <p:nvPr/>
          </p:nvSpPr>
          <p:spPr>
            <a:xfrm>
              <a:off x="5638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848100" y="4152900"/>
              <a:ext cx="381000" cy="914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16200000" flipV="1">
              <a:off x="4838700" y="4076700"/>
              <a:ext cx="381000" cy="1066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6576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11" name="Elbow Connector 10"/>
            <p:cNvCxnSpPr>
              <a:stCxn id="25" idx="3"/>
              <a:endCxn id="5" idx="1"/>
            </p:cNvCxnSpPr>
            <p:nvPr/>
          </p:nvCxnSpPr>
          <p:spPr>
            <a:xfrm>
              <a:off x="5334000" y="26289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5" name="Rectangle 24"/>
            <p:cNvSpPr/>
            <p:nvPr/>
          </p:nvSpPr>
          <p:spPr>
            <a:xfrm>
              <a:off x="36576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27" name="Elbow Connector 26"/>
            <p:cNvCxnSpPr>
              <a:stCxn id="10" idx="0"/>
              <a:endCxn id="25" idx="2"/>
            </p:cNvCxnSpPr>
            <p:nvPr/>
          </p:nvCxnSpPr>
          <p:spPr>
            <a:xfrm rot="5400000" flipH="1" flipV="1">
              <a:off x="4343400" y="32766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4" name="Rectangle 1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Classes.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“If for each object o1 of type S there is an object o2 of type T such that for all programs P defined in terms of T, the behavior of P is unchanged when o1 is substituted for o2 then S is a subtype of T.”</a:t>
            </a:r>
            <a:endParaRPr lang="en-US" sz="2000" dirty="0" smtClean="0"/>
          </a:p>
          <a:p>
            <a:pPr marL="0" indent="0" eaLnBrk="1" hangingPunct="1">
              <a:buNone/>
            </a:pPr>
            <a:endParaRPr lang="en-US" sz="2000" dirty="0" smtClean="0"/>
          </a:p>
          <a:p>
            <a:pPr marL="0" indent="0" eaLnBrk="1" hangingPunct="1">
              <a:buNone/>
            </a:pPr>
            <a:r>
              <a:rPr lang="en-US" sz="2000" dirty="0" smtClean="0"/>
              <a:t>	- Barbara </a:t>
            </a:r>
            <a:r>
              <a:rPr lang="en-US" sz="2000" dirty="0" err="1" smtClean="0"/>
              <a:t>Liskov</a:t>
            </a:r>
            <a:endParaRPr lang="en-US" sz="2000" dirty="0" smtClean="0"/>
          </a:p>
          <a:p>
            <a:pPr marL="0" indent="0" eaLnBrk="1" hangingPunct="1">
              <a:buNone/>
            </a:pPr>
            <a:endParaRPr lang="en-US" sz="2000" dirty="0" smtClean="0"/>
          </a:p>
        </p:txBody>
      </p:sp>
      <p:grpSp>
        <p:nvGrpSpPr>
          <p:cNvPr id="7" name="Group 6"/>
          <p:cNvGrpSpPr/>
          <p:nvPr/>
        </p:nvGrpSpPr>
        <p:grpSpPr>
          <a:xfrm>
            <a:off x="2933700" y="4114800"/>
            <a:ext cx="3276600" cy="914400"/>
            <a:chOff x="762000" y="3733800"/>
            <a:chExt cx="3276600" cy="914400"/>
          </a:xfrm>
        </p:grpSpPr>
        <p:sp>
          <p:nvSpPr>
            <p:cNvPr id="4" name="Rectangle 3"/>
            <p:cNvSpPr/>
            <p:nvPr/>
          </p:nvSpPr>
          <p:spPr>
            <a:xfrm>
              <a:off x="762000" y="3733800"/>
              <a:ext cx="914400" cy="914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5" name="Rectangle 4"/>
            <p:cNvSpPr/>
            <p:nvPr/>
          </p:nvSpPr>
          <p:spPr>
            <a:xfrm>
              <a:off x="2438400" y="3733800"/>
              <a:ext cx="1600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6" name="TextBox 5"/>
            <p:cNvSpPr txBox="1"/>
            <p:nvPr/>
          </p:nvSpPr>
          <p:spPr>
            <a:xfrm>
              <a:off x="1752600" y="3810000"/>
              <a:ext cx="606256" cy="707886"/>
            </a:xfrm>
            <a:prstGeom prst="rect">
              <a:avLst/>
            </a:prstGeom>
            <a:noFill/>
          </p:spPr>
          <p:txBody>
            <a:bodyPr wrap="none" rtlCol="0">
              <a:spAutoFit/>
            </a:bodyPr>
            <a:lstStyle/>
            <a:p>
              <a:r>
                <a:rPr lang="en-US" sz="4000" dirty="0" smtClean="0">
                  <a:solidFill>
                    <a:schemeClr val="accent1"/>
                  </a:solidFill>
                  <a:latin typeface="+mn-lt"/>
                </a:rPr>
                <a:t>!=</a:t>
              </a:r>
            </a:p>
          </p:txBody>
        </p:sp>
      </p:grpSp>
      <p:sp>
        <p:nvSpPr>
          <p:cNvPr id="8" name="Rectangle 7"/>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225"/>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Software 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pic>
        <p:nvPicPr>
          <p:cNvPr id="2057" name="Picture 9" descr="MAT logo vertical_red.emf"/>
          <p:cNvPicPr>
            <a:picLocks noChangeAspect="1"/>
          </p:cNvPicPr>
          <p:nvPr/>
        </p:nvPicPr>
        <p:blipFill>
          <a:blip r:embed="rId2"/>
          <a:srcRect/>
          <a:stretch>
            <a:fillRect/>
          </a:stretch>
        </p:blipFill>
        <p:spPr bwMode="auto">
          <a:xfrm>
            <a:off x="6248400" y="5181600"/>
            <a:ext cx="2286000" cy="1119188"/>
          </a:xfrm>
          <a:prstGeom prst="rect">
            <a:avLst/>
          </a:prstGeom>
          <a:noFill/>
          <a:ln w="9525">
            <a:noFill/>
            <a:miter lim="800000"/>
            <a:headEnd/>
            <a:tailEnd/>
          </a:ln>
        </p:spPr>
      </p:pic>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Violating LSP with Database Connection Info </a:t>
            </a:r>
          </a:p>
        </p:txBody>
      </p:sp>
      <p:grpSp>
        <p:nvGrpSpPr>
          <p:cNvPr id="24" name="Group 23"/>
          <p:cNvGrpSpPr/>
          <p:nvPr/>
        </p:nvGrpSpPr>
        <p:grpSpPr>
          <a:xfrm>
            <a:off x="1752600" y="2057400"/>
            <a:ext cx="5638800" cy="3657600"/>
            <a:chOff x="1752600" y="2057400"/>
            <a:chExt cx="5638800" cy="3657600"/>
          </a:xfrm>
          <a:scene3d>
            <a:camera prst="perspectiveAbove"/>
            <a:lightRig rig="threePt" dir="t"/>
          </a:scene3d>
        </p:grpSpPr>
        <p:sp>
          <p:nvSpPr>
            <p:cNvPr id="6" name="Rectangle 5"/>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3"/>
              <a:endCxn id="11" idx="2"/>
            </p:cNvCxnSpPr>
            <p:nvPr/>
          </p:nvCxnSpPr>
          <p:spPr>
            <a:xfrm rot="5400000" flipH="1" flipV="1">
              <a:off x="33909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3"/>
              <a:endCxn id="11" idx="2"/>
            </p:cNvCxnSpPr>
            <p:nvPr/>
          </p:nvCxnSpPr>
          <p:spPr>
            <a:xfrm rot="5400000" flipH="1" flipV="1">
              <a:off x="4381500" y="4533900"/>
              <a:ext cx="3810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2" name="Elbow Connector 11"/>
            <p:cNvCxnSpPr>
              <a:stCxn id="13" idx="3"/>
              <a:endCxn id="6" idx="1"/>
            </p:cNvCxnSpPr>
            <p:nvPr/>
          </p:nvCxnSpPr>
          <p:spPr>
            <a:xfrm>
              <a:off x="5410200" y="25527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4" name="Elbow Connector 13"/>
            <p:cNvCxnSpPr>
              <a:stCxn id="11" idx="0"/>
              <a:endCxn id="13" idx="2"/>
            </p:cNvCxnSpPr>
            <p:nvPr/>
          </p:nvCxnSpPr>
          <p:spPr>
            <a:xfrm rot="5400000" flipH="1" flipV="1">
              <a:off x="4419600" y="32004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5" name="Snip Single Corner Rectangle 14"/>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7" name="Elbow Connector 16"/>
            <p:cNvCxnSpPr>
              <a:stCxn id="15" idx="3"/>
              <a:endCxn id="11" idx="2"/>
            </p:cNvCxnSpPr>
            <p:nvPr/>
          </p:nvCxnSpPr>
          <p:spPr>
            <a:xfrm rot="16200000" flipV="1">
              <a:off x="5372100" y="3543300"/>
              <a:ext cx="381000" cy="19812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13" idx="1"/>
            </p:cNvCxnSpPr>
            <p:nvPr/>
          </p:nvCxnSpPr>
          <p:spPr>
            <a:xfrm>
              <a:off x="3124200" y="2552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8" name="Rectangle 17"/>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LSP: </a:t>
            </a:r>
            <a:r>
              <a:rPr lang="en-US" dirty="0" err="1" smtClean="0"/>
              <a:t>Liskov</a:t>
            </a:r>
            <a:r>
              <a:rPr lang="en-US" dirty="0" smtClean="0"/>
              <a:t> Substitution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Correcting For LSP – Move The Database Reader</a:t>
            </a:r>
          </a:p>
        </p:txBody>
      </p:sp>
      <p:grpSp>
        <p:nvGrpSpPr>
          <p:cNvPr id="59" name="Group 58"/>
          <p:cNvGrpSpPr/>
          <p:nvPr/>
        </p:nvGrpSpPr>
        <p:grpSpPr>
          <a:xfrm>
            <a:off x="533400" y="2590800"/>
            <a:ext cx="8229600" cy="2895600"/>
            <a:chOff x="533400" y="2819400"/>
            <a:chExt cx="8229600" cy="2895600"/>
          </a:xfrm>
          <a:scene3d>
            <a:camera prst="perspectiveAbove"/>
            <a:lightRig rig="threePt" dir="t"/>
          </a:scene3d>
        </p:grpSpPr>
        <p:sp>
          <p:nvSpPr>
            <p:cNvPr id="6" name="Rectangle 5"/>
            <p:cNvSpPr/>
            <p:nvPr/>
          </p:nvSpPr>
          <p:spPr>
            <a:xfrm>
              <a:off x="7086600" y="3505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7" name="Snip Single Corner Rectangle 6"/>
            <p:cNvSpPr/>
            <p:nvPr/>
          </p:nvSpPr>
          <p:spPr>
            <a:xfrm>
              <a:off x="533400" y="3505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8" name="Snip Single Corner Rectangle 7"/>
            <p:cNvSpPr/>
            <p:nvPr/>
          </p:nvSpPr>
          <p:spPr>
            <a:xfrm>
              <a:off x="5334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9" name="Elbow Connector 8"/>
            <p:cNvCxnSpPr>
              <a:stCxn id="7" idx="0"/>
              <a:endCxn id="11" idx="1"/>
            </p:cNvCxnSpPr>
            <p:nvPr/>
          </p:nvCxnSpPr>
          <p:spPr>
            <a:xfrm>
              <a:off x="2209800" y="40005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0" name="Elbow Connector 9"/>
            <p:cNvCxnSpPr>
              <a:stCxn id="8" idx="0"/>
              <a:endCxn id="11" idx="1"/>
            </p:cNvCxnSpPr>
            <p:nvPr/>
          </p:nvCxnSpPr>
          <p:spPr>
            <a:xfrm flipV="1">
              <a:off x="2209800" y="4610100"/>
              <a:ext cx="5334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1" name="Rectangle 10"/>
            <p:cNvSpPr/>
            <p:nvPr/>
          </p:nvSpPr>
          <p:spPr>
            <a:xfrm>
              <a:off x="27432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2" name="Elbow Connector 11"/>
            <p:cNvCxnSpPr>
              <a:stCxn id="13" idx="3"/>
              <a:endCxn id="6" idx="1"/>
            </p:cNvCxnSpPr>
            <p:nvPr/>
          </p:nvCxnSpPr>
          <p:spPr>
            <a:xfrm flipV="1">
              <a:off x="6400800" y="4000500"/>
              <a:ext cx="685800" cy="6096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13" name="Rectangle 12"/>
            <p:cNvSpPr/>
            <p:nvPr/>
          </p:nvSpPr>
          <p:spPr>
            <a:xfrm>
              <a:off x="4724400" y="4114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4" name="Elbow Connector 13"/>
            <p:cNvCxnSpPr>
              <a:stCxn id="11" idx="3"/>
              <a:endCxn id="13" idx="1"/>
            </p:cNvCxnSpPr>
            <p:nvPr/>
          </p:nvCxnSpPr>
          <p:spPr>
            <a:xfrm>
              <a:off x="4419600" y="4610100"/>
              <a:ext cx="3048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Can 19"/>
            <p:cNvSpPr/>
            <p:nvPr/>
          </p:nvSpPr>
          <p:spPr>
            <a:xfrm>
              <a:off x="2895600" y="28194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21" name="Elbow Connector 20"/>
            <p:cNvCxnSpPr>
              <a:stCxn id="20" idx="4"/>
              <a:endCxn id="36" idx="1"/>
            </p:cNvCxnSpPr>
            <p:nvPr/>
          </p:nvCxnSpPr>
          <p:spPr>
            <a:xfrm>
              <a:off x="4114800" y="3314700"/>
              <a:ext cx="6096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6" name="Rectangle 35"/>
            <p:cNvSpPr/>
            <p:nvPr/>
          </p:nvSpPr>
          <p:spPr>
            <a:xfrm>
              <a:off x="4724400" y="28194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39" name="Elbow Connector 38"/>
            <p:cNvCxnSpPr>
              <a:stCxn id="36" idx="3"/>
              <a:endCxn id="6" idx="1"/>
            </p:cNvCxnSpPr>
            <p:nvPr/>
          </p:nvCxnSpPr>
          <p:spPr>
            <a:xfrm>
              <a:off x="6400800" y="3314700"/>
              <a:ext cx="685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18" name="Rectangle 17"/>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 Client Should Not Depend On An Interface It Does Not Use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dirty="0" smtClean="0"/>
              <a:t>“</a:t>
            </a:r>
            <a:r>
              <a:rPr lang="en-US" sz="2000" i="1" dirty="0" smtClean="0"/>
              <a:t>This principle deals with the disadvantages of ‘fat’ interfaces. Classes that have ‘fat’ interfaces are classes whose interfaces are not cohesive. In other words, the interfaces of the class can be broken up into groups of member functions. Each group serves a different set of clients. Thus some clients use one group of member functions, and other clients use the other groups.”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a:p>
            <a:pPr marL="0" indent="0" eaLnBrk="1" hangingPunct="1">
              <a:buNone/>
            </a:pPr>
            <a:endParaRPr lang="en-US" sz="2000" dirty="0" smtClean="0"/>
          </a:p>
        </p:txBody>
      </p:sp>
      <p:pic>
        <p:nvPicPr>
          <p:cNvPr id="2051" name="Picture 3"/>
          <p:cNvPicPr>
            <a:picLocks noChangeAspect="1" noChangeArrowheads="1"/>
          </p:cNvPicPr>
          <p:nvPr/>
        </p:nvPicPr>
        <p:blipFill>
          <a:blip r:embed="rId2"/>
          <a:srcRect/>
          <a:stretch>
            <a:fillRect/>
          </a:stretch>
        </p:blipFill>
        <p:spPr bwMode="auto">
          <a:xfrm>
            <a:off x="2667000" y="4038600"/>
            <a:ext cx="3810000" cy="1828800"/>
          </a:xfrm>
          <a:prstGeom prst="rect">
            <a:avLst/>
          </a:prstGeom>
          <a:noFill/>
          <a:ln w="9525">
            <a:noFill/>
            <a:miter lim="800000"/>
            <a:headEnd/>
            <a:tailEnd/>
          </a:ln>
          <a:effectLst/>
          <a:scene3d>
            <a:camera prst="perspectiveAbove"/>
            <a:lightRig rig="threePt" dir="t"/>
          </a:scene3d>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ISP: Interface Segregation Principle</a:t>
            </a:r>
          </a:p>
        </p:txBody>
      </p:sp>
      <p:sp>
        <p:nvSpPr>
          <p:cNvPr id="3075" name="Text Placeholder 2"/>
          <p:cNvSpPr>
            <a:spLocks noGrp="1"/>
          </p:cNvSpPr>
          <p:nvPr>
            <p:ph type="body" sz="quarter" idx="10"/>
          </p:nvPr>
        </p:nvSpPr>
        <p:spPr/>
        <p:txBody>
          <a:bodyPr/>
          <a:lstStyle/>
          <a:p>
            <a:pPr eaLnBrk="1" hangingPunct="1">
              <a:buNone/>
            </a:pPr>
            <a:r>
              <a:rPr lang="en-US" dirty="0" smtClean="0"/>
              <a:t>Example App: Clarifying The Email Sender and Message Info Parsing</a:t>
            </a:r>
          </a:p>
        </p:txBody>
      </p:sp>
      <p:grpSp>
        <p:nvGrpSpPr>
          <p:cNvPr id="19" name="Group 18"/>
          <p:cNvGrpSpPr/>
          <p:nvPr/>
        </p:nvGrpSpPr>
        <p:grpSpPr>
          <a:xfrm>
            <a:off x="609600" y="2209800"/>
            <a:ext cx="7620000" cy="3355777"/>
            <a:chOff x="609600" y="2743200"/>
            <a:chExt cx="7620000" cy="3355777"/>
          </a:xfrm>
          <a:scene3d>
            <a:camera prst="perspectiveAbove"/>
            <a:lightRig rig="threePt" dir="t"/>
          </a:scene3d>
        </p:grpSpPr>
        <p:grpSp>
          <p:nvGrpSpPr>
            <p:cNvPr id="4" name="Group 3"/>
            <p:cNvGrpSpPr/>
            <p:nvPr/>
          </p:nvGrpSpPr>
          <p:grpSpPr>
            <a:xfrm>
              <a:off x="609600" y="2743200"/>
              <a:ext cx="2286000" cy="2286000"/>
              <a:chOff x="3200400" y="3429000"/>
              <a:chExt cx="2286000" cy="2286000"/>
            </a:xfrm>
          </p:grpSpPr>
          <p:grpSp>
            <p:nvGrpSpPr>
              <p:cNvPr id="5" name="Group 6"/>
              <p:cNvGrpSpPr/>
              <p:nvPr/>
            </p:nvGrpSpPr>
            <p:grpSpPr>
              <a:xfrm>
                <a:off x="3505200" y="3733800"/>
                <a:ext cx="1676400" cy="1729264"/>
                <a:chOff x="3505200" y="3733800"/>
                <a:chExt cx="1676400" cy="1729264"/>
              </a:xfrm>
            </p:grpSpPr>
            <p:sp>
              <p:nvSpPr>
                <p:cNvPr id="7" name="Rectangle 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8" name="TextBox 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6" name="&quot;No&quot; Symbol 5"/>
              <p:cNvSpPr/>
              <p:nvPr/>
            </p:nvSpPr>
            <p:spPr>
              <a:xfrm>
                <a:off x="3200400" y="3429000"/>
                <a:ext cx="2286000" cy="2286000"/>
              </a:xfrm>
              <a:prstGeom prst="noSmoking">
                <a:avLst/>
              </a:prstGeom>
              <a:gradFill>
                <a:gsLst>
                  <a:gs pos="0">
                    <a:schemeClr val="accent2">
                      <a:tint val="50000"/>
                      <a:satMod val="300000"/>
                      <a:alpha val="50000"/>
                    </a:schemeClr>
                  </a:gs>
                  <a:gs pos="35000">
                    <a:schemeClr val="accent2">
                      <a:tint val="37000"/>
                      <a:satMod val="300000"/>
                      <a:alpha val="50000"/>
                    </a:schemeClr>
                  </a:gs>
                  <a:gs pos="100000">
                    <a:schemeClr val="accent2">
                      <a:tint val="15000"/>
                      <a:satMod val="350000"/>
                      <a:alpha val="4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grpSp>
        <p:grpSp>
          <p:nvGrpSpPr>
            <p:cNvPr id="9" name="Group 6"/>
            <p:cNvGrpSpPr/>
            <p:nvPr/>
          </p:nvGrpSpPr>
          <p:grpSpPr>
            <a:xfrm>
              <a:off x="3733800" y="3048000"/>
              <a:ext cx="1676400" cy="1298377"/>
              <a:chOff x="3505200" y="3733800"/>
              <a:chExt cx="1676400" cy="1298377"/>
            </a:xfrm>
          </p:grpSpPr>
          <p:sp>
            <p:nvSpPr>
              <p:cNvPr id="10" name="Rectangle 9"/>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1" name="TextBox 10"/>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12" name="Group 6"/>
            <p:cNvGrpSpPr/>
            <p:nvPr/>
          </p:nvGrpSpPr>
          <p:grpSpPr>
            <a:xfrm>
              <a:off x="6553200" y="3048000"/>
              <a:ext cx="1676400"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4" name="TextBox 13"/>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16" name="Group 6"/>
            <p:cNvGrpSpPr/>
            <p:nvPr/>
          </p:nvGrpSpPr>
          <p:grpSpPr>
            <a:xfrm>
              <a:off x="5257800" y="4800600"/>
              <a:ext cx="1676400" cy="1298377"/>
              <a:chOff x="3505200" y="3733800"/>
              <a:chExt cx="1676400" cy="1298377"/>
            </a:xfrm>
          </p:grpSpPr>
          <p:sp>
            <p:nvSpPr>
              <p:cNvPr id="17" name="Rectangle 16"/>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8" name="TextBox 17"/>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20" name="Rectangle 19"/>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sp>
        <p:nvSpPr>
          <p:cNvPr id="3075" name="Text Placeholder 2"/>
          <p:cNvSpPr>
            <a:spLocks noGrp="1"/>
          </p:cNvSpPr>
          <p:nvPr>
            <p:ph type="body" sz="quarter" idx="10"/>
          </p:nvPr>
        </p:nvSpPr>
        <p:spPr/>
        <p:txBody>
          <a:bodyPr/>
          <a:lstStyle/>
          <a:p>
            <a:pPr marL="0" indent="0" eaLnBrk="1" hangingPunct="1">
              <a:buNone/>
            </a:pPr>
            <a:r>
              <a:rPr lang="en-US" sz="2000" i="1" dirty="0" smtClean="0"/>
              <a:t>“What is it that makes a design rigid, fragile and immobile? It is the interdependence of the modules within that design. A design is rigid if it cannot be easily changed. Such rigidity is due to the fact that a single change to heavily interdependent software begins a cascade of changes in dependent modules.”</a:t>
            </a:r>
            <a:endParaRPr lang="en-US" sz="2000" dirty="0" smtClean="0"/>
          </a:p>
          <a:p>
            <a:pPr marL="0" indent="0" eaLnBrk="1" hangingPunct="1">
              <a:buNone/>
            </a:pPr>
            <a:endParaRPr lang="en-US" sz="2000" dirty="0" smtClean="0"/>
          </a:p>
          <a:p>
            <a:pPr marL="0" indent="0" eaLnBrk="1" hangingPunct="1">
              <a:buNone/>
            </a:pPr>
            <a:r>
              <a:rPr lang="en-US" sz="2000" dirty="0" smtClean="0"/>
              <a:t>	- Robert Martin</a:t>
            </a:r>
          </a:p>
        </p:txBody>
      </p:sp>
      <p:grpSp>
        <p:nvGrpSpPr>
          <p:cNvPr id="7" name="Group 6"/>
          <p:cNvGrpSpPr/>
          <p:nvPr/>
        </p:nvGrpSpPr>
        <p:grpSpPr>
          <a:xfrm>
            <a:off x="3733800" y="3886200"/>
            <a:ext cx="1676400" cy="1600200"/>
            <a:chOff x="3733800" y="4038600"/>
            <a:chExt cx="1676400" cy="1600200"/>
          </a:xfrm>
          <a:scene3d>
            <a:camera prst="perspectiveAbove"/>
            <a:lightRig rig="threePt" dir="t"/>
          </a:scene3d>
        </p:grpSpPr>
        <p:sp>
          <p:nvSpPr>
            <p:cNvPr id="5" name="Rectangle 4"/>
            <p:cNvSpPr/>
            <p:nvPr/>
          </p:nvSpPr>
          <p:spPr>
            <a:xfrm>
              <a:off x="3733800" y="4648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Depender</a:t>
              </a:r>
              <a:endParaRPr lang="en-US" dirty="0"/>
            </a:p>
          </p:txBody>
        </p:sp>
        <p:sp>
          <p:nvSpPr>
            <p:cNvPr id="4" name="Down Arrow Callout 3"/>
            <p:cNvSpPr/>
            <p:nvPr/>
          </p:nvSpPr>
          <p:spPr>
            <a:xfrm>
              <a:off x="3733800" y="4038600"/>
              <a:ext cx="1676400" cy="9144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Dependency</a:t>
              </a:r>
              <a:endParaRPr lang="en-US" dirty="0"/>
            </a:p>
          </p:txBody>
        </p:sp>
      </p:grpSp>
      <p:sp>
        <p:nvSpPr>
          <p:cNvPr id="8" name="Rectangle 7"/>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8" name="Group 7"/>
          <p:cNvGrpSpPr/>
          <p:nvPr/>
        </p:nvGrpSpPr>
        <p:grpSpPr>
          <a:xfrm>
            <a:off x="2819400" y="2819400"/>
            <a:ext cx="3505200" cy="1524000"/>
            <a:chOff x="2057400" y="1905000"/>
            <a:chExt cx="3505200" cy="1524000"/>
          </a:xfrm>
          <a:effectLst>
            <a:outerShdw blurRad="50800" dist="38100" dir="2700000" algn="tl" rotWithShape="0">
              <a:prstClr val="black">
                <a:alpha val="40000"/>
              </a:prstClr>
            </a:outerShdw>
          </a:effectLst>
          <a:scene3d>
            <a:camera prst="perspectiveAbove"/>
            <a:lightRig rig="threePt" dir="t"/>
          </a:scene3d>
        </p:grpSpPr>
        <p:cxnSp>
          <p:nvCxnSpPr>
            <p:cNvPr id="10" name="Shape 9"/>
            <p:cNvCxnSpPr>
              <a:stCxn id="13" idx="2"/>
              <a:endCxn id="12" idx="1"/>
            </p:cNvCxnSpPr>
            <p:nvPr/>
          </p:nvCxnSpPr>
          <p:spPr>
            <a:xfrm rot="16200000" flipH="1">
              <a:off x="3124200" y="2400300"/>
              <a:ext cx="495300" cy="876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10000" y="27432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13" name="Rectangle 12"/>
            <p:cNvSpPr/>
            <p:nvPr/>
          </p:nvSpPr>
          <p:spPr>
            <a:xfrm>
              <a:off x="2057400" y="1905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14" name="Rectangle 1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95400"/>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4" name="Group 3"/>
          <p:cNvGrpSpPr/>
          <p:nvPr/>
        </p:nvGrpSpPr>
        <p:grpSpPr>
          <a:xfrm>
            <a:off x="1257300" y="2971800"/>
            <a:ext cx="6629400" cy="2743200"/>
            <a:chOff x="609600" y="3124200"/>
            <a:chExt cx="6629400" cy="2743200"/>
          </a:xfrm>
          <a:scene3d>
            <a:camera prst="perspectiveAbove"/>
            <a:lightRig rig="threePt" dir="t"/>
          </a:scene3d>
        </p:grpSpPr>
        <p:sp>
          <p:nvSpPr>
            <p:cNvPr id="5" name="Rectangle 4"/>
            <p:cNvSpPr/>
            <p:nvPr/>
          </p:nvSpPr>
          <p:spPr>
            <a:xfrm>
              <a:off x="1524000" y="33528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67000" y="4495800"/>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200400" y="31242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44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52800" y="5334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038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05400" y="3276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6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257800" y="51816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248400" y="4191000"/>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2514600" y="36195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104900" y="3619500"/>
              <a:ext cx="4191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019300" y="3886200"/>
              <a:ext cx="647700" cy="8763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009900" y="3810000"/>
              <a:ext cx="838200" cy="533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3962400" y="3619500"/>
              <a:ext cx="800100" cy="342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2438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3352800" y="4838700"/>
              <a:ext cx="304800" cy="685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1600200" y="4457700"/>
              <a:ext cx="342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1943100" y="4762500"/>
              <a:ext cx="723900" cy="4191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3657600" y="4457700"/>
              <a:ext cx="381000" cy="3048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000500" y="5067300"/>
              <a:ext cx="876300" cy="190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029200" y="4457700"/>
              <a:ext cx="7239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4991100" y="3848100"/>
              <a:ext cx="647700" cy="5715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096000" y="3543300"/>
              <a:ext cx="647700" cy="6477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248400" y="4724400"/>
              <a:ext cx="495300" cy="723900"/>
            </a:xfrm>
            <a:prstGeom prst="bentConnector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029200" y="4457700"/>
              <a:ext cx="1219200" cy="158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4686300" y="2133600"/>
              <a:ext cx="1066800" cy="3048000"/>
            </a:xfrm>
            <a:prstGeom prst="bentConnector3">
              <a:avLst>
                <a:gd name="adj1" fmla="val 121429"/>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1905000" y="3924300"/>
              <a:ext cx="1143000" cy="2743200"/>
            </a:xfrm>
            <a:prstGeom prst="bentConnector3">
              <a:avLst>
                <a:gd name="adj1" fmla="val -2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4724400" y="4838700"/>
              <a:ext cx="152400" cy="1905000"/>
            </a:xfrm>
            <a:prstGeom prst="bentConnector3">
              <a:avLst>
                <a:gd name="adj1" fmla="val -1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343400" y="54483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5753100" y="4457700"/>
              <a:ext cx="1485900" cy="1257300"/>
            </a:xfrm>
            <a:prstGeom prst="bentConnector4">
              <a:avLst>
                <a:gd name="adj1" fmla="val -15385"/>
                <a:gd name="adj2" fmla="val 118182"/>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191000" y="3390900"/>
              <a:ext cx="914400" cy="152400"/>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3771900" y="1524000"/>
              <a:ext cx="76200" cy="3581400"/>
            </a:xfrm>
            <a:prstGeom prst="bentConnector3">
              <a:avLst>
                <a:gd name="adj1" fmla="val 481554"/>
              </a:avLst>
            </a:prstGeom>
            <a:ln>
              <a:tailEnd type="arrow"/>
            </a:ln>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1485900" y="2247900"/>
              <a:ext cx="1333500" cy="3086100"/>
            </a:xfrm>
            <a:prstGeom prst="bentConnector4">
              <a:avLst>
                <a:gd name="adj1" fmla="val -17143"/>
                <a:gd name="adj2" fmla="val 107407"/>
              </a:avLst>
            </a:prstGeom>
            <a:ln>
              <a:tailEnd type="arrow"/>
            </a:ln>
          </p:spPr>
          <p:style>
            <a:lnRef idx="1">
              <a:schemeClr val="accent1"/>
            </a:lnRef>
            <a:fillRef idx="3">
              <a:schemeClr val="accent1"/>
            </a:fillRef>
            <a:effectRef idx="2">
              <a:schemeClr val="accent1"/>
            </a:effectRef>
            <a:fontRef idx="minor">
              <a:schemeClr val="lt1"/>
            </a:fontRef>
          </p:style>
        </p:cxnSp>
      </p:grpSp>
      <p:sp>
        <p:nvSpPr>
          <p:cNvPr id="39" name="Rectangle 38"/>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6" name="Group 25"/>
          <p:cNvGrpSpPr/>
          <p:nvPr/>
        </p:nvGrpSpPr>
        <p:grpSpPr>
          <a:xfrm>
            <a:off x="2514600" y="2286000"/>
            <a:ext cx="4114800" cy="2971800"/>
            <a:chOff x="2438400" y="2819400"/>
            <a:chExt cx="4114800" cy="2971800"/>
          </a:xfrm>
          <a:scene3d>
            <a:camera prst="perspectiveAbove"/>
            <a:lightRig rig="threePt" dir="t"/>
          </a:scene3d>
        </p:grpSpPr>
        <p:sp>
          <p:nvSpPr>
            <p:cNvPr id="25" name="Rectangle 24"/>
            <p:cNvSpPr/>
            <p:nvPr/>
          </p:nvSpPr>
          <p:spPr>
            <a:xfrm>
              <a:off x="4343400" y="3352800"/>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6" name="Shape 15"/>
            <p:cNvCxnSpPr>
              <a:stCxn id="18" idx="2"/>
              <a:endCxn id="17" idx="1"/>
            </p:cNvCxnSpPr>
            <p:nvPr/>
          </p:nvCxnSpPr>
          <p:spPr>
            <a:xfrm rot="16200000" flipH="1">
              <a:off x="3695700" y="3124200"/>
              <a:ext cx="495300" cy="12573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572000" y="3657600"/>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18" name="Rectangle 17"/>
            <p:cNvSpPr/>
            <p:nvPr/>
          </p:nvSpPr>
          <p:spPr>
            <a:xfrm>
              <a:off x="2438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0" name="Rectangle 19"/>
            <p:cNvSpPr/>
            <p:nvPr/>
          </p:nvSpPr>
          <p:spPr>
            <a:xfrm>
              <a:off x="4572000" y="48768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2" name="Shape 21"/>
            <p:cNvCxnSpPr>
              <a:stCxn id="20" idx="0"/>
              <a:endCxn id="17" idx="2"/>
            </p:cNvCxnSpPr>
            <p:nvPr/>
          </p:nvCxnSpPr>
          <p:spPr>
            <a:xfrm rot="5400000" flipH="1" flipV="1">
              <a:off x="5181600" y="4610100"/>
              <a:ext cx="533400" cy="1588"/>
            </a:xfrm>
            <a:prstGeom prst="bentConnector3">
              <a:avLst>
                <a:gd name="adj1" fmla="val 50000"/>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10" name="Group 9"/>
          <p:cNvGrpSpPr/>
          <p:nvPr/>
        </p:nvGrpSpPr>
        <p:grpSpPr>
          <a:xfrm>
            <a:off x="2819400" y="2133600"/>
            <a:ext cx="3505200" cy="2895600"/>
            <a:chOff x="3048000" y="2133600"/>
            <a:chExt cx="3505200" cy="2895600"/>
          </a:xfrm>
          <a:scene3d>
            <a:camera prst="perspectiveAbove"/>
            <a:lightRig rig="threePt" dir="t"/>
          </a:scene3d>
        </p:grpSpPr>
        <p:sp>
          <p:nvSpPr>
            <p:cNvPr id="25" name="Rectangle 24"/>
            <p:cNvSpPr/>
            <p:nvPr/>
          </p:nvSpPr>
          <p:spPr>
            <a:xfrm>
              <a:off x="3048000" y="2133600"/>
              <a:ext cx="3505200" cy="18288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6" name="Shape 15"/>
            <p:cNvCxnSpPr>
              <a:stCxn id="18" idx="2"/>
              <a:endCxn id="17" idx="1"/>
            </p:cNvCxnSpPr>
            <p:nvPr/>
          </p:nvCxnSpPr>
          <p:spPr>
            <a:xfrm rot="16200000" flipH="1">
              <a:off x="4114800" y="2933700"/>
              <a:ext cx="495300" cy="571500"/>
            </a:xfrm>
            <a:prstGeom prst="bentConnector2">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8200" y="3124200"/>
              <a:ext cx="1752600" cy="685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IBar</a:t>
              </a:r>
              <a:endParaRPr lang="en-US" dirty="0"/>
            </a:p>
          </p:txBody>
        </p:sp>
        <p:sp>
          <p:nvSpPr>
            <p:cNvPr id="18" name="Rectangle 17"/>
            <p:cNvSpPr/>
            <p:nvPr/>
          </p:nvSpPr>
          <p:spPr>
            <a:xfrm>
              <a:off x="3200400" y="22860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0" name="Rectangle 19"/>
            <p:cNvSpPr/>
            <p:nvPr/>
          </p:nvSpPr>
          <p:spPr>
            <a:xfrm>
              <a:off x="4648200" y="4343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2" name="Shape 21"/>
            <p:cNvCxnSpPr>
              <a:stCxn id="20" idx="0"/>
              <a:endCxn id="17" idx="2"/>
            </p:cNvCxnSpPr>
            <p:nvPr/>
          </p:nvCxnSpPr>
          <p:spPr>
            <a:xfrm rot="5400000" flipH="1" flipV="1">
              <a:off x="5257800" y="4076700"/>
              <a:ext cx="533400" cy="1588"/>
            </a:xfrm>
            <a:prstGeom prst="bentConnector3">
              <a:avLst>
                <a:gd name="adj1" fmla="val 50000"/>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DIP: Dependency Inversion Principle</a:t>
            </a:r>
          </a:p>
        </p:txBody>
      </p:sp>
      <p:grpSp>
        <p:nvGrpSpPr>
          <p:cNvPr id="29" name="Group 28"/>
          <p:cNvGrpSpPr/>
          <p:nvPr/>
        </p:nvGrpSpPr>
        <p:grpSpPr>
          <a:xfrm>
            <a:off x="1905000" y="1828800"/>
            <a:ext cx="5410200" cy="3962400"/>
            <a:chOff x="1905000" y="1828800"/>
            <a:chExt cx="5410200" cy="3962400"/>
          </a:xfrm>
          <a:scene3d>
            <a:camera prst="perspectiveAbove"/>
            <a:lightRig rig="threePt" dir="t"/>
          </a:scene3d>
        </p:grpSpPr>
        <p:sp>
          <p:nvSpPr>
            <p:cNvPr id="28" name="Rectangle 27"/>
            <p:cNvSpPr/>
            <p:nvPr/>
          </p:nvSpPr>
          <p:spPr>
            <a:xfrm>
              <a:off x="2057400" y="4114800"/>
              <a:ext cx="5029200" cy="1676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3657600" y="2438400"/>
              <a:ext cx="1828800" cy="16002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5" name="Group 24"/>
            <p:cNvGrpSpPr/>
            <p:nvPr/>
          </p:nvGrpSpPr>
          <p:grpSpPr>
            <a:xfrm>
              <a:off x="1905000" y="1828800"/>
              <a:ext cx="5410200" cy="3886200"/>
              <a:chOff x="1905000" y="1981200"/>
              <a:chExt cx="5410200" cy="3886200"/>
            </a:xfrm>
          </p:grpSpPr>
          <p:grpSp>
            <p:nvGrpSpPr>
              <p:cNvPr id="9" name="Group 8"/>
              <p:cNvGrpSpPr/>
              <p:nvPr/>
            </p:nvGrpSpPr>
            <p:grpSpPr>
              <a:xfrm>
                <a:off x="2247900" y="4419600"/>
                <a:ext cx="4648200" cy="1447800"/>
                <a:chOff x="3429000" y="3276600"/>
                <a:chExt cx="4648200" cy="1447800"/>
              </a:xfrm>
            </p:grpSpPr>
            <p:sp>
              <p:nvSpPr>
                <p:cNvPr id="50" name="Rectangle 49"/>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3" name="Down Arrow Callout 32"/>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49" name="Down Arrow Callout 48"/>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3" name="Group 12"/>
              <p:cNvGrpSpPr/>
              <p:nvPr/>
            </p:nvGrpSpPr>
            <p:grpSpPr>
              <a:xfrm>
                <a:off x="3733800" y="2667000"/>
                <a:ext cx="1676400" cy="1447800"/>
                <a:chOff x="533400" y="4267200"/>
                <a:chExt cx="1676400" cy="1447800"/>
              </a:xfrm>
            </p:grpSpPr>
            <p:sp>
              <p:nvSpPr>
                <p:cNvPr id="11" name="Rectangle 1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12" name="Down Arrow Callout 1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4" name="Rectangle 13"/>
              <p:cNvSpPr/>
              <p:nvPr/>
            </p:nvSpPr>
            <p:spPr>
              <a:xfrm>
                <a:off x="56388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6" name="Down Arrow 15"/>
              <p:cNvSpPr/>
              <p:nvPr/>
            </p:nvSpPr>
            <p:spPr>
              <a:xfrm>
                <a:off x="6324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ectangle 17"/>
              <p:cNvSpPr/>
              <p:nvPr/>
            </p:nvSpPr>
            <p:spPr>
              <a:xfrm>
                <a:off x="1905000" y="3124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15" name="Down Arrow 14"/>
              <p:cNvSpPr/>
              <p:nvPr/>
            </p:nvSpPr>
            <p:spPr>
              <a:xfrm>
                <a:off x="29718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nip Single Corner Rectangle 19"/>
              <p:cNvSpPr/>
              <p:nvPr/>
            </p:nvSpPr>
            <p:spPr>
              <a:xfrm>
                <a:off x="46482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1" name="Snip Single Corner Rectangle 20"/>
              <p:cNvSpPr/>
              <p:nvPr/>
            </p:nvSpPr>
            <p:spPr>
              <a:xfrm>
                <a:off x="2819400" y="1981200"/>
                <a:ext cx="1676400"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2" name="Down Arrow 21"/>
              <p:cNvSpPr/>
              <p:nvPr/>
            </p:nvSpPr>
            <p:spPr>
              <a:xfrm>
                <a:off x="4419600" y="23622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Down Arrow 23"/>
              <p:cNvSpPr/>
              <p:nvPr/>
            </p:nvSpPr>
            <p:spPr>
              <a:xfrm>
                <a:off x="4038600" y="4114800"/>
                <a:ext cx="304800" cy="304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sp>
        <p:nvSpPr>
          <p:cNvPr id="23" name="Rectangle 22"/>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Example App: Before And After</a:t>
            </a:r>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Conversion Summary</a:t>
            </a:r>
          </a:p>
        </p:txBody>
      </p:sp>
      <p:grpSp>
        <p:nvGrpSpPr>
          <p:cNvPr id="36" name="Group 35"/>
          <p:cNvGrpSpPr/>
          <p:nvPr/>
        </p:nvGrpSpPr>
        <p:grpSpPr>
          <a:xfrm>
            <a:off x="304800" y="2286000"/>
            <a:ext cx="1676400" cy="3509665"/>
            <a:chOff x="304800" y="2286000"/>
            <a:chExt cx="1676400" cy="3509665"/>
          </a:xfrm>
        </p:grpSpPr>
        <p:grpSp>
          <p:nvGrpSpPr>
            <p:cNvPr id="9" name="Group 8"/>
            <p:cNvGrpSpPr/>
            <p:nvPr/>
          </p:nvGrpSpPr>
          <p:grpSpPr>
            <a:xfrm>
              <a:off x="304800" y="2286000"/>
              <a:ext cx="1676400" cy="2590800"/>
              <a:chOff x="3733800" y="2590800"/>
              <a:chExt cx="1676400" cy="2590800"/>
            </a:xfrm>
            <a:scene3d>
              <a:camera prst="perspectiveAbove"/>
              <a:lightRig rig="threePt" dir="t"/>
            </a:scene3d>
          </p:grpSpPr>
          <p:grpSp>
            <p:nvGrpSpPr>
              <p:cNvPr id="10" name="Group 7"/>
              <p:cNvGrpSpPr/>
              <p:nvPr/>
            </p:nvGrpSpPr>
            <p:grpSpPr>
              <a:xfrm>
                <a:off x="3733800" y="2590800"/>
                <a:ext cx="1676400" cy="2590800"/>
                <a:chOff x="1219200" y="2667000"/>
                <a:chExt cx="1676400" cy="2590800"/>
              </a:xfrm>
            </p:grpSpPr>
            <p:sp>
              <p:nvSpPr>
                <p:cNvPr id="12" name="Rectangle 11"/>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3" name="Snip Single Corner Rectangle 12"/>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11" name="Elbow Connector 10"/>
              <p:cNvCxnSpPr>
                <a:stCxn id="13" idx="3"/>
                <a:endCxn id="12" idx="2"/>
              </p:cNvCxnSpPr>
              <p:nvPr/>
            </p:nvCxnSpPr>
            <p:spPr>
              <a:xfrm rot="5400000" flipH="1" flipV="1">
                <a:off x="4267200" y="3886200"/>
                <a:ext cx="60960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7" name="Group 36"/>
          <p:cNvGrpSpPr/>
          <p:nvPr/>
        </p:nvGrpSpPr>
        <p:grpSpPr>
          <a:xfrm>
            <a:off x="2895600" y="2026024"/>
            <a:ext cx="5715000" cy="3841376"/>
            <a:chOff x="2895600" y="2026024"/>
            <a:chExt cx="5715000" cy="3841376"/>
          </a:xfrm>
        </p:grpSpPr>
        <p:grpSp>
          <p:nvGrpSpPr>
            <p:cNvPr id="34" name="Group 33"/>
            <p:cNvGrpSpPr/>
            <p:nvPr/>
          </p:nvGrpSpPr>
          <p:grpSpPr>
            <a:xfrm>
              <a:off x="2895600" y="2026024"/>
              <a:ext cx="5715000" cy="3841376"/>
              <a:chOff x="2895600" y="2026024"/>
              <a:chExt cx="5715000" cy="3841376"/>
            </a:xfrm>
            <a:scene3d>
              <a:camera prst="perspectiveAbove"/>
              <a:lightRig rig="threePt" dir="t"/>
            </a:scene3d>
          </p:grpSpPr>
          <p:sp>
            <p:nvSpPr>
              <p:cNvPr id="50" name="Rectangle 49"/>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33" name="Down Arrow Callout 32"/>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49" name="Down Arrow Callout 48"/>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5" name="Rectangle 14"/>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6" name="Snip Single Corner Rectangle 15"/>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7" name="Snip Single Corner Rectangle 16"/>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8" name="Elbow Connector 17"/>
              <p:cNvCxnSpPr>
                <a:stCxn id="16" idx="0"/>
                <a:endCxn id="20"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19" name="Elbow Connector 18"/>
              <p:cNvCxnSpPr>
                <a:stCxn id="17" idx="0"/>
                <a:endCxn id="20"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0" name="Rectangle 19"/>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1" name="Elbow Connector 20"/>
              <p:cNvCxnSpPr>
                <a:stCxn id="22" idx="3"/>
                <a:endCxn id="15"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2" name="Rectangle 21"/>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3" name="Elbow Connector 22"/>
              <p:cNvCxnSpPr>
                <a:stCxn id="20" idx="3"/>
                <a:endCxn id="22"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4" name="Can 23"/>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5" name="Elbow Connector 24"/>
              <p:cNvCxnSpPr>
                <a:stCxn id="24" idx="4"/>
                <a:endCxn id="26"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7" name="Elbow Connector 26"/>
              <p:cNvCxnSpPr>
                <a:stCxn id="26" idx="3"/>
                <a:endCxn id="15"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9" name="Rectangle 2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1" name="Elbow Connector 30"/>
              <p:cNvCxnSpPr>
                <a:stCxn id="29" idx="3"/>
                <a:endCxn id="2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grpSp>
      <p:cxnSp>
        <p:nvCxnSpPr>
          <p:cNvPr id="42" name="Straight Connector 41"/>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5" name="Rectangle 3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Low Coupling: OCP, DIP, ISP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17" name="Group 16"/>
          <p:cNvGrpSpPr/>
          <p:nvPr/>
        </p:nvGrpSpPr>
        <p:grpSpPr>
          <a:xfrm>
            <a:off x="1714500" y="2026024"/>
            <a:ext cx="5715000" cy="3841376"/>
            <a:chOff x="2895600" y="2026024"/>
            <a:chExt cx="5715000" cy="3841376"/>
          </a:xfrm>
          <a:scene3d>
            <a:camera prst="perspectiveAbove"/>
            <a:lightRig rig="threePt" dir="t"/>
          </a:scene3d>
        </p:grpSpPr>
        <p:sp>
          <p:nvSpPr>
            <p:cNvPr id="18" name="Rectangle 17"/>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9" name="Down Arrow Callout 18"/>
            <p:cNvSpPr/>
            <p:nvPr/>
          </p:nvSpPr>
          <p:spPr>
            <a:xfrm>
              <a:off x="35052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0" name="Down Arrow Callout 19"/>
            <p:cNvSpPr/>
            <p:nvPr/>
          </p:nvSpPr>
          <p:spPr>
            <a:xfrm>
              <a:off x="55581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21" name="Rectangle 20"/>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22" name="Snip Single Corner Rectangle 21"/>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23" name="Snip Single Corner Rectangle 22"/>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4" name="Elbow Connector 23"/>
            <p:cNvCxnSpPr>
              <a:stCxn id="22" idx="0"/>
              <a:endCxn id="26"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0"/>
              <a:endCxn id="26"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27" name="Elbow Connector 26"/>
            <p:cNvCxnSpPr>
              <a:stCxn id="28" idx="3"/>
              <a:endCxn id="21"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28" name="Rectangle 27"/>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9" name="Elbow Connector 28"/>
            <p:cNvCxnSpPr>
              <a:stCxn id="26" idx="3"/>
              <a:endCxn id="28"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0" name="Can 29"/>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31" name="Elbow Connector 30"/>
            <p:cNvCxnSpPr>
              <a:stCxn id="30" idx="4"/>
              <a:endCxn id="32"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2" name="Rectangle 31"/>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33" name="Elbow Connector 32"/>
            <p:cNvCxnSpPr>
              <a:stCxn id="32" idx="3"/>
              <a:endCxn id="21"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38" name="Rectangle 37"/>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9" name="Rectangle 38"/>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41" name="Elbow Connector 40"/>
            <p:cNvCxnSpPr>
              <a:stCxn id="39" idx="3"/>
              <a:endCxn id="38"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High Cohesion: Low Coupling + SRP, LSP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p:txBody>
          <a:bodyPr/>
          <a:lstStyle/>
          <a:p>
            <a:pPr marL="0" indent="0" eaLnBrk="1" hangingPunct="1">
              <a:buNone/>
            </a:pPr>
            <a:r>
              <a:rPr lang="en-US" dirty="0" smtClean="0"/>
              <a:t>Encapsulation: SRP, LSP, DIP</a:t>
            </a:r>
          </a:p>
          <a:p>
            <a:pPr marL="0" indent="0" eaLnBrk="1" hangingPunct="1">
              <a:buNone/>
            </a:pPr>
            <a:endParaRPr lang="en-US" sz="2000" dirty="0" smtClean="0"/>
          </a:p>
          <a:p>
            <a:pPr marL="0" indent="0" eaLnBrk="1" hangingPunct="1">
              <a:buNone/>
            </a:pP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-&gt; OO Principles</a:t>
            </a:r>
          </a:p>
        </p:txBody>
      </p:sp>
      <p:grpSp>
        <p:nvGrpSpPr>
          <p:cNvPr id="34" name="Group 33"/>
          <p:cNvGrpSpPr/>
          <p:nvPr/>
        </p:nvGrpSpPr>
        <p:grpSpPr>
          <a:xfrm>
            <a:off x="1714500" y="2026024"/>
            <a:ext cx="5715000" cy="3841376"/>
            <a:chOff x="2895600" y="2026024"/>
            <a:chExt cx="5715000" cy="3841376"/>
          </a:xfrm>
          <a:scene3d>
            <a:camera prst="perspectiveAbove"/>
            <a:lightRig rig="threePt" dir="t"/>
          </a:scene3d>
        </p:grpSpPr>
        <p:sp>
          <p:nvSpPr>
            <p:cNvPr id="35" name="Rectangle 34"/>
            <p:cNvSpPr/>
            <p:nvPr/>
          </p:nvSpPr>
          <p:spPr>
            <a:xfrm>
              <a:off x="35052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36" name="Down Arrow Callout 35"/>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37" name="Down Arrow Callout 36"/>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42" name="Rectangle 41"/>
            <p:cNvSpPr/>
            <p:nvPr/>
          </p:nvSpPr>
          <p:spPr>
            <a:xfrm>
              <a:off x="73779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43" name="Snip Single Corner Rectangle 42"/>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44" name="Snip Single Corner Rectangle 43"/>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45" name="Elbow Connector 44"/>
            <p:cNvCxnSpPr>
              <a:stCxn id="43" idx="0"/>
              <a:endCxn id="47" idx="1"/>
            </p:cNvCxnSpPr>
            <p:nvPr/>
          </p:nvCxnSpPr>
          <p:spPr>
            <a:xfrm>
              <a:off x="4128247" y="3654238"/>
              <a:ext cx="392206" cy="896471"/>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cxnSp>
          <p:nvCxnSpPr>
            <p:cNvPr id="46" name="Elbow Connector 45"/>
            <p:cNvCxnSpPr>
              <a:stCxn id="44" idx="0"/>
              <a:endCxn id="47" idx="1"/>
            </p:cNvCxnSpPr>
            <p:nvPr/>
          </p:nvCxnSpPr>
          <p:spPr>
            <a:xfrm>
              <a:off x="4128247" y="4550709"/>
              <a:ext cx="392206"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7" name="Rectangle 46"/>
            <p:cNvSpPr/>
            <p:nvPr/>
          </p:nvSpPr>
          <p:spPr>
            <a:xfrm>
              <a:off x="45204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48" name="Elbow Connector 47"/>
            <p:cNvCxnSpPr>
              <a:stCxn id="49" idx="3"/>
              <a:endCxn id="42" idx="1"/>
            </p:cNvCxnSpPr>
            <p:nvPr/>
          </p:nvCxnSpPr>
          <p:spPr>
            <a:xfrm flipV="1">
              <a:off x="7209865" y="4102474"/>
              <a:ext cx="168088" cy="44823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49" name="Rectangle 48"/>
            <p:cNvSpPr/>
            <p:nvPr/>
          </p:nvSpPr>
          <p:spPr>
            <a:xfrm>
              <a:off x="59772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50" name="Elbow Connector 49"/>
            <p:cNvCxnSpPr>
              <a:stCxn id="47" idx="3"/>
              <a:endCxn id="49" idx="1"/>
            </p:cNvCxnSpPr>
            <p:nvPr/>
          </p:nvCxnSpPr>
          <p:spPr>
            <a:xfrm>
              <a:off x="5753100" y="4550709"/>
              <a:ext cx="224118"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1" name="Can 50"/>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52" name="Elbow Connector 51"/>
            <p:cNvCxnSpPr>
              <a:stCxn id="51" idx="4"/>
              <a:endCxn id="53" idx="1"/>
            </p:cNvCxnSpPr>
            <p:nvPr/>
          </p:nvCxnSpPr>
          <p:spPr>
            <a:xfrm>
              <a:off x="5528982" y="3598209"/>
              <a:ext cx="448235" cy="1168"/>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3" name="Rectangle 52"/>
            <p:cNvSpPr/>
            <p:nvPr/>
          </p:nvSpPr>
          <p:spPr>
            <a:xfrm>
              <a:off x="59772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54" name="Elbow Connector 53"/>
            <p:cNvCxnSpPr>
              <a:stCxn id="53" idx="3"/>
              <a:endCxn id="42" idx="1"/>
            </p:cNvCxnSpPr>
            <p:nvPr/>
          </p:nvCxnSpPr>
          <p:spPr>
            <a:xfrm>
              <a:off x="7209865" y="3598209"/>
              <a:ext cx="168088" cy="504265"/>
            </a:xfrm>
            <a:prstGeom prst="bentConnector3">
              <a:avLst>
                <a:gd name="adj1" fmla="val 50000"/>
              </a:avLst>
            </a:prstGeom>
            <a:ln>
              <a:tailEnd type="arrow"/>
            </a:ln>
          </p:spPr>
          <p:style>
            <a:lnRef idx="1">
              <a:schemeClr val="accent1"/>
            </a:lnRef>
            <a:fillRef idx="3">
              <a:schemeClr val="accent1"/>
            </a:fillRef>
            <a:effectRef idx="2">
              <a:schemeClr val="accent1"/>
            </a:effectRef>
            <a:fontRef idx="minor">
              <a:schemeClr val="lt1"/>
            </a:fontRef>
          </p:style>
        </p:cxnSp>
        <p:sp>
          <p:nvSpPr>
            <p:cNvPr id="55" name="Rectangle 54"/>
            <p:cNvSpPr/>
            <p:nvPr/>
          </p:nvSpPr>
          <p:spPr>
            <a:xfrm>
              <a:off x="73779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56" name="Rectangle 55"/>
            <p:cNvSpPr/>
            <p:nvPr/>
          </p:nvSpPr>
          <p:spPr>
            <a:xfrm>
              <a:off x="59772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57" name="Elbow Connector 56"/>
            <p:cNvCxnSpPr>
              <a:stCxn id="56" idx="3"/>
              <a:endCxn id="55" idx="1"/>
            </p:cNvCxnSpPr>
            <p:nvPr/>
          </p:nvCxnSpPr>
          <p:spPr>
            <a:xfrm>
              <a:off x="7209865" y="5503209"/>
              <a:ext cx="168088" cy="11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lstStyle/>
          <a:p>
            <a:pPr eaLnBrk="1" hangingPunct="1">
              <a:lnSpc>
                <a:spcPct val="80000"/>
              </a:lnSpc>
              <a:buNone/>
            </a:pPr>
            <a:r>
              <a:rPr lang="en-US" sz="2000" dirty="0" smtClean="0">
                <a:solidFill>
                  <a:schemeClr val="bg1"/>
                </a:solidFill>
              </a:rPr>
              <a:t>Uncle Bob’s Principle Of Object Oriented Development: </a:t>
            </a:r>
          </a:p>
          <a:p>
            <a:pPr lvl="1" eaLnBrk="1" hangingPunct="1">
              <a:lnSpc>
                <a:spcPct val="80000"/>
              </a:lnSpc>
              <a:buNone/>
            </a:pPr>
            <a:r>
              <a:rPr lang="en-US" sz="2000" dirty="0" smtClean="0">
                <a:solidFill>
                  <a:schemeClr val="bg1"/>
                </a:solidFill>
              </a:rPr>
              <a:t>http://butunclebob.com/ArticleS.UncleBob.PrinciplesOfOod</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Topic Of The Month: SOLID</a:t>
            </a:r>
          </a:p>
          <a:p>
            <a:pPr marL="400050" lvl="1" indent="0" eaLnBrk="1" hangingPunct="1">
              <a:lnSpc>
                <a:spcPct val="80000"/>
              </a:lnSpc>
              <a:buNone/>
            </a:pPr>
            <a:r>
              <a:rPr lang="en-US" sz="2000" dirty="0" smtClean="0">
                <a:solidFill>
                  <a:schemeClr val="bg1"/>
                </a:solidFill>
              </a:rPr>
              <a:t>http://www.lostechies.com/blogs/chad_myers/archive/2008/03/07/pablo-s-topic-of-the-month-march-solid-principles.aspx</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Agile Principles, Patterns, And Practices In C#</a:t>
            </a:r>
          </a:p>
          <a:p>
            <a:pPr lvl="1" eaLnBrk="1" hangingPunct="1">
              <a:lnSpc>
                <a:spcPct val="80000"/>
              </a:lnSpc>
              <a:buNone/>
            </a:pPr>
            <a:r>
              <a:rPr lang="en-US" sz="2000" dirty="0" smtClean="0">
                <a:solidFill>
                  <a:schemeClr val="bg1"/>
                </a:solidFill>
              </a:rPr>
              <a:t>by Robert (Uncle Bob) Martin and Micah Martin</a:t>
            </a:r>
            <a:endParaRPr lang="en-US" sz="1000" dirty="0" smtClean="0">
              <a:solidFill>
                <a:schemeClr val="bg1"/>
              </a:solidFill>
            </a:endParaRPr>
          </a:p>
          <a:p>
            <a:pPr eaLnBrk="1" hangingPunct="1">
              <a:lnSpc>
                <a:spcPct val="80000"/>
              </a:lnSpc>
              <a:buNone/>
            </a:pPr>
            <a:endParaRPr lang="en-US" sz="1000" dirty="0" smtClean="0">
              <a:solidFill>
                <a:schemeClr val="bg1"/>
              </a:solidFill>
            </a:endParaRPr>
          </a:p>
          <a:p>
            <a:pPr eaLnBrk="1" hangingPunct="1">
              <a:lnSpc>
                <a:spcPct val="80000"/>
              </a:lnSpc>
              <a:buNone/>
            </a:pPr>
            <a:r>
              <a:rPr lang="en-US" sz="2000" dirty="0" smtClean="0">
                <a:solidFill>
                  <a:schemeClr val="bg1"/>
                </a:solidFill>
              </a:rPr>
              <a:t>Pablo’s SOLID E-Book</a:t>
            </a:r>
          </a:p>
          <a:p>
            <a:pPr lvl="1" eaLnBrk="1" hangingPunct="1">
              <a:lnSpc>
                <a:spcPct val="80000"/>
              </a:lnSpc>
              <a:buNone/>
            </a:pPr>
            <a:r>
              <a:rPr lang="en-US" sz="2000" dirty="0" smtClean="0">
                <a:solidFill>
                  <a:schemeClr val="bg1"/>
                </a:solidFill>
              </a:rPr>
              <a:t>http://www.lostechies.com/content/pablo_ebook.aspx</a:t>
            </a:r>
          </a:p>
          <a:p>
            <a:pPr eaLnBrk="1" hangingPunct="1">
              <a:lnSpc>
                <a:spcPct val="80000"/>
              </a:lnSpc>
              <a:buNone/>
            </a:pPr>
            <a:r>
              <a:rPr lang="en-US" sz="2000" dirty="0" smtClean="0">
                <a:solidFill>
                  <a:schemeClr val="bg1"/>
                </a:solidFill>
              </a:rPr>
              <a:t>	</a:t>
            </a: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16"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17" name="Rectangle 16"/>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0" y="4724400"/>
            <a:ext cx="9153525"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28600" y="0"/>
            <a:ext cx="104775" cy="35814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TextBox 16"/>
          <p:cNvSpPr txBox="1">
            <a:spLocks noChangeArrowheads="1"/>
          </p:cNvSpPr>
          <p:nvPr/>
        </p:nvSpPr>
        <p:spPr bwMode="auto">
          <a:xfrm>
            <a:off x="2819400" y="6581775"/>
            <a:ext cx="3429000" cy="276999"/>
          </a:xfrm>
          <a:prstGeom prst="rect">
            <a:avLst/>
          </a:prstGeom>
          <a:solidFill>
            <a:srgbClr val="E31937"/>
          </a:solidFill>
          <a:ln w="9525">
            <a:noFill/>
            <a:miter lim="800000"/>
            <a:headEnd/>
            <a:tailEnd/>
          </a:ln>
        </p:spPr>
        <p:txBody>
          <a:bodyPr>
            <a:spAutoFit/>
          </a:bodyPr>
          <a:lstStyle/>
          <a:p>
            <a:pPr algn="ctr"/>
            <a:r>
              <a:rPr lang="en-US" sz="1200" dirty="0" smtClean="0">
                <a:solidFill>
                  <a:schemeClr val="bg1"/>
                </a:solidFill>
                <a:latin typeface="Calibri" pitchFamily="34" charset="0"/>
              </a:rPr>
              <a:t>Copyright 2008 McLane Advanced Technologies, LLC</a:t>
            </a:r>
            <a:endParaRPr lang="en-US" sz="1200" dirty="0">
              <a:solidFill>
                <a:schemeClr val="bg1"/>
              </a:solidFill>
              <a:latin typeface="Calibri" pitchFamily="34" charset="0"/>
            </a:endParaRPr>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Sr. Software Engineer and Architect @ McLane Advanced Technologies</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Personal Blog, Etc: </a:t>
            </a:r>
            <a:br>
              <a:rPr lang="en-US" sz="1800" dirty="0" smtClean="0">
                <a:solidFill>
                  <a:schemeClr val="bg1"/>
                </a:solidFill>
              </a:rPr>
            </a:br>
            <a:r>
              <a:rPr lang="en-US" sz="1800" dirty="0" smtClean="0">
                <a:solidFill>
                  <a:schemeClr val="bg1"/>
                </a:solidFill>
              </a:rPr>
              <a:t>derickbailey.com</a:t>
            </a:r>
            <a:br>
              <a:rPr lang="en-US" sz="1800" dirty="0" smtClean="0">
                <a:solidFill>
                  <a:schemeClr val="bg1"/>
                </a:solidFill>
              </a:rPr>
            </a:br>
            <a:r>
              <a:rPr lang="en-US" sz="1800" dirty="0" smtClean="0">
                <a:solidFill>
                  <a:schemeClr val="bg1"/>
                </a:solidFill>
              </a:rPr>
              <a:t>derickbailey.lostechies.com</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br>
              <a:rPr lang="en-US" sz="1800" dirty="0" smtClean="0">
                <a:solidFill>
                  <a:schemeClr val="bg1"/>
                </a:solidFill>
              </a:rPr>
            </a:br>
            <a:r>
              <a:rPr lang="en-US" sz="1800" dirty="0" smtClean="0">
                <a:solidFill>
                  <a:schemeClr val="bg1"/>
                </a:solidFill>
              </a:rPr>
              <a:t>derick.bailey@mclaneat.com</a:t>
            </a:r>
            <a:br>
              <a:rPr lang="en-US" sz="1800" dirty="0" smtClean="0">
                <a:solidFill>
                  <a:schemeClr val="bg1"/>
                </a:solidFill>
              </a:rPr>
            </a:br>
            <a:r>
              <a:rPr lang="en-US" sz="1800" dirty="0" smtClean="0">
                <a:solidFill>
                  <a:schemeClr val="bg1"/>
                </a:solidFill>
              </a:rPr>
              <a:t>derick@derickbailey.com</a:t>
            </a: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
        <p:nvSpPr>
          <p:cNvPr id="5129" name="Text Box 7"/>
          <p:cNvSpPr txBox="1">
            <a:spLocks noChangeArrowheads="1"/>
          </p:cNvSpPr>
          <p:nvPr/>
        </p:nvSpPr>
        <p:spPr bwMode="auto">
          <a:xfrm>
            <a:off x="5470525" y="1331913"/>
            <a:ext cx="184150" cy="366712"/>
          </a:xfrm>
          <a:prstGeom prst="rect">
            <a:avLst/>
          </a:prstGeom>
          <a:noFill/>
          <a:ln w="9525">
            <a:noFill/>
            <a:miter lim="800000"/>
            <a:headEnd/>
            <a:tailEnd/>
          </a:ln>
        </p:spPr>
        <p:txBody>
          <a:bodyPr wrap="none">
            <a:spAutoFit/>
          </a:bodyPr>
          <a:lstStyle/>
          <a:p>
            <a:endParaRPr lang="en-US"/>
          </a:p>
        </p:txBody>
      </p:sp>
      <p:pic>
        <p:nvPicPr>
          <p:cNvPr id="5130" name="Picture 10" descr="MAT logo vertical_red.emf"/>
          <p:cNvPicPr>
            <a:picLocks noChangeAspect="1"/>
          </p:cNvPicPr>
          <p:nvPr/>
        </p:nvPicPr>
        <p:blipFill>
          <a:blip r:embed="rId2"/>
          <a:srcRect/>
          <a:stretch>
            <a:fillRect/>
          </a:stretch>
        </p:blipFill>
        <p:spPr bwMode="auto">
          <a:xfrm>
            <a:off x="6400800" y="5181600"/>
            <a:ext cx="2286000" cy="1119188"/>
          </a:xfrm>
          <a:prstGeom prst="rect">
            <a:avLst/>
          </a:prstGeom>
          <a:noFill/>
          <a:ln w="9525">
            <a:noFill/>
            <a:miter lim="800000"/>
            <a:headEnd/>
            <a:tailEnd/>
          </a:ln>
        </p:spPr>
      </p:pic>
      <p:sp>
        <p:nvSpPr>
          <p:cNvPr id="15" name="Rectangle 9"/>
          <p:cNvSpPr txBox="1">
            <a:spLocks noChangeArrowheads="1"/>
          </p:cNvSpPr>
          <p:nvPr/>
        </p:nvSpPr>
        <p:spPr bwMode="auto">
          <a:xfrm>
            <a:off x="228600" y="4876800"/>
            <a:ext cx="61722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www.mclaneat.com</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endParaRPr kumimoji="0" lang="en-US"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McLane Advanced Technologies</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4001 Central Pointe Parkway</a:t>
            </a:r>
          </a:p>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Temple, Texas 76504</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bg1"/>
                </a:solidFill>
                <a:effectLst/>
                <a:uLnTx/>
                <a:uFillTx/>
                <a:latin typeface="+mn-lt"/>
                <a:ea typeface="+mn-ea"/>
                <a:cs typeface="+mn-cs"/>
              </a:rPr>
              <a:t>800-988-5428</a:t>
            </a:r>
            <a:endParaRPr kumimoji="0" lang="en-US"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pic>
        <p:nvPicPr>
          <p:cNvPr id="1026" name="Picture 2"/>
          <p:cNvPicPr>
            <a:picLocks noChangeAspect="1" noChangeArrowheads="1"/>
          </p:cNvPicPr>
          <p:nvPr/>
        </p:nvPicPr>
        <p:blipFill>
          <a:blip r:embed="rId4"/>
          <a:srcRect/>
          <a:stretch>
            <a:fillRect/>
          </a:stretch>
        </p:blipFill>
        <p:spPr bwMode="auto">
          <a:xfrm>
            <a:off x="2428875" y="2762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8229600" cy="1219200"/>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Object Oriented Principles</a:t>
            </a:r>
          </a:p>
        </p:txBody>
      </p:sp>
      <p:grpSp>
        <p:nvGrpSpPr>
          <p:cNvPr id="53" name="Group 52"/>
          <p:cNvGrpSpPr/>
          <p:nvPr/>
        </p:nvGrpSpPr>
        <p:grpSpPr>
          <a:xfrm>
            <a:off x="1371600" y="2743200"/>
            <a:ext cx="6400800" cy="3276600"/>
            <a:chOff x="609600" y="2667000"/>
            <a:chExt cx="6400800" cy="3276600"/>
          </a:xfrm>
          <a:scene3d>
            <a:camera prst="perspectiveAbove"/>
            <a:lightRig rig="threePt" dir="t"/>
          </a:scene3d>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accent2"/>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S</a:t>
            </a:r>
            <a:r>
              <a:rPr lang="en-US" dirty="0" smtClean="0"/>
              <a:t>RP: Single Responsibility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O</a:t>
            </a:r>
            <a:r>
              <a:rPr lang="en-US" dirty="0" smtClean="0"/>
              <a:t>CP: Open Closed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L</a:t>
            </a:r>
            <a:r>
              <a:rPr lang="en-US" dirty="0" smtClean="0"/>
              <a:t>SP: </a:t>
            </a:r>
            <a:r>
              <a:rPr lang="en-US" dirty="0" err="1" smtClean="0"/>
              <a:t>Liskov</a:t>
            </a:r>
            <a:r>
              <a:rPr lang="en-US" dirty="0" smtClean="0"/>
              <a:t> Substitution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I</a:t>
            </a:r>
            <a:r>
              <a:rPr lang="en-US" dirty="0" smtClean="0"/>
              <a:t>SP: Interface Segregation Principle</a:t>
            </a:r>
          </a:p>
          <a:p>
            <a:pPr lvl="1" eaLnBrk="1" hangingPunct="1">
              <a:buNone/>
            </a:pPr>
            <a:endParaRPr lang="en-US" sz="2000" dirty="0" smtClean="0"/>
          </a:p>
          <a:p>
            <a:pPr eaLnBrk="1" hangingPunct="1">
              <a:buNone/>
            </a:pPr>
            <a:r>
              <a:rPr lang="en-US" sz="3600" b="1" dirty="0" smtClean="0">
                <a:solidFill>
                  <a:schemeClr val="accent2"/>
                </a:solidFill>
                <a:effectLst>
                  <a:outerShdw blurRad="50800" dist="38100" dir="2700000" algn="tl" rotWithShape="0">
                    <a:prstClr val="black">
                      <a:alpha val="40000"/>
                    </a:prstClr>
                  </a:outerShdw>
                </a:effectLst>
              </a:rPr>
              <a:t>D</a:t>
            </a:r>
            <a:r>
              <a:rPr lang="en-US" dirty="0" smtClean="0"/>
              <a:t>IP: Dependency Inversion Principle</a:t>
            </a:r>
          </a:p>
          <a:p>
            <a:pPr eaLnBrk="1" hangingPunct="1"/>
            <a:endParaRPr lang="en-US" dirty="0" smtClean="0"/>
          </a:p>
        </p:txBody>
      </p:sp>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S.O.L.I.D. Principles</a:t>
            </a: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648200"/>
          </a:xfrm>
          <a:prstGeom prst="rect">
            <a:avLst/>
          </a:prstGeom>
          <a:solidFill>
            <a:srgbClr val="0069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99" name="Picture 4" descr="MAT logo 1 CMYK"/>
          <p:cNvPicPr>
            <a:picLocks noChangeAspect="1" noChangeArrowheads="1"/>
          </p:cNvPicPr>
          <p:nvPr/>
        </p:nvPicPr>
        <p:blipFill>
          <a:blip r:embed="rId2">
            <a:clrChange>
              <a:clrFrom>
                <a:srgbClr val="FDFDFD"/>
              </a:clrFrom>
              <a:clrTo>
                <a:srgbClr val="FDFDFD">
                  <a:alpha val="0"/>
                </a:srgbClr>
              </a:clrTo>
            </a:clrChange>
          </a:blip>
          <a:srcRect/>
          <a:stretch>
            <a:fillRect/>
          </a:stretch>
        </p:blipFill>
        <p:spPr bwMode="auto">
          <a:xfrm>
            <a:off x="2971800" y="4800600"/>
            <a:ext cx="2819400" cy="1338263"/>
          </a:xfrm>
          <a:prstGeom prst="rect">
            <a:avLst/>
          </a:prstGeom>
          <a:noFill/>
          <a:ln w="9525">
            <a:noFill/>
            <a:miter lim="800000"/>
            <a:headEnd/>
            <a:tailEnd/>
          </a:ln>
        </p:spPr>
      </p:pic>
      <p:sp>
        <p:nvSpPr>
          <p:cNvPr id="5" name="Rectangle 4"/>
          <p:cNvSpPr/>
          <p:nvPr/>
        </p:nvSpPr>
        <p:spPr>
          <a:xfrm>
            <a:off x="0" y="4724400"/>
            <a:ext cx="9144000" cy="2133600"/>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228600" y="0"/>
            <a:ext cx="104775" cy="2325688"/>
          </a:xfrm>
          <a:prstGeom prst="rect">
            <a:avLst/>
          </a:prstGeom>
          <a:solidFill>
            <a:srgbClr val="E3193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3" name="Picture 7" descr="MAT logo vertical_red.emf"/>
          <p:cNvPicPr>
            <a:picLocks noChangeAspect="1"/>
          </p:cNvPicPr>
          <p:nvPr/>
        </p:nvPicPr>
        <p:blipFill>
          <a:blip r:embed="rId3"/>
          <a:srcRect/>
          <a:stretch>
            <a:fillRect/>
          </a:stretch>
        </p:blipFill>
        <p:spPr bwMode="auto">
          <a:xfrm>
            <a:off x="3600450" y="5334000"/>
            <a:ext cx="1981200" cy="969963"/>
          </a:xfrm>
          <a:prstGeom prst="rect">
            <a:avLst/>
          </a:prstGeom>
          <a:noFill/>
          <a:ln w="9525">
            <a:noFill/>
            <a:miter lim="800000"/>
            <a:headEnd/>
            <a:tailEnd/>
          </a:ln>
        </p:spPr>
      </p:pic>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SRP: Single Responsibility</a:t>
            </a:r>
          </a:p>
        </p:txBody>
      </p:sp>
      <p:sp>
        <p:nvSpPr>
          <p:cNvPr id="3075" name="Text Placeholder 2"/>
          <p:cNvSpPr>
            <a:spLocks noGrp="1"/>
          </p:cNvSpPr>
          <p:nvPr>
            <p:ph type="body" sz="quarter" idx="10"/>
          </p:nvPr>
        </p:nvSpPr>
        <p:spPr>
          <a:xfrm>
            <a:off x="228600" y="1143000"/>
            <a:ext cx="8686800" cy="2133600"/>
          </a:xfrm>
        </p:spPr>
        <p:txBody>
          <a:bodyPr/>
          <a:lstStyle/>
          <a:p>
            <a:pPr marL="0" indent="0">
              <a:buNone/>
            </a:pPr>
            <a:r>
              <a:rPr lang="en-US" sz="2000" i="1" dirty="0" smtClean="0"/>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0" indent="0">
              <a:buNone/>
            </a:pPr>
            <a:endParaRPr lang="en-US" sz="2000" i="1" dirty="0" smtClean="0"/>
          </a:p>
          <a:p>
            <a:pPr marL="400050" lvl="1" indent="0">
              <a:buNone/>
            </a:pPr>
            <a:r>
              <a:rPr lang="en-US" sz="2000" dirty="0" smtClean="0"/>
              <a:t>- Robert C. Martin</a:t>
            </a:r>
          </a:p>
        </p:txBody>
      </p:sp>
      <p:pic>
        <p:nvPicPr>
          <p:cNvPr id="39" name="Picture 3"/>
          <p:cNvPicPr>
            <a:picLocks noChangeAspect="1" noChangeArrowheads="1"/>
          </p:cNvPicPr>
          <p:nvPr/>
        </p:nvPicPr>
        <p:blipFill>
          <a:blip r:embed="rId2"/>
          <a:srcRect/>
          <a:stretch>
            <a:fillRect/>
          </a:stretch>
        </p:blipFill>
        <p:spPr bwMode="auto">
          <a:xfrm>
            <a:off x="2667000" y="3810000"/>
            <a:ext cx="3810000" cy="1828800"/>
          </a:xfrm>
          <a:prstGeom prst="rect">
            <a:avLst/>
          </a:prstGeom>
          <a:noFill/>
          <a:ln w="9525">
            <a:noFill/>
            <a:miter lim="800000"/>
            <a:headEnd/>
            <a:tailEnd/>
          </a:ln>
          <a:effectLst/>
          <a:scene3d>
            <a:camera prst="perspectiveAbove"/>
            <a:lightRig rig="threePt" dir="t"/>
          </a:scene3d>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57B3975182FB47B67FAAA67052062C" ma:contentTypeVersion="0" ma:contentTypeDescription="Create a new document." ma:contentTypeScope="" ma:versionID="a1781edd533abf786dc62ee7dded643a">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3EBC05E-93E3-47EC-A4AA-B305F29410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8CDF88D-34F6-4273-95F6-DA3DE3684139}">
  <ds:schemaRefs>
    <ds:schemaRef ds:uri="http://schemas.microsoft.com/sharepoint/v3/contenttype/forms"/>
  </ds:schemaRefs>
</ds:datastoreItem>
</file>

<file path=customXml/itemProps3.xml><?xml version="1.0" encoding="utf-8"?>
<ds:datastoreItem xmlns:ds="http://schemas.openxmlformats.org/officeDocument/2006/customXml" ds:itemID="{F8AADC7F-5DC4-46F2-A809-0679B041C01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Powerpoint template</Template>
  <TotalTime>4456</TotalTime>
  <Words>963</Words>
  <Application>Microsoft Office PowerPoint</Application>
  <PresentationFormat>On-screen Show (4:3)</PresentationFormat>
  <Paragraphs>275</Paragraphs>
  <Slides>39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Powerpoint template</vt:lpstr>
      <vt:lpstr>Slide 1</vt:lpstr>
      <vt:lpstr>Slide 2</vt:lpstr>
      <vt:lpstr>Object Oriented Principles</vt:lpstr>
      <vt:lpstr>Object Oriented Principles</vt:lpstr>
      <vt:lpstr>Object Oriented Principles</vt:lpstr>
      <vt:lpstr>S.O.L.I.D. Principles</vt:lpstr>
      <vt:lpstr>Slide 7</vt:lpstr>
      <vt:lpstr>SRP: Single Responsibility</vt:lpstr>
      <vt:lpstr>Slide 9</vt:lpstr>
      <vt:lpstr>SRP: Single Responsibility</vt:lpstr>
      <vt:lpstr>SRP: Single Responsibility</vt:lpstr>
      <vt:lpstr>SRP: Single Responsibility</vt:lpstr>
      <vt:lpstr>Slide 13</vt:lpstr>
      <vt:lpstr>OCP: Open Closed Principle</vt:lpstr>
      <vt:lpstr>Slide 15</vt:lpstr>
      <vt:lpstr>OCP: Open Closed Principle</vt:lpstr>
      <vt:lpstr>Slide 17</vt:lpstr>
      <vt:lpstr>LSP: Liskov Substitution Principle</vt:lpstr>
      <vt:lpstr>Slide 19</vt:lpstr>
      <vt:lpstr>LSP: Liskov Substitution Principle</vt:lpstr>
      <vt:lpstr>LSP: Liskov Substitution Principle</vt:lpstr>
      <vt:lpstr>Slide 22</vt:lpstr>
      <vt:lpstr>ISP: Interface Segregation Principle</vt:lpstr>
      <vt:lpstr>Slide 24</vt:lpstr>
      <vt:lpstr>ISP: Interface Segregation Principle</vt:lpstr>
      <vt:lpstr>Slide 26</vt:lpstr>
      <vt:lpstr>DIP: Dependency Inversion Principle</vt:lpstr>
      <vt:lpstr>Slide 28</vt:lpstr>
      <vt:lpstr>DIP: Dependency Inversion Principle</vt:lpstr>
      <vt:lpstr>DIP: Dependency Inversion Principle</vt:lpstr>
      <vt:lpstr>DIP: Dependency Inversion Principle</vt:lpstr>
      <vt:lpstr>DIP: Dependency Inversion Principle</vt:lpstr>
      <vt:lpstr>Slide 33</vt:lpstr>
      <vt:lpstr>S.O.L.I.D. Conversion Summary</vt:lpstr>
      <vt:lpstr>S.O.L.I.D. -&gt; OO Principles</vt:lpstr>
      <vt:lpstr>S.O.L.I.D. -&gt; OO Principles</vt:lpstr>
      <vt:lpstr>S.O.L.I.D. -&gt; OO Principles</vt:lpstr>
      <vt:lpstr>Additional Resources</vt:lpstr>
      <vt:lpstr>About Me… Derick Bailey</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Josh.Volney</dc:creator>
  <cp:lastModifiedBy>derickb</cp:lastModifiedBy>
  <cp:revision>339</cp:revision>
  <dcterms:created xsi:type="dcterms:W3CDTF">2008-08-01T13:50:33Z</dcterms:created>
  <dcterms:modified xsi:type="dcterms:W3CDTF">2009-08-01T01:00:48Z</dcterms:modified>
</cp:coreProperties>
</file>