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57" r:id="rId4"/>
    <p:sldId id="259" r:id="rId5"/>
    <p:sldId id="260" r:id="rId6"/>
    <p:sldId id="269" r:id="rId7"/>
    <p:sldId id="270" r:id="rId8"/>
    <p:sldId id="271" r:id="rId9"/>
    <p:sldId id="274" r:id="rId10"/>
    <p:sldId id="267" r:id="rId11"/>
    <p:sldId id="268" r:id="rId12"/>
    <p:sldId id="276" r:id="rId13"/>
    <p:sldId id="280" r:id="rId14"/>
    <p:sldId id="275" r:id="rId15"/>
    <p:sldId id="279" r:id="rId16"/>
    <p:sldId id="278" r:id="rId17"/>
    <p:sldId id="277" r:id="rId18"/>
    <p:sldId id="282" r:id="rId19"/>
    <p:sldId id="264" r:id="rId20"/>
    <p:sldId id="261" r:id="rId21"/>
    <p:sldId id="258" r:id="rId22"/>
    <p:sldId id="262" r:id="rId23"/>
    <p:sldId id="263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000" autoAdjust="0"/>
  </p:normalViewPr>
  <p:slideViewPr>
    <p:cSldViewPr>
      <p:cViewPr varScale="1">
        <p:scale>
          <a:sx n="102" d="100"/>
          <a:sy n="102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E4F1FC-28B0-4DE9-8C24-D1F43DD5B001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A28354E-8592-4F48-AFD2-064796838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32C2CB-55FA-466F-B9CB-FEBF8F87785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value stream </a:t>
            </a:r>
          </a:p>
          <a:p>
            <a:r>
              <a:rPr lang="en-US" dirty="0" smtClean="0"/>
              <a:t>flow of value through entire process, not just development effort</a:t>
            </a:r>
          </a:p>
          <a:p>
            <a:r>
              <a:rPr lang="en-US" dirty="0" smtClean="0"/>
              <a:t>Scrum and XP tend to focus on the development team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Defect prevention</a:t>
            </a:r>
          </a:p>
          <a:p>
            <a:r>
              <a:rPr lang="en-US" baseline="0" dirty="0" smtClean="0"/>
              <a:t>Reduce lead time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Increase</a:t>
            </a:r>
            <a:r>
              <a:rPr lang="en-US" baseline="0" dirty="0" smtClean="0"/>
              <a:t> quality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Drawn from many other process improvement programs and sources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stream mapping</a:t>
            </a:r>
          </a:p>
          <a:p>
            <a:r>
              <a:rPr lang="en-US" baseline="0" dirty="0" smtClean="0"/>
              <a:t>Showing all of the steps that it takes to get from input to delivered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Production leveling</a:t>
            </a:r>
          </a:p>
          <a:p>
            <a:r>
              <a:rPr lang="en-US" dirty="0" smtClean="0"/>
              <a:t>Reducing variance in</a:t>
            </a:r>
            <a:r>
              <a:rPr lang="en-US" baseline="0" dirty="0" smtClean="0"/>
              <a:t> work items to balance flow of value and increase feedback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Andon</a:t>
            </a:r>
            <a:r>
              <a:rPr lang="en-US" baseline="0" dirty="0" smtClean="0"/>
              <a:t> – stop the line when an error is found.</a:t>
            </a:r>
          </a:p>
          <a:p>
            <a:r>
              <a:rPr lang="en-US" baseline="0" dirty="0" err="1" smtClean="0"/>
              <a:t>Jidoka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autonomation</a:t>
            </a:r>
            <a:r>
              <a:rPr lang="en-US" baseline="0" dirty="0" smtClean="0"/>
              <a:t>. Automation with a human touch. Stop and fix it now. </a:t>
            </a:r>
            <a:r>
              <a:rPr lang="en-US" baseline="0" dirty="0" smtClean="0"/>
              <a:t>CI and broken builds. Big flashing lights,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 cause analysis: 5 why’s</a:t>
            </a:r>
          </a:p>
          <a:p>
            <a:r>
              <a:rPr lang="en-US" dirty="0" smtClean="0"/>
              <a:t>Not who, but why</a:t>
            </a:r>
          </a:p>
          <a:p>
            <a:r>
              <a:rPr lang="en-US" dirty="0" err="1" smtClean="0"/>
              <a:t>Poka</a:t>
            </a:r>
            <a:r>
              <a:rPr lang="en-US" dirty="0" smtClean="0"/>
              <a:t>-Yoke</a:t>
            </a:r>
            <a:r>
              <a:rPr lang="en-US" baseline="0" dirty="0" smtClean="0"/>
              <a:t> - </a:t>
            </a:r>
            <a:r>
              <a:rPr lang="en-US" dirty="0" smtClean="0"/>
              <a:t>Mistake proofing: put in measures to prevent the problem in 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PDCA: plan do check act</a:t>
            </a:r>
          </a:p>
          <a:p>
            <a:r>
              <a:rPr lang="en-US" dirty="0" smtClean="0"/>
              <a:t>Process improvement</a:t>
            </a:r>
            <a:endParaRPr lang="en-US" b="0" dirty="0" smtClean="0"/>
          </a:p>
          <a:p>
            <a:r>
              <a:rPr lang="en-US" b="0" dirty="0" smtClean="0"/>
              <a:t>Kaizen: Continuous</a:t>
            </a:r>
            <a:r>
              <a:rPr lang="en-US" b="0" baseline="0" dirty="0" smtClean="0"/>
              <a:t> improvement</a:t>
            </a:r>
          </a:p>
          <a:p>
            <a:r>
              <a:rPr lang="en-US" b="0" baseline="0" dirty="0" smtClean="0"/>
              <a:t>Like peeling an onion that never ends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 your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More work than time.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Juggling</a:t>
            </a:r>
            <a:r>
              <a:rPr lang="en-US" baseline="0" dirty="0" smtClean="0"/>
              <a:t> too many items at once</a:t>
            </a: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80AD4A-B0F1-4675-AEE2-099D9288770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 work in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Pull, don’t push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 and improve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Kanban as a change management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Massive batch and queue size with waterfall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Learned that lesson and Agile Manifesto was born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115638-0AA8-4743-B04C-FACBE365DEA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Large batches of work build up over time and across each</a:t>
            </a:r>
            <a:r>
              <a:rPr lang="en-US" baseline="0" dirty="0" smtClean="0"/>
              <a:t> phase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3F9581-4A90-40CD-A033-9B66AC90120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Agile Manifesto got it right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E9EAF4-5E2E-4BB5-B06B-F5B36E96AC1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Iterative != timebox</a:t>
            </a:r>
          </a:p>
          <a:p>
            <a:pPr eaLnBrk="1" hangingPunct="1"/>
            <a:r>
              <a:rPr lang="en-US" smtClean="0"/>
              <a:t>not everything fits into a 2 week iteration or 1 month sprint</a:t>
            </a:r>
          </a:p>
          <a:p>
            <a:pPr eaLnBrk="1" hangingPunct="1"/>
            <a:r>
              <a:rPr lang="en-US" smtClean="0"/>
              <a:t>Rhythm and cadence can be complex when dealing with multiple aspects of the process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D684CD-C257-49B6-9245-0E3689108A0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change</a:t>
            </a:r>
            <a:r>
              <a:rPr lang="en-US" baseline="0" dirty="0" smtClean="0"/>
              <a:t> without regard to time boxes</a:t>
            </a:r>
          </a:p>
          <a:p>
            <a:r>
              <a:rPr lang="en-US" baseline="0" dirty="0" smtClean="0"/>
              <a:t>With even a small change, schedules are thrown out the window and we scramble to catch up</a:t>
            </a:r>
          </a:p>
          <a:p>
            <a:r>
              <a:rPr lang="en-US" baseline="0" dirty="0" smtClean="0"/>
              <a:t>We (industry) seem to be stuck in reactionary mode instead of proactive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Eliminate waste</a:t>
            </a:r>
          </a:p>
          <a:p>
            <a:r>
              <a:rPr lang="en-US" dirty="0" smtClean="0"/>
              <a:t>Systems thinking</a:t>
            </a:r>
          </a:p>
          <a:p>
            <a:r>
              <a:rPr lang="en-US" dirty="0" smtClean="0"/>
              <a:t>Continuous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Massive</a:t>
            </a:r>
            <a:r>
              <a:rPr lang="en-US" baseline="0" dirty="0" smtClean="0"/>
              <a:t> waste in overproduction of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8354E-8592-4F48-AFD2-06479683808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AF086-79FB-4C6A-B54C-BD78D7B86B57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F84C0-54B2-4BB4-947E-B4329C0CE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9EBDB-E93D-4F45-91C9-B976DCB9E87E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6F164-2581-4951-AB48-0FB4D26C1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5E466-E6FC-448A-B638-042A73B53446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60A7B-F9CA-4C33-A3F7-58828377C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348FC-90E1-4A83-BDA3-58295E91A1F5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DCCB6-AFC3-4059-B0F5-ACAB7551C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621E8-8612-4169-B4A0-0F81CFBAD25B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F1AF-FB81-426E-BF55-0E4B87EE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FCDAF-F55D-4733-BB0A-9372F4DC6BD6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C1A3-2FD9-427B-9371-3B405ED71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CDF1-1606-4C82-ACA6-D21A61180457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EF54F-2646-4A7B-ADAF-AD82CF1A4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1D245-EA5C-4149-A8A4-B3DE87951BCE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D9D9-2542-4635-A4F9-C45C12421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2C62F-6989-42D8-B27C-87F04E98FAC3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31054-A8D9-4D6A-B8BF-8D54664F9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7F3C2-354C-42F7-A967-390A5364A366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0DFF9-480D-4B5F-AA5A-32BCA7529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9B272-43AF-4AB6-89C3-766A339CF53B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F5356-94BC-455F-AEAB-82053A53B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A84A9D-AC74-4BA8-B6C6-6F6B9BCEA724}" type="datetimeFigureOut">
              <a:rPr lang="en-US"/>
              <a:pPr>
                <a:defRPr/>
              </a:pPr>
              <a:t>9/8/2009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581791-FFA2-4CA5-BCA9-4E3C3B5B6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1997075" y="6091238"/>
            <a:ext cx="5149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Calibri" pitchFamily="34" charset="0"/>
              </a:rPr>
              <a:t>Balancing Work In Process And Capacity</a:t>
            </a: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819150" y="95250"/>
            <a:ext cx="75057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Calibri" pitchFamily="34" charset="0"/>
              </a:rPr>
              <a:t>Introducing Kanban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4250" y="1496158"/>
            <a:ext cx="7415501" cy="437124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48214"/>
            <a:ext cx="7162800" cy="456157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044542"/>
            <a:ext cx="7162800" cy="4768917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529775" y="95250"/>
            <a:ext cx="40844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alibri" pitchFamily="34" charset="0"/>
              </a:rPr>
              <a:t>Lean Tools</a:t>
            </a:r>
            <a:endParaRPr lang="en-US" sz="7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200" y="1517583"/>
            <a:ext cx="7191600" cy="4807017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t="8807" b="8807"/>
          <a:stretch>
            <a:fillRect/>
          </a:stretch>
        </p:blipFill>
        <p:spPr bwMode="auto">
          <a:xfrm>
            <a:off x="990607" y="941674"/>
            <a:ext cx="7162787" cy="507812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3" name="Group 32"/>
          <p:cNvGrpSpPr/>
          <p:nvPr/>
        </p:nvGrpSpPr>
        <p:grpSpPr>
          <a:xfrm>
            <a:off x="2209800" y="1981200"/>
            <a:ext cx="4191000" cy="2971800"/>
            <a:chOff x="2057400" y="2057400"/>
            <a:chExt cx="4191000" cy="2971800"/>
          </a:xfrm>
        </p:grpSpPr>
        <p:sp>
          <p:nvSpPr>
            <p:cNvPr id="7" name="Rectangle 6"/>
            <p:cNvSpPr/>
            <p:nvPr/>
          </p:nvSpPr>
          <p:spPr>
            <a:xfrm>
              <a:off x="2057400" y="20574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0400" y="20574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819400" y="22860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00400" y="28956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0574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3400" y="28956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3400" y="37338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37338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4572000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finish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8" idx="3"/>
              <a:endCxn id="12" idx="1"/>
            </p:cNvCxnSpPr>
            <p:nvPr/>
          </p:nvCxnSpPr>
          <p:spPr>
            <a:xfrm>
              <a:off x="3962400" y="22860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  <a:endCxn id="11" idx="0"/>
            </p:cNvCxnSpPr>
            <p:nvPr/>
          </p:nvCxnSpPr>
          <p:spPr>
            <a:xfrm rot="5400000">
              <a:off x="3390900" y="27051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3" idx="1"/>
            </p:cNvCxnSpPr>
            <p:nvPr/>
          </p:nvCxnSpPr>
          <p:spPr>
            <a:xfrm>
              <a:off x="3962400" y="31242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2"/>
              <a:endCxn id="13" idx="0"/>
            </p:cNvCxnSpPr>
            <p:nvPr/>
          </p:nvCxnSpPr>
          <p:spPr>
            <a:xfrm rot="5400000">
              <a:off x="4533900" y="27051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2"/>
              <a:endCxn id="14" idx="0"/>
            </p:cNvCxnSpPr>
            <p:nvPr/>
          </p:nvCxnSpPr>
          <p:spPr>
            <a:xfrm rot="5400000">
              <a:off x="4533900" y="35433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4" idx="3"/>
              <a:endCxn id="15" idx="1"/>
            </p:cNvCxnSpPr>
            <p:nvPr/>
          </p:nvCxnSpPr>
          <p:spPr>
            <a:xfrm>
              <a:off x="5105400" y="39624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2"/>
              <a:endCxn id="16" idx="0"/>
            </p:cNvCxnSpPr>
            <p:nvPr/>
          </p:nvCxnSpPr>
          <p:spPr>
            <a:xfrm rot="5400000">
              <a:off x="5676900" y="43815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800100"/>
            <a:ext cx="7162800" cy="52578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 l="-39245" r="-39245"/>
          <a:stretch>
            <a:fillRect/>
          </a:stretch>
        </p:blipFill>
        <p:spPr bwMode="auto">
          <a:xfrm>
            <a:off x="982704" y="1026064"/>
            <a:ext cx="7178592" cy="4805872"/>
          </a:xfrm>
          <a:prstGeom prst="round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1485900"/>
            <a:ext cx="7239000" cy="38862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044542"/>
            <a:ext cx="7162800" cy="4768917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1622425" y="95250"/>
            <a:ext cx="58991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alibri" pitchFamily="34" charset="0"/>
              </a:rPr>
              <a:t>Getting Started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890" y="1552074"/>
            <a:ext cx="7168220" cy="477252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110" y="938463"/>
            <a:ext cx="7393780" cy="498107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714375"/>
            <a:ext cx="7239000" cy="542925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435" y="940569"/>
            <a:ext cx="7475130" cy="497686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8481" y="1143000"/>
            <a:ext cx="6938719" cy="461972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57200"/>
            <a:ext cx="5867400" cy="5867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125768" y="95250"/>
            <a:ext cx="68924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alibri" pitchFamily="34" charset="0"/>
              </a:rPr>
              <a:t>Metrics </a:t>
            </a:r>
            <a:r>
              <a:rPr lang="en-US" sz="7200" smtClean="0">
                <a:solidFill>
                  <a:schemeClr val="bg1"/>
                </a:solidFill>
                <a:latin typeface="Calibri" pitchFamily="34" charset="0"/>
              </a:rPr>
              <a:t>&amp; Beyond</a:t>
            </a:r>
            <a:endParaRPr lang="en-US" sz="7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1051560"/>
            <a:ext cx="7391400" cy="480441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33" y="723900"/>
            <a:ext cx="7421935" cy="541020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600" y="647700"/>
            <a:ext cx="7416800" cy="5562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99" name="Group 7"/>
          <p:cNvGrpSpPr>
            <a:grpSpLocks/>
          </p:cNvGrpSpPr>
          <p:nvPr/>
        </p:nvGrpSpPr>
        <p:grpSpPr bwMode="auto">
          <a:xfrm>
            <a:off x="2667000" y="2967038"/>
            <a:ext cx="3810000" cy="923925"/>
            <a:chOff x="2667000" y="2967335"/>
            <a:chExt cx="3810000" cy="923330"/>
          </a:xfrm>
        </p:grpSpPr>
        <p:sp>
          <p:nvSpPr>
            <p:cNvPr id="6" name="Rounded Rectangle 5"/>
            <p:cNvSpPr/>
            <p:nvPr/>
          </p:nvSpPr>
          <p:spPr>
            <a:xfrm>
              <a:off x="2667000" y="2972094"/>
              <a:ext cx="3810000" cy="913811"/>
            </a:xfrm>
            <a:prstGeom prst="round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01" name="Rectangle 2"/>
            <p:cNvSpPr>
              <a:spLocks noChangeArrowheads="1"/>
            </p:cNvSpPr>
            <p:nvPr/>
          </p:nvSpPr>
          <p:spPr bwMode="auto">
            <a:xfrm>
              <a:off x="2705100" y="2967335"/>
              <a:ext cx="37338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We are uncovering better ways of developing software by doing it and helping others do it.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489" y="942173"/>
            <a:ext cx="7470311" cy="4973655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891" y="966838"/>
            <a:ext cx="7396218" cy="492432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894825" y="95250"/>
            <a:ext cx="53543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alibri" pitchFamily="34" charset="0"/>
              </a:rPr>
              <a:t>Lean Thinking</a:t>
            </a:r>
            <a:endParaRPr lang="en-US" sz="72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72928"/>
            <a:ext cx="7162800" cy="459927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385" y="1104901"/>
            <a:ext cx="7147231" cy="464819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99055" y="5544979"/>
            <a:ext cx="2545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Source: Standish Group CHAOS Study</a:t>
            </a:r>
            <a:endParaRPr lang="en-U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366</Words>
  <Application>Microsoft Office PowerPoint</Application>
  <PresentationFormat>On-screen Show (4:3)</PresentationFormat>
  <Paragraphs>74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McLane Advanced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Derick E. Bailey</dc:creator>
  <cp:lastModifiedBy>Derick E. Bailey</cp:lastModifiedBy>
  <cp:revision>149</cp:revision>
  <dcterms:created xsi:type="dcterms:W3CDTF">2009-08-31T18:15:20Z</dcterms:created>
  <dcterms:modified xsi:type="dcterms:W3CDTF">2009-09-08T16:02:18Z</dcterms:modified>
</cp:coreProperties>
</file>