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22" r:id="rId4"/>
  </p:sldMasterIdLst>
  <p:notesMasterIdLst>
    <p:notesMasterId r:id="rId45"/>
  </p:notesMasterIdLst>
  <p:handoutMasterIdLst>
    <p:handoutMasterId r:id="rId46"/>
  </p:handoutMasterIdLst>
  <p:sldIdLst>
    <p:sldId id="292" r:id="rId5"/>
    <p:sldId id="256" r:id="rId6"/>
    <p:sldId id="285" r:id="rId7"/>
    <p:sldId id="257" r:id="rId8"/>
    <p:sldId id="284" r:id="rId9"/>
    <p:sldId id="280" r:id="rId10"/>
    <p:sldId id="258" r:id="rId11"/>
    <p:sldId id="261" r:id="rId12"/>
    <p:sldId id="260" r:id="rId13"/>
    <p:sldId id="291" r:id="rId14"/>
    <p:sldId id="275" r:id="rId15"/>
    <p:sldId id="276" r:id="rId16"/>
    <p:sldId id="262" r:id="rId17"/>
    <p:sldId id="263" r:id="rId18"/>
    <p:sldId id="293" r:id="rId19"/>
    <p:sldId id="264" r:id="rId20"/>
    <p:sldId id="265" r:id="rId21"/>
    <p:sldId id="266" r:id="rId22"/>
    <p:sldId id="295" r:id="rId23"/>
    <p:sldId id="267" r:id="rId24"/>
    <p:sldId id="277" r:id="rId25"/>
    <p:sldId id="271" r:id="rId26"/>
    <p:sldId id="272" r:id="rId27"/>
    <p:sldId id="294" r:id="rId28"/>
    <p:sldId id="273" r:id="rId29"/>
    <p:sldId id="268" r:id="rId30"/>
    <p:sldId id="269" r:id="rId31"/>
    <p:sldId id="296" r:id="rId32"/>
    <p:sldId id="286" r:id="rId33"/>
    <p:sldId id="290" r:id="rId34"/>
    <p:sldId id="288" r:id="rId35"/>
    <p:sldId id="287" r:id="rId36"/>
    <p:sldId id="270" r:id="rId37"/>
    <p:sldId id="278" r:id="rId38"/>
    <p:sldId id="279" r:id="rId39"/>
    <p:sldId id="281" r:id="rId40"/>
    <p:sldId id="282" r:id="rId41"/>
    <p:sldId id="283" r:id="rId42"/>
    <p:sldId id="259" r:id="rId43"/>
    <p:sldId id="274" r:id="rId44"/>
  </p:sldIdLst>
  <p:sldSz cx="9144000" cy="6858000" type="screen4x3"/>
  <p:notesSz cx="7010400" cy="9296400"/>
  <p:embeddedFontLst>
    <p:embeddedFont>
      <p:font typeface="Calibri" pitchFamily="34" charset="0"/>
      <p:regular r:id="rId47"/>
      <p:bold r:id="rId48"/>
      <p:italic r:id="rId49"/>
      <p:boldItalic r:id="rId50"/>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1937"/>
    <a:srgbClr val="0069AA"/>
    <a:srgbClr val="105783"/>
    <a:srgbClr val="260184"/>
    <a:srgbClr val="A4C397"/>
    <a:srgbClr val="F2B51C"/>
    <a:srgbClr val="688F5A"/>
    <a:srgbClr val="CC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82" autoAdjust="0"/>
    <p:restoredTop sz="94660"/>
  </p:normalViewPr>
  <p:slideViewPr>
    <p:cSldViewPr>
      <p:cViewPr varScale="1">
        <p:scale>
          <a:sx n="74" d="100"/>
          <a:sy n="74" d="100"/>
        </p:scale>
        <p:origin x="-972" y="-90"/>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1968" y="-96"/>
      </p:cViewPr>
      <p:guideLst>
        <p:guide orient="horz" pos="2927"/>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6413DB81-62D7-4BDE-81BE-2B2B595B447B}" type="datetimeFigureOut">
              <a:rPr lang="en-US"/>
              <a:pPr>
                <a:defRPr/>
              </a:pPr>
              <a:t>7/8/2009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D769C137-A8E9-4A75-9F53-439697ECDFD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185D52F4-2EA3-4A3A-8BDA-FE18382FBBD6}" type="datetimeFigureOut">
              <a:rPr lang="en-US"/>
              <a:pPr>
                <a:defRPr/>
              </a:pPr>
              <a:t>7/8/2009</a:t>
            </a:fld>
            <a:endParaRPr lang="en-US"/>
          </a:p>
        </p:txBody>
      </p:sp>
      <p:sp>
        <p:nvSpPr>
          <p:cNvPr id="4" name="Slide Image Placeholder 3"/>
          <p:cNvSpPr>
            <a:spLocks noGrp="1" noRot="1" noChangeAspect="1"/>
          </p:cNvSpPr>
          <p:nvPr>
            <p:ph type="sldImg" idx="2"/>
          </p:nvPr>
        </p:nvSpPr>
        <p:spPr>
          <a:xfrm>
            <a:off x="1181100" y="695325"/>
            <a:ext cx="4648200" cy="3487738"/>
          </a:xfrm>
          <a:prstGeom prst="rect">
            <a:avLst/>
          </a:prstGeom>
          <a:noFill/>
          <a:ln w="12700">
            <a:solidFill>
              <a:prstClr val="black"/>
            </a:solidFill>
          </a:ln>
        </p:spPr>
        <p:txBody>
          <a:bodyPr vert="horz" lIns="90809" tIns="45405" rIns="90809" bIns="45405"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0809" tIns="45405" rIns="90809" bIns="4540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1931C8FD-CC35-423B-99F4-64D81D6A80A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Title 5"/>
          <p:cNvSpPr>
            <a:spLocks noGrp="1"/>
          </p:cNvSpPr>
          <p:nvPr>
            <p:ph type="title"/>
          </p:nvPr>
        </p:nvSpPr>
        <p:spPr>
          <a:xfrm>
            <a:off x="609600" y="152400"/>
            <a:ext cx="7239000" cy="685800"/>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228600" y="1143000"/>
            <a:ext cx="8686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04800" y="1143000"/>
            <a:ext cx="8534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7"/>
          <p:cNvSpPr/>
          <p:nvPr/>
        </p:nvSpPr>
        <p:spPr bwMode="auto">
          <a:xfrm>
            <a:off x="0" y="752475"/>
            <a:ext cx="628650" cy="228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bwMode="auto">
          <a:xfrm>
            <a:off x="704850" y="752475"/>
            <a:ext cx="8458200" cy="2286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3048000" y="6553200"/>
            <a:ext cx="3048000" cy="261938"/>
          </a:xfrm>
          <a:prstGeom prst="rect">
            <a:avLst/>
          </a:prstGeom>
          <a:noFill/>
        </p:spPr>
        <p:txBody>
          <a:bodyPr>
            <a:spAutoFit/>
          </a:bodyPr>
          <a:lstStyle/>
          <a:p>
            <a:pPr algn="ctr">
              <a:defRPr/>
            </a:pPr>
            <a:r>
              <a:rPr lang="en-US" sz="1100" dirty="0">
                <a:solidFill>
                  <a:srgbClr val="0069AA"/>
                </a:solidFill>
                <a:latin typeface="+mn-lt"/>
              </a:rPr>
              <a:t>Company Confidential – Do Not Duplicate</a:t>
            </a:r>
          </a:p>
        </p:txBody>
      </p:sp>
      <p:sp>
        <p:nvSpPr>
          <p:cNvPr id="12" name="TextBox 11"/>
          <p:cNvSpPr txBox="1"/>
          <p:nvPr/>
        </p:nvSpPr>
        <p:spPr>
          <a:xfrm>
            <a:off x="7924800" y="6519863"/>
            <a:ext cx="990600" cy="261937"/>
          </a:xfrm>
          <a:prstGeom prst="rect">
            <a:avLst/>
          </a:prstGeom>
          <a:noFill/>
        </p:spPr>
        <p:txBody>
          <a:bodyPr>
            <a:spAutoFit/>
          </a:bodyPr>
          <a:lstStyle/>
          <a:p>
            <a:pPr algn="r">
              <a:defRPr/>
            </a:pPr>
            <a:fld id="{BFEFCC47-25A2-45C5-91A4-3A239FF3E961}" type="slidenum">
              <a:rPr lang="en-US" sz="1100" b="1">
                <a:solidFill>
                  <a:srgbClr val="0069AA"/>
                </a:solidFill>
                <a:latin typeface="+mn-lt"/>
              </a:rPr>
              <a:pPr algn="r">
                <a:defRPr/>
              </a:pPr>
              <a:t>‹#›</a:t>
            </a:fld>
            <a:endParaRPr lang="en-US" sz="1100" b="1" dirty="0">
              <a:solidFill>
                <a:srgbClr val="0069AA"/>
              </a:solidFill>
              <a:latin typeface="+mn-lt"/>
            </a:endParaRPr>
          </a:p>
        </p:txBody>
      </p:sp>
      <p:pic>
        <p:nvPicPr>
          <p:cNvPr id="1031" name="Picture 9" descr="MAT logo color vertical.emf"/>
          <p:cNvPicPr>
            <a:picLocks noChangeAspect="1"/>
          </p:cNvPicPr>
          <p:nvPr userDrawn="1"/>
        </p:nvPicPr>
        <p:blipFill>
          <a:blip r:embed="rId5"/>
          <a:srcRect/>
          <a:stretch>
            <a:fillRect/>
          </a:stretch>
        </p:blipFill>
        <p:spPr bwMode="auto">
          <a:xfrm>
            <a:off x="7924800" y="123825"/>
            <a:ext cx="1066800"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hf hdr="0" dt="0"/>
  <p:txStyles>
    <p:titleStyle>
      <a:lvl1pPr algn="l" rtl="0" eaLnBrk="0" fontAlgn="base" hangingPunct="0">
        <a:spcBef>
          <a:spcPct val="0"/>
        </a:spcBef>
        <a:spcAft>
          <a:spcPct val="0"/>
        </a:spcAft>
        <a:defRPr sz="3600" kern="1200">
          <a:solidFill>
            <a:srgbClr val="0069AA"/>
          </a:solidFill>
          <a:latin typeface="+mj-lt"/>
          <a:ea typeface="+mj-ea"/>
          <a:cs typeface="+mj-cs"/>
        </a:defRPr>
      </a:lvl1pPr>
      <a:lvl2pPr algn="l" rtl="0" eaLnBrk="0" fontAlgn="base" hangingPunct="0">
        <a:spcBef>
          <a:spcPct val="0"/>
        </a:spcBef>
        <a:spcAft>
          <a:spcPct val="0"/>
        </a:spcAft>
        <a:defRPr sz="3600">
          <a:solidFill>
            <a:srgbClr val="0069AA"/>
          </a:solidFill>
          <a:latin typeface="Calibri" pitchFamily="34" charset="0"/>
        </a:defRPr>
      </a:lvl2pPr>
      <a:lvl3pPr algn="l" rtl="0" eaLnBrk="0" fontAlgn="base" hangingPunct="0">
        <a:spcBef>
          <a:spcPct val="0"/>
        </a:spcBef>
        <a:spcAft>
          <a:spcPct val="0"/>
        </a:spcAft>
        <a:defRPr sz="3600">
          <a:solidFill>
            <a:srgbClr val="0069AA"/>
          </a:solidFill>
          <a:latin typeface="Calibri" pitchFamily="34" charset="0"/>
        </a:defRPr>
      </a:lvl3pPr>
      <a:lvl4pPr algn="l" rtl="0" eaLnBrk="0" fontAlgn="base" hangingPunct="0">
        <a:spcBef>
          <a:spcPct val="0"/>
        </a:spcBef>
        <a:spcAft>
          <a:spcPct val="0"/>
        </a:spcAft>
        <a:defRPr sz="3600">
          <a:solidFill>
            <a:srgbClr val="0069AA"/>
          </a:solidFill>
          <a:latin typeface="Calibri" pitchFamily="34" charset="0"/>
        </a:defRPr>
      </a:lvl4pPr>
      <a:lvl5pPr algn="l" rtl="0" eaLnBrk="0" fontAlgn="base" hangingPunct="0">
        <a:spcBef>
          <a:spcPct val="0"/>
        </a:spcBef>
        <a:spcAft>
          <a:spcPct val="0"/>
        </a:spcAft>
        <a:defRPr sz="3600">
          <a:solidFill>
            <a:srgbClr val="0069AA"/>
          </a:solidFill>
          <a:latin typeface="Calibri" pitchFamily="34" charset="0"/>
        </a:defRPr>
      </a:lvl5pPr>
      <a:lvl6pPr marL="457200" algn="l" rtl="0" eaLnBrk="1" fontAlgn="base" hangingPunct="1">
        <a:spcBef>
          <a:spcPct val="0"/>
        </a:spcBef>
        <a:spcAft>
          <a:spcPct val="0"/>
        </a:spcAft>
        <a:defRPr sz="3600">
          <a:solidFill>
            <a:srgbClr val="0069AA"/>
          </a:solidFill>
          <a:latin typeface="Calibri" pitchFamily="34" charset="0"/>
        </a:defRPr>
      </a:lvl6pPr>
      <a:lvl7pPr marL="914400" algn="l" rtl="0" eaLnBrk="1" fontAlgn="base" hangingPunct="1">
        <a:spcBef>
          <a:spcPct val="0"/>
        </a:spcBef>
        <a:spcAft>
          <a:spcPct val="0"/>
        </a:spcAft>
        <a:defRPr sz="3600">
          <a:solidFill>
            <a:srgbClr val="0069AA"/>
          </a:solidFill>
          <a:latin typeface="Calibri" pitchFamily="34" charset="0"/>
        </a:defRPr>
      </a:lvl7pPr>
      <a:lvl8pPr marL="1371600" algn="l" rtl="0" eaLnBrk="1" fontAlgn="base" hangingPunct="1">
        <a:spcBef>
          <a:spcPct val="0"/>
        </a:spcBef>
        <a:spcAft>
          <a:spcPct val="0"/>
        </a:spcAft>
        <a:defRPr sz="3600">
          <a:solidFill>
            <a:srgbClr val="0069AA"/>
          </a:solidFill>
          <a:latin typeface="Calibri" pitchFamily="34" charset="0"/>
        </a:defRPr>
      </a:lvl8pPr>
      <a:lvl9pPr marL="1828800" algn="l" rtl="0" eaLnBrk="1" fontAlgn="base" hangingPunct="1">
        <a:spcBef>
          <a:spcPct val="0"/>
        </a:spcBef>
        <a:spcAft>
          <a:spcPct val="0"/>
        </a:spcAft>
        <a:defRPr sz="3600">
          <a:solidFill>
            <a:srgbClr val="0069AA"/>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Read A Flat File And Send An Email</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2" name="Group 10"/>
          <p:cNvGrpSpPr/>
          <p:nvPr/>
        </p:nvGrpSpPr>
        <p:grpSpPr>
          <a:xfrm>
            <a:off x="3733800" y="2590800"/>
            <a:ext cx="1676400" cy="2590800"/>
            <a:chOff x="3733800" y="2590800"/>
            <a:chExt cx="1676400" cy="2590800"/>
          </a:xfrm>
          <a:scene3d>
            <a:camera prst="perspectiveAbove"/>
            <a:lightRig rig="threePt" dir="t"/>
          </a:scene3d>
        </p:grpSpPr>
        <p:grpSp>
          <p:nvGrpSpPr>
            <p:cNvPr id="3" name="Group 7"/>
            <p:cNvGrpSpPr/>
            <p:nvPr/>
          </p:nvGrpSpPr>
          <p:grpSpPr>
            <a:xfrm>
              <a:off x="3733800" y="2590800"/>
              <a:ext cx="1676400" cy="2590800"/>
              <a:chOff x="1219200" y="2667000"/>
              <a:chExt cx="1676400" cy="2590800"/>
            </a:xfrm>
          </p:grpSpPr>
          <p:sp>
            <p:nvSpPr>
              <p:cNvPr id="4" name="Rectangle 3"/>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5" name="Snip Single Corner Rectangle 4"/>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10" name="Elbow Connector 9"/>
            <p:cNvCxnSpPr>
              <a:stCxn id="5" idx="3"/>
              <a:endCxn id="4"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New Requirements: </a:t>
            </a:r>
          </a:p>
          <a:p>
            <a:pPr eaLnBrk="1" hangingPunct="1"/>
            <a:r>
              <a:rPr lang="en-US" dirty="0" smtClean="0"/>
              <a:t>Send From Non-</a:t>
            </a:r>
            <a:r>
              <a:rPr lang="en-US" dirty="0" err="1" smtClean="0"/>
              <a:t>WinForms</a:t>
            </a:r>
            <a:r>
              <a:rPr lang="en-US" dirty="0" smtClean="0"/>
              <a:t> App.</a:t>
            </a:r>
          </a:p>
          <a:p>
            <a:pPr eaLnBrk="1" hangingPunct="1"/>
            <a:r>
              <a:rPr lang="en-US" dirty="0" smtClean="0"/>
              <a:t>Read XML Or Flat File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14" name="Group 13"/>
          <p:cNvGrpSpPr/>
          <p:nvPr/>
        </p:nvGrpSpPr>
        <p:grpSpPr>
          <a:xfrm>
            <a:off x="3962400" y="2286000"/>
            <a:ext cx="3657600" cy="3810000"/>
            <a:chOff x="2743200" y="1371600"/>
            <a:chExt cx="3657600" cy="3810000"/>
          </a:xfrm>
          <a:scene3d>
            <a:camera prst="perspectiveAbove"/>
            <a:lightRig rig="threePt" dir="t"/>
          </a:scene3d>
        </p:grpSpPr>
        <p:sp>
          <p:nvSpPr>
            <p:cNvPr id="4" name="Rectangle 3"/>
            <p:cNvSpPr/>
            <p:nvPr/>
          </p:nvSpPr>
          <p:spPr>
            <a:xfrm>
              <a:off x="37338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41910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41910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4" idx="2"/>
            </p:cNvCxnSpPr>
            <p:nvPr/>
          </p:nvCxnSpPr>
          <p:spPr>
            <a:xfrm rot="5400000" flipH="1" flipV="1">
              <a:off x="37719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4" idx="2"/>
            </p:cNvCxnSpPr>
            <p:nvPr/>
          </p:nvCxnSpPr>
          <p:spPr>
            <a:xfrm rot="16200000" flipV="1">
              <a:off x="47625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1371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1" name="Elbow Connector 10"/>
            <p:cNvCxnSpPr>
              <a:stCxn id="4" idx="0"/>
              <a:endCxn id="10" idx="2"/>
            </p:cNvCxnSpPr>
            <p:nvPr/>
          </p:nvCxnSpPr>
          <p:spPr>
            <a:xfrm rot="5400000" flipH="1" flipV="1">
              <a:off x="4457700" y="2476500"/>
              <a:ext cx="228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A Better Structure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30" name="Group 29"/>
          <p:cNvGrpSpPr/>
          <p:nvPr/>
        </p:nvGrpSpPr>
        <p:grpSpPr>
          <a:xfrm>
            <a:off x="2743200" y="2133600"/>
            <a:ext cx="3657600" cy="3657600"/>
            <a:chOff x="2743200" y="2362200"/>
            <a:chExt cx="3657600" cy="3657600"/>
          </a:xfrm>
          <a:scene3d>
            <a:camera prst="perspectiveAbove"/>
            <a:lightRig rig="threePt" dir="t"/>
          </a:scene3d>
        </p:grpSpPr>
        <p:sp>
          <p:nvSpPr>
            <p:cNvPr id="4" name="Rectangle 3"/>
            <p:cNvSpPr/>
            <p:nvPr/>
          </p:nvSpPr>
          <p:spPr>
            <a:xfrm>
              <a:off x="3733800" y="2362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13" idx="2"/>
            </p:cNvCxnSpPr>
            <p:nvPr/>
          </p:nvCxnSpPr>
          <p:spPr>
            <a:xfrm rot="5400000" flipH="1" flipV="1">
              <a:off x="38862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13" idx="2"/>
            </p:cNvCxnSpPr>
            <p:nvPr/>
          </p:nvCxnSpPr>
          <p:spPr>
            <a:xfrm rot="16200000" flipV="1">
              <a:off x="48768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36576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19" name="Elbow Connector 18"/>
            <p:cNvCxnSpPr>
              <a:stCxn id="13" idx="0"/>
              <a:endCxn id="4" idx="2"/>
            </p:cNvCxnSpPr>
            <p:nvPr/>
          </p:nvCxnSpPr>
          <p:spPr>
            <a:xfrm rot="5400000" flipH="1" flipV="1">
              <a:off x="4419600" y="35052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Open For Extension, Closed For Modification</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Modules that conform to the open-closed principle have two primary attributes.</a:t>
            </a:r>
          </a:p>
          <a:p>
            <a:pPr marL="0" indent="0" eaLnBrk="1" hangingPunct="1">
              <a:buNone/>
            </a:pPr>
            <a:endParaRPr lang="en-US" sz="2000" i="1" dirty="0" smtClean="0"/>
          </a:p>
          <a:p>
            <a:pPr marL="457200" indent="-457200">
              <a:buFont typeface="+mj-lt"/>
              <a:buAutoNum type="arabicPeriod"/>
            </a:pPr>
            <a:r>
              <a:rPr lang="en-US" sz="2000" i="1" dirty="0" smtClean="0"/>
              <a:t>They are “Open For Extension”. </a:t>
            </a:r>
            <a:br>
              <a:rPr lang="en-US" sz="2000" i="1" dirty="0" smtClean="0"/>
            </a:br>
            <a:r>
              <a:rPr lang="en-US" sz="2000" i="1" dirty="0" smtClean="0"/>
              <a:t>This means that the behavior of the module can be extended. That we can make the module behave in new and different ways as the requirements of the application change, or to meet the needs of new applications.</a:t>
            </a:r>
            <a:br>
              <a:rPr lang="en-US" sz="2000" i="1" dirty="0" smtClean="0"/>
            </a:br>
            <a:endParaRPr lang="en-US" sz="2000" i="1" dirty="0" smtClean="0"/>
          </a:p>
          <a:p>
            <a:pPr marL="457200" indent="-457200">
              <a:buFont typeface="+mj-lt"/>
              <a:buAutoNum type="arabicPeriod"/>
            </a:pPr>
            <a:r>
              <a:rPr lang="en-US" sz="2000" i="1" dirty="0" smtClean="0"/>
              <a:t>They are “Closed for Modification”.</a:t>
            </a:r>
            <a:br>
              <a:rPr lang="en-US" sz="2000" i="1" dirty="0" smtClean="0"/>
            </a:br>
            <a:r>
              <a:rPr lang="en-US" sz="2000" i="1" dirty="0" smtClean="0"/>
              <a:t>The source code of such a module is inviolate. No one is allowed to make source code changes to it.</a:t>
            </a:r>
          </a:p>
          <a:p>
            <a:pPr marL="457200" indent="-457200">
              <a:buNone/>
            </a:pPr>
            <a:endParaRPr lang="en-US" sz="2000" dirty="0" smtClean="0"/>
          </a:p>
          <a:p>
            <a:pPr marL="857250" lvl="1" indent="-457200">
              <a:buNone/>
            </a:pPr>
            <a:r>
              <a:rPr lang="en-US" sz="2000" dirty="0" smtClean="0"/>
              <a:t>- Robert C. Martin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Restructuring For OCP</a:t>
            </a:r>
          </a:p>
          <a:p>
            <a:pPr eaLnBrk="1" hangingPunct="1">
              <a:buNone/>
            </a:pPr>
            <a:endParaRPr lang="en-US" dirty="0" smtClean="0"/>
          </a:p>
        </p:txBody>
      </p:sp>
      <p:grpSp>
        <p:nvGrpSpPr>
          <p:cNvPr id="31" name="Group 30"/>
          <p:cNvGrpSpPr/>
          <p:nvPr/>
        </p:nvGrpSpPr>
        <p:grpSpPr>
          <a:xfrm>
            <a:off x="2286000" y="2057400"/>
            <a:ext cx="4572000" cy="3657600"/>
            <a:chOff x="2743200" y="2133600"/>
            <a:chExt cx="4572000" cy="3657600"/>
          </a:xfrm>
          <a:scene3d>
            <a:camera prst="perspectiveAbove"/>
            <a:lightRig rig="threePt" dir="t"/>
          </a:scene3d>
        </p:grpSpPr>
        <p:sp>
          <p:nvSpPr>
            <p:cNvPr id="5" name="Rectangle 4"/>
            <p:cNvSpPr/>
            <p:nvPr/>
          </p:nvSpPr>
          <p:spPr>
            <a:xfrm>
              <a:off x="5638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848100" y="4152900"/>
              <a:ext cx="381000" cy="914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16200000" flipV="1">
              <a:off x="4838700" y="4076700"/>
              <a:ext cx="381000" cy="1066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6576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1" name="Elbow Connector 10"/>
            <p:cNvCxnSpPr>
              <a:stCxn id="25" idx="3"/>
              <a:endCxn id="5" idx="1"/>
            </p:cNvCxnSpPr>
            <p:nvPr/>
          </p:nvCxnSpPr>
          <p:spPr>
            <a:xfrm>
              <a:off x="5334000" y="26289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5" name="Rectangle 24"/>
            <p:cNvSpPr/>
            <p:nvPr/>
          </p:nvSpPr>
          <p:spPr>
            <a:xfrm>
              <a:off x="36576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27" name="Elbow Connector 26"/>
            <p:cNvCxnSpPr>
              <a:stCxn id="10" idx="0"/>
              <a:endCxn id="25" idx="2"/>
            </p:cNvCxnSpPr>
            <p:nvPr/>
          </p:nvCxnSpPr>
          <p:spPr>
            <a:xfrm rot="5400000" flipH="1" flipV="1">
              <a:off x="4343400" y="32766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Derived Classes Must Be Semantically Substitutable For Their Base Classes.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“If for each object o1 of type S there is an object o2 of type T such that for all programs P defined in terms of T, the behavior of P is unchanged when o1 is substituted for o2 then S is a subtype of T.”</a:t>
            </a:r>
            <a:endParaRPr lang="en-US" sz="2000" dirty="0" smtClean="0"/>
          </a:p>
          <a:p>
            <a:pPr marL="0" indent="0" eaLnBrk="1" hangingPunct="1">
              <a:buNone/>
            </a:pPr>
            <a:endParaRPr lang="en-US" sz="2000" dirty="0" smtClean="0"/>
          </a:p>
          <a:p>
            <a:pPr marL="0" indent="0" eaLnBrk="1" hangingPunct="1">
              <a:buNone/>
            </a:pPr>
            <a:r>
              <a:rPr lang="en-US" sz="2000" dirty="0" smtClean="0"/>
              <a:t>	- Barbara </a:t>
            </a:r>
            <a:r>
              <a:rPr lang="en-US" sz="2000" dirty="0" err="1" smtClean="0"/>
              <a:t>Liskov</a:t>
            </a:r>
            <a:endParaRPr lang="en-US" sz="2000" dirty="0" smtClean="0"/>
          </a:p>
          <a:p>
            <a:pPr marL="0" indent="0" eaLnBrk="1" hangingPunct="1">
              <a:buNone/>
            </a:pPr>
            <a:endParaRPr lang="en-US" sz="2000" dirty="0" smtClean="0"/>
          </a:p>
        </p:txBody>
      </p:sp>
      <p:grpSp>
        <p:nvGrpSpPr>
          <p:cNvPr id="7" name="Group 6"/>
          <p:cNvGrpSpPr/>
          <p:nvPr/>
        </p:nvGrpSpPr>
        <p:grpSpPr>
          <a:xfrm>
            <a:off x="2933700" y="4114800"/>
            <a:ext cx="3276600" cy="914400"/>
            <a:chOff x="762000" y="3733800"/>
            <a:chExt cx="3276600" cy="914400"/>
          </a:xfrm>
        </p:grpSpPr>
        <p:sp>
          <p:nvSpPr>
            <p:cNvPr id="4" name="Rectangle 3"/>
            <p:cNvSpPr/>
            <p:nvPr/>
          </p:nvSpPr>
          <p:spPr>
            <a:xfrm>
              <a:off x="762000" y="3733800"/>
              <a:ext cx="914400"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5" name="Rectangle 4"/>
            <p:cNvSpPr/>
            <p:nvPr/>
          </p:nvSpPr>
          <p:spPr>
            <a:xfrm>
              <a:off x="2438400" y="3733800"/>
              <a:ext cx="16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6" name="TextBox 5"/>
            <p:cNvSpPr txBox="1"/>
            <p:nvPr/>
          </p:nvSpPr>
          <p:spPr>
            <a:xfrm>
              <a:off x="1752600" y="3810000"/>
              <a:ext cx="606256" cy="707886"/>
            </a:xfrm>
            <a:prstGeom prst="rect">
              <a:avLst/>
            </a:prstGeom>
            <a:noFill/>
          </p:spPr>
          <p:txBody>
            <a:bodyPr wrap="none" rtlCol="0">
              <a:spAutoFit/>
            </a:bodyPr>
            <a:lstStyle/>
            <a:p>
              <a:r>
                <a:rPr lang="en-US" sz="4000" dirty="0" smtClean="0">
                  <a:solidFill>
                    <a:schemeClr val="accent1"/>
                  </a:solidFill>
                  <a:latin typeface="+mn-lt"/>
                </a:rPr>
                <a: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extBox 16"/>
          <p:cNvSpPr txBox="1">
            <a:spLocks noChangeArrowheads="1"/>
          </p:cNvSpPr>
          <p:nvPr/>
        </p:nvSpPr>
        <p:spPr bwMode="auto">
          <a:xfrm>
            <a:off x="2819400" y="6581775"/>
            <a:ext cx="3429000" cy="276225"/>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pic>
        <p:nvPicPr>
          <p:cNvPr id="2057" name="Picture 9" descr="MAT logo vertical_red.emf"/>
          <p:cNvPicPr>
            <a:picLocks noChangeAspect="1"/>
          </p:cNvPicPr>
          <p:nvPr/>
        </p:nvPicPr>
        <p:blipFill>
          <a:blip r:embed="rId2"/>
          <a:srcRect/>
          <a:stretch>
            <a:fillRect/>
          </a:stretch>
        </p:blipFill>
        <p:spPr bwMode="auto">
          <a:xfrm>
            <a:off x="6248400" y="5181600"/>
            <a:ext cx="2286000" cy="1119188"/>
          </a:xfrm>
          <a:prstGeom prst="rect">
            <a:avLst/>
          </a:prstGeom>
          <a:noFill/>
          <a:ln w="9525">
            <a:noFill/>
            <a:miter lim="800000"/>
            <a:headEnd/>
            <a:tailEnd/>
          </a:ln>
        </p:spPr>
      </p:pic>
      <p:sp>
        <p:nvSpPr>
          <p:cNvPr id="10" name="TextBox 9"/>
          <p:cNvSpPr txBox="1"/>
          <p:nvPr/>
        </p:nvSpPr>
        <p:spPr>
          <a:xfrm>
            <a:off x="609600" y="5486400"/>
            <a:ext cx="5029200" cy="646331"/>
          </a:xfrm>
          <a:prstGeom prst="rect">
            <a:avLst/>
          </a:prstGeom>
          <a:noFill/>
        </p:spPr>
        <p:txBody>
          <a:bodyPr wrap="square">
            <a:spAutoFit/>
          </a:bodyPr>
          <a:lstStyle/>
          <a:p>
            <a:pPr>
              <a:defRPr/>
            </a:pPr>
            <a:r>
              <a:rPr lang="en-US" sz="1600" dirty="0" smtClean="0">
                <a:solidFill>
                  <a:schemeClr val="bg1"/>
                </a:solidFill>
                <a:latin typeface="+mn-lt"/>
              </a:rPr>
              <a:t>Presented By:</a:t>
            </a:r>
          </a:p>
          <a:p>
            <a:pPr>
              <a:defRPr/>
            </a:pPr>
            <a:r>
              <a:rPr lang="en-US" sz="2000" dirty="0" smtClean="0">
                <a:solidFill>
                  <a:schemeClr val="bg1"/>
                </a:solidFill>
                <a:latin typeface="+mn-lt"/>
              </a:rPr>
              <a:t>Derick Bailey</a:t>
            </a:r>
            <a:endParaRPr lang="en-US" sz="2000" dirty="0">
              <a:solidFill>
                <a:schemeClr val="bg1"/>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Violating LSP with Database Connection Info </a:t>
            </a:r>
          </a:p>
        </p:txBody>
      </p:sp>
      <p:grpSp>
        <p:nvGrpSpPr>
          <p:cNvPr id="24" name="Group 23"/>
          <p:cNvGrpSpPr/>
          <p:nvPr/>
        </p:nvGrpSpPr>
        <p:grpSpPr>
          <a:xfrm>
            <a:off x="1752600" y="2057400"/>
            <a:ext cx="5638800" cy="3657600"/>
            <a:chOff x="1752600" y="2057400"/>
            <a:chExt cx="5638800" cy="3657600"/>
          </a:xfrm>
          <a:scene3d>
            <a:camera prst="perspectiveAbove"/>
            <a:lightRig rig="threePt" dir="t"/>
          </a:scene3d>
        </p:grpSpPr>
        <p:sp>
          <p:nvSpPr>
            <p:cNvPr id="6" name="Rectangle 5"/>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3"/>
              <a:endCxn id="11" idx="2"/>
            </p:cNvCxnSpPr>
            <p:nvPr/>
          </p:nvCxnSpPr>
          <p:spPr>
            <a:xfrm rot="5400000" flipH="1" flipV="1">
              <a:off x="33909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3"/>
              <a:endCxn id="11" idx="2"/>
            </p:cNvCxnSpPr>
            <p:nvPr/>
          </p:nvCxnSpPr>
          <p:spPr>
            <a:xfrm rot="5400000" flipH="1" flipV="1">
              <a:off x="4381500" y="4533900"/>
              <a:ext cx="3810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a:off x="5410200" y="25527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0"/>
              <a:endCxn id="13" idx="2"/>
            </p:cNvCxnSpPr>
            <p:nvPr/>
          </p:nvCxnSpPr>
          <p:spPr>
            <a:xfrm rot="5400000" flipH="1" flipV="1">
              <a:off x="4419600" y="32004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5" name="Snip Single Corner Rectangle 14"/>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7" name="Elbow Connector 16"/>
            <p:cNvCxnSpPr>
              <a:stCxn id="15" idx="3"/>
              <a:endCxn id="11" idx="2"/>
            </p:cNvCxnSpPr>
            <p:nvPr/>
          </p:nvCxnSpPr>
          <p:spPr>
            <a:xfrm rot="16200000" flipV="1">
              <a:off x="53721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13" idx="1"/>
            </p:cNvCxnSpPr>
            <p:nvPr/>
          </p:nvCxnSpPr>
          <p:spPr>
            <a:xfrm>
              <a:off x="3124200" y="2552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Correcting For LSP – Move The Database Reader</a:t>
            </a:r>
          </a:p>
        </p:txBody>
      </p:sp>
      <p:grpSp>
        <p:nvGrpSpPr>
          <p:cNvPr id="59" name="Group 58"/>
          <p:cNvGrpSpPr/>
          <p:nvPr/>
        </p:nvGrpSpPr>
        <p:grpSpPr>
          <a:xfrm>
            <a:off x="533400" y="2590800"/>
            <a:ext cx="8229600" cy="2895600"/>
            <a:chOff x="533400" y="2819400"/>
            <a:chExt cx="8229600" cy="2895600"/>
          </a:xfrm>
          <a:scene3d>
            <a:camera prst="perspectiveAbove"/>
            <a:lightRig rig="threePt" dir="t"/>
          </a:scene3d>
        </p:grpSpPr>
        <p:sp>
          <p:nvSpPr>
            <p:cNvPr id="6" name="Rectangle 5"/>
            <p:cNvSpPr/>
            <p:nvPr/>
          </p:nvSpPr>
          <p:spPr>
            <a:xfrm>
              <a:off x="7086600" y="3505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533400" y="3505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5334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0"/>
              <a:endCxn id="11" idx="1"/>
            </p:cNvCxnSpPr>
            <p:nvPr/>
          </p:nvCxnSpPr>
          <p:spPr>
            <a:xfrm>
              <a:off x="2209800" y="40005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0"/>
              <a:endCxn id="11" idx="1"/>
            </p:cNvCxnSpPr>
            <p:nvPr/>
          </p:nvCxnSpPr>
          <p:spPr>
            <a:xfrm flipV="1">
              <a:off x="2209800" y="46101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27432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flipV="1">
              <a:off x="6400800" y="4000500"/>
              <a:ext cx="6858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47244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3"/>
              <a:endCxn id="13" idx="1"/>
            </p:cNvCxnSpPr>
            <p:nvPr/>
          </p:nvCxnSpPr>
          <p:spPr>
            <a:xfrm>
              <a:off x="4419600" y="46101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2895600" y="28194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36" idx="1"/>
            </p:cNvCxnSpPr>
            <p:nvPr/>
          </p:nvCxnSpPr>
          <p:spPr>
            <a:xfrm>
              <a:off x="4114800" y="3314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6" name="Rectangle 35"/>
            <p:cNvSpPr/>
            <p:nvPr/>
          </p:nvSpPr>
          <p:spPr>
            <a:xfrm>
              <a:off x="4724400" y="28194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39" name="Elbow Connector 38"/>
            <p:cNvCxnSpPr>
              <a:stCxn id="36" idx="3"/>
              <a:endCxn id="6" idx="1"/>
            </p:cNvCxnSpPr>
            <p:nvPr/>
          </p:nvCxnSpPr>
          <p:spPr>
            <a:xfrm>
              <a:off x="6400800" y="3314700"/>
              <a:ext cx="685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 Client Should Not Depend On An Interface It Does Not Use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dirty="0" smtClean="0"/>
              <a:t>“</a:t>
            </a:r>
            <a:r>
              <a:rPr lang="en-US" sz="2000" i="1" dirty="0" smtClean="0"/>
              <a:t>This principle deals with the disadvantages of ‘fat’ interfaces. Classes that have ‘fat’ interfaces are classes whose interfaces are not cohesive. In other words, the interfaces of the class can be broken up into groups of member functions. Each group serves a different set of clients. Thus some clients use one group of member functions, and other clients use the other groups.”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a:p>
            <a:pPr marL="0" indent="0" eaLnBrk="1" hangingPunct="1">
              <a:buNone/>
            </a:pPr>
            <a:endParaRPr lang="en-US" sz="2000" dirty="0" smtClean="0"/>
          </a:p>
        </p:txBody>
      </p:sp>
      <p:pic>
        <p:nvPicPr>
          <p:cNvPr id="2051" name="Picture 3"/>
          <p:cNvPicPr>
            <a:picLocks noChangeAspect="1" noChangeArrowheads="1"/>
          </p:cNvPicPr>
          <p:nvPr/>
        </p:nvPicPr>
        <p:blipFill>
          <a:blip r:embed="rId2"/>
          <a:srcRect/>
          <a:stretch>
            <a:fillRect/>
          </a:stretch>
        </p:blipFill>
        <p:spPr bwMode="auto">
          <a:xfrm>
            <a:off x="2667000" y="40386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Clarifying The Email Sender and Message Info Parsing</a:t>
            </a:r>
          </a:p>
        </p:txBody>
      </p:sp>
      <p:grpSp>
        <p:nvGrpSpPr>
          <p:cNvPr id="19" name="Group 18"/>
          <p:cNvGrpSpPr/>
          <p:nvPr/>
        </p:nvGrpSpPr>
        <p:grpSpPr>
          <a:xfrm>
            <a:off x="609600" y="2209800"/>
            <a:ext cx="7620000" cy="3355777"/>
            <a:chOff x="609600" y="2743200"/>
            <a:chExt cx="7620000" cy="3355777"/>
          </a:xfrm>
          <a:scene3d>
            <a:camera prst="perspectiveAbove"/>
            <a:lightRig rig="threePt" dir="t"/>
          </a:scene3d>
        </p:grpSpPr>
        <p:grpSp>
          <p:nvGrpSpPr>
            <p:cNvPr id="4" name="Group 3"/>
            <p:cNvGrpSpPr/>
            <p:nvPr/>
          </p:nvGrpSpPr>
          <p:grpSpPr>
            <a:xfrm>
              <a:off x="609600" y="2743200"/>
              <a:ext cx="2286000" cy="2286000"/>
              <a:chOff x="3200400" y="3429000"/>
              <a:chExt cx="2286000" cy="2286000"/>
            </a:xfrm>
          </p:grpSpPr>
          <p:grpSp>
            <p:nvGrpSpPr>
              <p:cNvPr id="5" name="Group 6"/>
              <p:cNvGrpSpPr/>
              <p:nvPr/>
            </p:nvGrpSpPr>
            <p:grpSpPr>
              <a:xfrm>
                <a:off x="3505200" y="3733800"/>
                <a:ext cx="1676400" cy="1729264"/>
                <a:chOff x="3505200" y="3733800"/>
                <a:chExt cx="1676400" cy="1729264"/>
              </a:xfrm>
            </p:grpSpPr>
            <p:sp>
              <p:nvSpPr>
                <p:cNvPr id="7" name="Rectangle 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8" name="TextBox 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6" name="&quot;No&quot; Symbol 5"/>
              <p:cNvSpPr/>
              <p:nvPr/>
            </p:nvSpPr>
            <p:spPr>
              <a:xfrm>
                <a:off x="3200400" y="3429000"/>
                <a:ext cx="2286000" cy="2286000"/>
              </a:xfrm>
              <a:prstGeom prst="noSmoking">
                <a:avLst/>
              </a:prstGeom>
              <a:gradFill>
                <a:gsLst>
                  <a:gs pos="0">
                    <a:schemeClr val="accent2">
                      <a:tint val="50000"/>
                      <a:satMod val="300000"/>
                      <a:alpha val="50000"/>
                    </a:schemeClr>
                  </a:gs>
                  <a:gs pos="35000">
                    <a:schemeClr val="accent2">
                      <a:tint val="37000"/>
                      <a:satMod val="300000"/>
                      <a:alpha val="50000"/>
                    </a:schemeClr>
                  </a:gs>
                  <a:gs pos="100000">
                    <a:schemeClr val="accent2">
                      <a:tint val="15000"/>
                      <a:satMod val="350000"/>
                      <a:alpha val="4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9" name="Group 6"/>
            <p:cNvGrpSpPr/>
            <p:nvPr/>
          </p:nvGrpSpPr>
          <p:grpSpPr>
            <a:xfrm>
              <a:off x="3733800" y="3048000"/>
              <a:ext cx="1676400" cy="1298377"/>
              <a:chOff x="3505200" y="3733800"/>
              <a:chExt cx="1676400" cy="1298377"/>
            </a:xfrm>
          </p:grpSpPr>
          <p:sp>
            <p:nvSpPr>
              <p:cNvPr id="10" name="Rectangle 9"/>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1" name="TextBox 10"/>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12" name="Group 6"/>
            <p:cNvGrpSpPr/>
            <p:nvPr/>
          </p:nvGrpSpPr>
          <p:grpSpPr>
            <a:xfrm>
              <a:off x="6553200" y="3048000"/>
              <a:ext cx="1676400"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4" name="TextBox 13"/>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16" name="Group 6"/>
            <p:cNvGrpSpPr/>
            <p:nvPr/>
          </p:nvGrpSpPr>
          <p:grpSpPr>
            <a:xfrm>
              <a:off x="5257800" y="4800600"/>
              <a:ext cx="1676400" cy="1298377"/>
              <a:chOff x="3505200" y="3733800"/>
              <a:chExt cx="1676400" cy="1298377"/>
            </a:xfrm>
          </p:grpSpPr>
          <p:sp>
            <p:nvSpPr>
              <p:cNvPr id="17" name="Rectangle 16"/>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sp>
            <p:nvSpPr>
              <p:cNvPr id="18" name="TextBox 17"/>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“What is it that makes a design rigid, fragile and immobile? It is the interdependence of the modules within that design. A design is rigid if it cannot be easily changed. Such rigidity is due to the fact that a single change to heavily interdependent software begins a cascade of changes in dependent modules.”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p:txBody>
      </p:sp>
      <p:grpSp>
        <p:nvGrpSpPr>
          <p:cNvPr id="7" name="Group 6"/>
          <p:cNvGrpSpPr/>
          <p:nvPr/>
        </p:nvGrpSpPr>
        <p:grpSpPr>
          <a:xfrm>
            <a:off x="3733800" y="3886200"/>
            <a:ext cx="1676400" cy="1600200"/>
            <a:chOff x="3733800" y="4038600"/>
            <a:chExt cx="1676400" cy="1600200"/>
          </a:xfrm>
          <a:scene3d>
            <a:camera prst="perspectiveAbove"/>
            <a:lightRig rig="threePt" dir="t"/>
          </a:scene3d>
        </p:grpSpPr>
        <p:sp>
          <p:nvSpPr>
            <p:cNvPr id="5" name="Rectangle 4"/>
            <p:cNvSpPr/>
            <p:nvPr/>
          </p:nvSpPr>
          <p:spPr>
            <a:xfrm>
              <a:off x="3733800" y="4648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Depender</a:t>
              </a:r>
              <a:endParaRPr lang="en-US" dirty="0"/>
            </a:p>
          </p:txBody>
        </p:sp>
        <p:sp>
          <p:nvSpPr>
            <p:cNvPr id="4" name="Down Arrow Callout 3"/>
            <p:cNvSpPr/>
            <p:nvPr/>
          </p:nvSpPr>
          <p:spPr>
            <a:xfrm>
              <a:off x="3733800" y="4038600"/>
              <a:ext cx="16764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Dependency</a:t>
              </a:r>
              <a:endParaRPr lang="en-US"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8" name="Group 7"/>
          <p:cNvGrpSpPr/>
          <p:nvPr/>
        </p:nvGrpSpPr>
        <p:grpSpPr>
          <a:xfrm>
            <a:off x="2057400" y="2438400"/>
            <a:ext cx="5257800" cy="2362200"/>
            <a:chOff x="2057400" y="1905000"/>
            <a:chExt cx="5257800" cy="2362200"/>
          </a:xfrm>
          <a:effectLst>
            <a:outerShdw blurRad="50800" dist="38100" dir="2700000" algn="tl" rotWithShape="0">
              <a:prstClr val="black">
                <a:alpha val="40000"/>
              </a:prstClr>
            </a:outerShdw>
          </a:effectLst>
          <a:scene3d>
            <a:camera prst="perspectiveAbove"/>
            <a:lightRig rig="threePt" dir="t"/>
          </a:scene3d>
        </p:grpSpPr>
        <p:cxnSp>
          <p:nvCxnSpPr>
            <p:cNvPr id="9" name="Shape 8"/>
            <p:cNvCxnSpPr>
              <a:stCxn id="12" idx="2"/>
              <a:endCxn id="11" idx="1"/>
            </p:cNvCxnSpPr>
            <p:nvPr/>
          </p:nvCxnSpPr>
          <p:spPr>
            <a:xfrm rot="16200000" flipH="1">
              <a:off x="4876800" y="32385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Shape 9"/>
            <p:cNvCxnSpPr>
              <a:stCxn id="13" idx="2"/>
              <a:endCxn id="12" idx="1"/>
            </p:cNvCxnSpPr>
            <p:nvPr/>
          </p:nvCxnSpPr>
          <p:spPr>
            <a:xfrm rot="16200000" flipH="1">
              <a:off x="3124200" y="24003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562600" y="3581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sp>
          <p:nvSpPr>
            <p:cNvPr id="12" name="Rectangle 11"/>
            <p:cNvSpPr/>
            <p:nvPr/>
          </p:nvSpPr>
          <p:spPr>
            <a:xfrm>
              <a:off x="3810000" y="27432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3" name="Rectangle 12"/>
            <p:cNvSpPr/>
            <p:nvPr/>
          </p:nvSpPr>
          <p:spPr>
            <a:xfrm>
              <a:off x="2057400" y="19050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95400"/>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4" name="Group 3"/>
          <p:cNvGrpSpPr/>
          <p:nvPr/>
        </p:nvGrpSpPr>
        <p:grpSpPr>
          <a:xfrm>
            <a:off x="1257300" y="2971800"/>
            <a:ext cx="6629400" cy="2743200"/>
            <a:chOff x="609600" y="3124200"/>
            <a:chExt cx="6629400" cy="2743200"/>
          </a:xfrm>
          <a:scene3d>
            <a:camera prst="perspectiveAbove"/>
            <a:lightRig rig="threePt" dir="t"/>
          </a:scene3d>
        </p:grpSpPr>
        <p:sp>
          <p:nvSpPr>
            <p:cNvPr id="5" name="Rectangle 4"/>
            <p:cNvSpPr/>
            <p:nvPr/>
          </p:nvSpPr>
          <p:spPr>
            <a:xfrm>
              <a:off x="1524000" y="33528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667000" y="4495800"/>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200400" y="31242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44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2800" y="5334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038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05400" y="3276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9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2484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2514600" y="36195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104900" y="3619500"/>
              <a:ext cx="4191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019300" y="38862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009900" y="3810000"/>
              <a:ext cx="838200" cy="533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3962400" y="3619500"/>
              <a:ext cx="800100" cy="342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2438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3352800" y="4838700"/>
              <a:ext cx="304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1600200" y="4457700"/>
              <a:ext cx="342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1943100" y="4762500"/>
              <a:ext cx="723900" cy="4191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3657600" y="4457700"/>
              <a:ext cx="381000" cy="304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000500" y="5067300"/>
              <a:ext cx="876300" cy="190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029200" y="4457700"/>
              <a:ext cx="723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4991100" y="3848100"/>
              <a:ext cx="6477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096000" y="3543300"/>
              <a:ext cx="647700" cy="6477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248400" y="4724400"/>
              <a:ext cx="4953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029200" y="4457700"/>
              <a:ext cx="12192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4686300" y="2133600"/>
              <a:ext cx="1066800" cy="3048000"/>
            </a:xfrm>
            <a:prstGeom prst="bentConnector3">
              <a:avLst>
                <a:gd name="adj1" fmla="val 121429"/>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1905000" y="3924300"/>
              <a:ext cx="1143000" cy="2743200"/>
            </a:xfrm>
            <a:prstGeom prst="bentConnector3">
              <a:avLst>
                <a:gd name="adj1" fmla="val -2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4724400" y="4838700"/>
              <a:ext cx="152400" cy="1905000"/>
            </a:xfrm>
            <a:prstGeom prst="bentConnector3">
              <a:avLst>
                <a:gd name="adj1" fmla="val -1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343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5753100" y="4457700"/>
              <a:ext cx="1485900" cy="1257300"/>
            </a:xfrm>
            <a:prstGeom prst="bentConnector4">
              <a:avLst>
                <a:gd name="adj1" fmla="val -15385"/>
                <a:gd name="adj2" fmla="val 11818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191000" y="33909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3771900" y="1524000"/>
              <a:ext cx="76200" cy="3581400"/>
            </a:xfrm>
            <a:prstGeom prst="bentConnector3">
              <a:avLst>
                <a:gd name="adj1" fmla="val 481554"/>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1485900" y="2247900"/>
              <a:ext cx="1333500" cy="3086100"/>
            </a:xfrm>
            <a:prstGeom prst="bentConnector4">
              <a:avLst>
                <a:gd name="adj1" fmla="val -17143"/>
                <a:gd name="adj2" fmla="val 107407"/>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15" name="Group 14"/>
          <p:cNvGrpSpPr/>
          <p:nvPr/>
        </p:nvGrpSpPr>
        <p:grpSpPr>
          <a:xfrm>
            <a:off x="1943100" y="1828800"/>
            <a:ext cx="5257800" cy="3771900"/>
            <a:chOff x="1943100" y="1943100"/>
            <a:chExt cx="5257800" cy="3771900"/>
          </a:xfrm>
          <a:scene3d>
            <a:camera prst="perspectiveAbove"/>
            <a:lightRig rig="threePt" dir="t"/>
          </a:scene3d>
        </p:grpSpPr>
        <p:sp>
          <p:nvSpPr>
            <p:cNvPr id="10" name="Rectangle 9"/>
            <p:cNvSpPr/>
            <p:nvPr/>
          </p:nvSpPr>
          <p:spPr>
            <a:xfrm>
              <a:off x="3695700" y="40386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1" name="Down Arrow Callout 10"/>
            <p:cNvSpPr/>
            <p:nvPr/>
          </p:nvSpPr>
          <p:spPr>
            <a:xfrm>
              <a:off x="3695700" y="3429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2" name="Rectangle 11"/>
            <p:cNvSpPr/>
            <p:nvPr/>
          </p:nvSpPr>
          <p:spPr>
            <a:xfrm>
              <a:off x="1943100" y="25527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3" name="Down Arrow Callout 12"/>
            <p:cNvSpPr/>
            <p:nvPr/>
          </p:nvSpPr>
          <p:spPr>
            <a:xfrm>
              <a:off x="1943100" y="19431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14" name="Rectangle 13"/>
            <p:cNvSpPr/>
            <p:nvPr/>
          </p:nvSpPr>
          <p:spPr>
            <a:xfrm>
              <a:off x="5448300" y="49530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4" name="Cloud 3"/>
          <p:cNvSpPr/>
          <p:nvPr/>
        </p:nvSpPr>
        <p:spPr>
          <a:xfrm>
            <a:off x="1485900" y="1219200"/>
            <a:ext cx="6172200" cy="5029200"/>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28" name="Group 27"/>
          <p:cNvGrpSpPr/>
          <p:nvPr/>
        </p:nvGrpSpPr>
        <p:grpSpPr>
          <a:xfrm>
            <a:off x="2476500" y="1828800"/>
            <a:ext cx="3771900" cy="3200400"/>
            <a:chOff x="2476500" y="1981200"/>
            <a:chExt cx="3771900" cy="3200400"/>
          </a:xfrm>
          <a:scene3d>
            <a:camera prst="perspectiveAbove"/>
            <a:lightRig rig="threePt" dir="t"/>
          </a:scene3d>
        </p:grpSpPr>
        <p:sp>
          <p:nvSpPr>
            <p:cNvPr id="12" name="Rectangle 4"/>
            <p:cNvSpPr/>
            <p:nvPr/>
          </p:nvSpPr>
          <p:spPr>
            <a:xfrm>
              <a:off x="2476500" y="3962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3" name="Down Arrow Callout 5"/>
            <p:cNvSpPr/>
            <p:nvPr/>
          </p:nvSpPr>
          <p:spPr>
            <a:xfrm>
              <a:off x="2476500" y="3276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4" name="Down Arrow Callout 3"/>
            <p:cNvSpPr/>
            <p:nvPr/>
          </p:nvSpPr>
          <p:spPr>
            <a:xfrm>
              <a:off x="2476500" y="2667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0" name="Rectangle 9"/>
            <p:cNvSpPr/>
            <p:nvPr/>
          </p:nvSpPr>
          <p:spPr>
            <a:xfrm>
              <a:off x="4495800" y="2590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1" name="Down Arrow Callout 10"/>
            <p:cNvSpPr/>
            <p:nvPr/>
          </p:nvSpPr>
          <p:spPr>
            <a:xfrm>
              <a:off x="4495800" y="1981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8" name="Rectangle 7"/>
            <p:cNvSpPr/>
            <p:nvPr/>
          </p:nvSpPr>
          <p:spPr>
            <a:xfrm>
              <a:off x="4457700" y="45720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9" name="Down Arrow Callout 8"/>
            <p:cNvSpPr/>
            <p:nvPr/>
          </p:nvSpPr>
          <p:spPr>
            <a:xfrm>
              <a:off x="4457700" y="38862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3" name="Group 2"/>
          <p:cNvGrpSpPr/>
          <p:nvPr/>
        </p:nvGrpSpPr>
        <p:grpSpPr>
          <a:xfrm>
            <a:off x="1943100" y="1219200"/>
            <a:ext cx="5257800" cy="4876800"/>
            <a:chOff x="2667000" y="1524000"/>
            <a:chExt cx="5257800" cy="4876800"/>
          </a:xfrm>
          <a:effectLst>
            <a:outerShdw blurRad="50800" dist="38100" dir="2700000" algn="tl" rotWithShape="0">
              <a:prstClr val="black">
                <a:alpha val="40000"/>
              </a:prstClr>
            </a:outerShdw>
          </a:effectLst>
          <a:scene3d>
            <a:camera prst="perspectiveAbove"/>
            <a:lightRig rig="threePt" dir="t"/>
          </a:scene3d>
        </p:grpSpPr>
        <p:cxnSp>
          <p:nvCxnSpPr>
            <p:cNvPr id="4" name="Shape 3"/>
            <p:cNvCxnSpPr>
              <a:stCxn id="9" idx="3"/>
              <a:endCxn id="15" idx="0"/>
            </p:cNvCxnSpPr>
            <p:nvPr/>
          </p:nvCxnSpPr>
          <p:spPr>
            <a:xfrm>
              <a:off x="4419600" y="25146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 name="Shape 4"/>
            <p:cNvCxnSpPr>
              <a:stCxn id="13" idx="3"/>
              <a:endCxn id="12" idx="0"/>
            </p:cNvCxnSpPr>
            <p:nvPr/>
          </p:nvCxnSpPr>
          <p:spPr>
            <a:xfrm>
              <a:off x="6172200" y="45720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19600" y="2971800"/>
              <a:ext cx="1752600" cy="1905000"/>
              <a:chOff x="1600200" y="1828800"/>
              <a:chExt cx="1752600" cy="1905000"/>
            </a:xfrm>
          </p:grpSpPr>
          <p:sp>
            <p:nvSpPr>
              <p:cNvPr id="13" name="Rectangle 4"/>
              <p:cNvSpPr/>
              <p:nvPr/>
            </p:nvSpPr>
            <p:spPr>
              <a:xfrm>
                <a:off x="1600200" y="31242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4" name="Down Arrow Callout 5"/>
              <p:cNvSpPr/>
              <p:nvPr/>
            </p:nvSpPr>
            <p:spPr>
              <a:xfrm>
                <a:off x="1600200" y="24384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5" name="Down Arrow Callout 3"/>
              <p:cNvSpPr/>
              <p:nvPr/>
            </p:nvSpPr>
            <p:spPr>
              <a:xfrm>
                <a:off x="1600200" y="18288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grpSp>
        <p:grpSp>
          <p:nvGrpSpPr>
            <p:cNvPr id="7" name="Group 12"/>
            <p:cNvGrpSpPr/>
            <p:nvPr/>
          </p:nvGrpSpPr>
          <p:grpSpPr>
            <a:xfrm>
              <a:off x="6172200" y="5029200"/>
              <a:ext cx="1752600" cy="1371600"/>
              <a:chOff x="4648200" y="2743200"/>
              <a:chExt cx="1752600" cy="1371600"/>
            </a:xfrm>
          </p:grpSpPr>
          <p:sp>
            <p:nvSpPr>
              <p:cNvPr id="11" name="Rectangle 10"/>
              <p:cNvSpPr/>
              <p:nvPr/>
            </p:nvSpPr>
            <p:spPr>
              <a:xfrm>
                <a:off x="4648200" y="3352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2" name="Down Arrow Callout 11"/>
              <p:cNvSpPr/>
              <p:nvPr/>
            </p:nvSpPr>
            <p:spPr>
              <a:xfrm>
                <a:off x="4648200" y="2743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grpSp>
        <p:grpSp>
          <p:nvGrpSpPr>
            <p:cNvPr id="8" name="Group 13"/>
            <p:cNvGrpSpPr/>
            <p:nvPr/>
          </p:nvGrpSpPr>
          <p:grpSpPr>
            <a:xfrm>
              <a:off x="2667000" y="1524000"/>
              <a:ext cx="1752600" cy="1295400"/>
              <a:chOff x="2286000" y="4800600"/>
              <a:chExt cx="1752600" cy="1295400"/>
            </a:xfrm>
          </p:grpSpPr>
          <p:sp>
            <p:nvSpPr>
              <p:cNvPr id="9" name="Rectangle 8"/>
              <p:cNvSpPr/>
              <p:nvPr/>
            </p:nvSpPr>
            <p:spPr>
              <a:xfrm>
                <a:off x="2286000" y="5486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10" name="Down Arrow Callout 9"/>
              <p:cNvSpPr/>
              <p:nvPr/>
            </p:nvSpPr>
            <p:spPr>
              <a:xfrm>
                <a:off x="2286000" y="4800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228600" y="1143000"/>
            <a:ext cx="8686800" cy="5257800"/>
          </a:xfrm>
        </p:spPr>
        <p:txBody>
          <a:bodyPr/>
          <a:lstStyle/>
          <a:p>
            <a:pPr marL="0" indent="0" eaLnBrk="1" hangingPunct="1">
              <a:buNone/>
            </a:pPr>
            <a:r>
              <a:rPr lang="en-US" dirty="0" smtClean="0"/>
              <a:t>Example App: Constructor Dependencies in a Processing Service</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25" name="Group 24"/>
          <p:cNvGrpSpPr/>
          <p:nvPr/>
        </p:nvGrpSpPr>
        <p:grpSpPr>
          <a:xfrm>
            <a:off x="1905000" y="1981200"/>
            <a:ext cx="5410200" cy="3886200"/>
            <a:chOff x="1905000" y="1981200"/>
            <a:chExt cx="5410200" cy="3886200"/>
          </a:xfrm>
          <a:scene3d>
            <a:camera prst="perspectiveAbove"/>
            <a:lightRig rig="threePt" dir="t"/>
          </a:scene3d>
        </p:grpSpPr>
        <p:grpSp>
          <p:nvGrpSpPr>
            <p:cNvPr id="9" name="Group 8"/>
            <p:cNvGrpSpPr/>
            <p:nvPr/>
          </p:nvGrpSpPr>
          <p:grpSpPr>
            <a:xfrm>
              <a:off x="2247900" y="4419600"/>
              <a:ext cx="4648200" cy="1447800"/>
              <a:chOff x="3429000" y="3276600"/>
              <a:chExt cx="4648200" cy="1447800"/>
            </a:xfrm>
          </p:grpSpPr>
          <p:sp>
            <p:nvSpPr>
              <p:cNvPr id="50" name="Rectangle 49"/>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ProcessingService</a:t>
                </a:r>
                <a:endParaRPr lang="en-US" dirty="0"/>
              </a:p>
            </p:txBody>
          </p:sp>
          <p:sp>
            <p:nvSpPr>
              <p:cNvPr id="33" name="Down Arrow Callout 32"/>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IMessageInfoRetriever</a:t>
                </a:r>
                <a:endParaRPr lang="en-US" dirty="0"/>
              </a:p>
            </p:txBody>
          </p:sp>
          <p:sp>
            <p:nvSpPr>
              <p:cNvPr id="49" name="Down Arrow Callout 48"/>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IEmailService</a:t>
                </a:r>
                <a:endParaRPr lang="en-US" dirty="0"/>
              </a:p>
            </p:txBody>
          </p:sp>
        </p:grpSp>
        <p:grpSp>
          <p:nvGrpSpPr>
            <p:cNvPr id="13" name="Group 12"/>
            <p:cNvGrpSpPr/>
            <p:nvPr/>
          </p:nvGrpSpPr>
          <p:grpSpPr>
            <a:xfrm>
              <a:off x="3733800" y="2667000"/>
              <a:ext cx="1676400" cy="1447800"/>
              <a:chOff x="533400" y="4267200"/>
              <a:chExt cx="1676400" cy="1447800"/>
            </a:xfrm>
          </p:grpSpPr>
          <p:sp>
            <p:nvSpPr>
              <p:cNvPr id="11" name="Rectangle 1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12" name="Down Arrow Callout 1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grpSp>
        <p:sp>
          <p:nvSpPr>
            <p:cNvPr id="14" name="Rectangle 13"/>
            <p:cNvSpPr/>
            <p:nvPr/>
          </p:nvSpPr>
          <p:spPr>
            <a:xfrm>
              <a:off x="56388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6" name="Down Arrow 15"/>
            <p:cNvSpPr/>
            <p:nvPr/>
          </p:nvSpPr>
          <p:spPr>
            <a:xfrm>
              <a:off x="6324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19050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15" name="Down Arrow 14"/>
            <p:cNvSpPr/>
            <p:nvPr/>
          </p:nvSpPr>
          <p:spPr>
            <a:xfrm>
              <a:off x="29718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nip Single Corner Rectangle 19"/>
            <p:cNvSpPr/>
            <p:nvPr/>
          </p:nvSpPr>
          <p:spPr>
            <a:xfrm>
              <a:off x="46482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1" name="Snip Single Corner Rectangle 20"/>
            <p:cNvSpPr/>
            <p:nvPr/>
          </p:nvSpPr>
          <p:spPr>
            <a:xfrm>
              <a:off x="28194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2" name="Down Arrow 21"/>
            <p:cNvSpPr/>
            <p:nvPr/>
          </p:nvSpPr>
          <p:spPr>
            <a:xfrm>
              <a:off x="4419600" y="23622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Down Arrow 23"/>
            <p:cNvSpPr/>
            <p:nvPr/>
          </p:nvSpPr>
          <p:spPr>
            <a:xfrm>
              <a:off x="4038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Example App: Before And After</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Conversion Summary</a:t>
            </a:r>
          </a:p>
        </p:txBody>
      </p:sp>
      <p:grpSp>
        <p:nvGrpSpPr>
          <p:cNvPr id="9" name="Group 8"/>
          <p:cNvGrpSpPr/>
          <p:nvPr/>
        </p:nvGrpSpPr>
        <p:grpSpPr>
          <a:xfrm>
            <a:off x="304800" y="2286000"/>
            <a:ext cx="1676400" cy="2590800"/>
            <a:chOff x="3733800" y="2590800"/>
            <a:chExt cx="1676400" cy="2590800"/>
          </a:xfrm>
          <a:scene3d>
            <a:camera prst="perspectiveAbove"/>
            <a:lightRig rig="threePt" dir="t"/>
          </a:scene3d>
        </p:grpSpPr>
        <p:grpSp>
          <p:nvGrpSpPr>
            <p:cNvPr id="10" name="Group 7"/>
            <p:cNvGrpSpPr/>
            <p:nvPr/>
          </p:nvGrpSpPr>
          <p:grpSpPr>
            <a:xfrm>
              <a:off x="3733800" y="2590800"/>
              <a:ext cx="1676400" cy="2590800"/>
              <a:chOff x="1219200" y="2667000"/>
              <a:chExt cx="1676400" cy="2590800"/>
            </a:xfrm>
          </p:grpSpPr>
          <p:sp>
            <p:nvSpPr>
              <p:cNvPr id="12" name="Rectangle 11"/>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3" name="Snip Single Corner Rectangle 12"/>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11" name="Elbow Connector 10"/>
            <p:cNvCxnSpPr>
              <a:stCxn id="13" idx="3"/>
              <a:endCxn id="12"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895600" y="2026024"/>
            <a:ext cx="5715000" cy="3841376"/>
            <a:chOff x="2895600" y="2026024"/>
            <a:chExt cx="5715000" cy="3841376"/>
          </a:xfrm>
          <a:scene3d>
            <a:camera prst="perspectiveAbove"/>
            <a:lightRig rig="threePt" dir="t"/>
          </a:scene3d>
        </p:grpSpPr>
        <p:sp>
          <p:nvSpPr>
            <p:cNvPr id="50" name="Rectangle 4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33" name="Down Arrow Callout 32"/>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49" name="Down Arrow Callout 48"/>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15" name="Rectangle 14"/>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16" name="Snip Single Corner Rectangle 15"/>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7" name="Snip Single Corner Rectangle 16"/>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8" name="Elbow Connector 17"/>
            <p:cNvCxnSpPr>
              <a:stCxn id="16" idx="0"/>
              <a:endCxn id="20"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8"/>
            <p:cNvCxnSpPr>
              <a:stCxn id="17" idx="0"/>
              <a:endCxn id="20"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1" name="Elbow Connector 20"/>
            <p:cNvCxnSpPr>
              <a:stCxn id="22" idx="3"/>
              <a:endCxn id="15"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Rectangle 21"/>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3" name="Elbow Connector 22"/>
            <p:cNvCxnSpPr>
              <a:stCxn id="20" idx="3"/>
              <a:endCxn id="22"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Can 23"/>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5" name="Elbow Connector 24"/>
            <p:cNvCxnSpPr>
              <a:stCxn id="24" idx="4"/>
              <a:endCxn id="26"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7" name="Elbow Connector 26"/>
            <p:cNvCxnSpPr>
              <a:stCxn id="26" idx="3"/>
              <a:endCxn id="15"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Sender</a:t>
              </a:r>
              <a:endParaRPr lang="en-US" sz="1200" dirty="0"/>
            </a:p>
          </p:txBody>
        </p:sp>
        <p:sp>
          <p:nvSpPr>
            <p:cNvPr id="29" name="Rectangle 2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31" name="Elbow Connector 30"/>
            <p:cNvCxnSpPr>
              <a:stCxn id="29" idx="3"/>
              <a:endCxn id="2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09600" y="1829594"/>
            <a:ext cx="4094324" cy="4114800"/>
            <a:chOff x="609600" y="1829594"/>
            <a:chExt cx="4094324" cy="4114800"/>
          </a:xfrm>
        </p:grpSpPr>
        <p:grpSp>
          <p:nvGrpSpPr>
            <p:cNvPr id="40" name="Group 39"/>
            <p:cNvGrpSpPr/>
            <p:nvPr/>
          </p:nvGrpSpPr>
          <p:grpSpPr>
            <a:xfrm>
              <a:off x="609600" y="5334000"/>
              <a:ext cx="4094324" cy="461665"/>
              <a:chOff x="609600" y="5334000"/>
              <a:chExt cx="4094324" cy="461665"/>
            </a:xfrm>
          </p:grpSpPr>
          <p:sp>
            <p:nvSpPr>
              <p:cNvPr id="38" name="TextBox 37"/>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sp>
            <p:nvSpPr>
              <p:cNvPr id="39" name="TextBox 38"/>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grpSp>
        <p:cxnSp>
          <p:nvCxnSpPr>
            <p:cNvPr id="42" name="Straight Connector 41"/>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Low Coupling: OCP, DIP, ISP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17" name="Group 16"/>
          <p:cNvGrpSpPr/>
          <p:nvPr/>
        </p:nvGrpSpPr>
        <p:grpSpPr>
          <a:xfrm>
            <a:off x="1714500" y="2026024"/>
            <a:ext cx="5715000" cy="3841376"/>
            <a:chOff x="2895600" y="2026024"/>
            <a:chExt cx="5715000" cy="3841376"/>
          </a:xfrm>
          <a:scene3d>
            <a:camera prst="perspectiveAbove"/>
            <a:lightRig rig="threePt" dir="t"/>
          </a:scene3d>
        </p:grpSpPr>
        <p:sp>
          <p:nvSpPr>
            <p:cNvPr id="18" name="Rectangle 17"/>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19" name="Down Arrow Callout 18"/>
            <p:cNvSpPr/>
            <p:nvPr/>
          </p:nvSpPr>
          <p:spPr>
            <a:xfrm>
              <a:off x="35052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20" name="Down Arrow Callout 19"/>
            <p:cNvSpPr/>
            <p:nvPr/>
          </p:nvSpPr>
          <p:spPr>
            <a:xfrm>
              <a:off x="55581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IEmailSender</a:t>
              </a:r>
              <a:endParaRPr lang="en-US" sz="1200" dirty="0"/>
            </a:p>
          </p:txBody>
        </p:sp>
        <p:sp>
          <p:nvSpPr>
            <p:cNvPr id="21" name="Rectangle 20"/>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22" name="Snip Single Corner Rectangle 21"/>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23" name="Snip Single Corner Rectangle 22"/>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4" name="Elbow Connector 23"/>
            <p:cNvCxnSpPr>
              <a:stCxn id="22" idx="0"/>
              <a:endCxn id="26"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0"/>
              <a:endCxn id="26"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7" name="Elbow Connector 26"/>
            <p:cNvCxnSpPr>
              <a:stCxn id="28" idx="3"/>
              <a:endCxn id="21"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9" name="Elbow Connector 28"/>
            <p:cNvCxnSpPr>
              <a:stCxn id="26" idx="3"/>
              <a:endCxn id="28"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0" name="Can 29"/>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31" name="Elbow Connector 30"/>
            <p:cNvCxnSpPr>
              <a:stCxn id="30" idx="4"/>
              <a:endCxn id="32"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2" name="Rectangle 31"/>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33" name="Elbow Connector 32"/>
            <p:cNvCxnSpPr>
              <a:stCxn id="32" idx="3"/>
              <a:endCxn id="21"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8" name="Rectangle 37"/>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Sender</a:t>
              </a:r>
              <a:endParaRPr lang="en-US" sz="1200" dirty="0"/>
            </a:p>
          </p:txBody>
        </p:sp>
        <p:sp>
          <p:nvSpPr>
            <p:cNvPr id="39" name="Rectangle 3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41" name="Elbow Connector 40"/>
            <p:cNvCxnSpPr>
              <a:stCxn id="39" idx="3"/>
              <a:endCxn id="3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High Cohesion: Low Coupling + SRP, LSP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Sender</a:t>
              </a:r>
              <a:endParaRPr lang="en-US" sz="1200" dirty="0"/>
            </a:p>
          </p:txBody>
        </p:sp>
        <p:sp>
          <p:nvSpPr>
            <p:cNvPr id="56" name="Rectangle 55"/>
            <p:cNvSpPr/>
            <p:nvPr/>
          </p:nvSpPr>
          <p:spPr>
            <a:xfrm>
              <a:off x="59772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Encapsulation: SRP, LSP, DIP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420100" cy="919163"/>
          </a:xfrm>
          <a:prstGeom prst="rect">
            <a:avLst/>
          </a:prstGeom>
          <a:noFill/>
          <a:ln>
            <a:miter lim="800000"/>
            <a:headEnd/>
            <a:tailEnd/>
          </a:ln>
        </p:spPr>
        <p:txBody>
          <a:bodyPr/>
          <a:lstStyle/>
          <a:p>
            <a:pPr eaLnBrk="1" hangingPunct="1"/>
            <a:r>
              <a:rPr lang="en-US" dirty="0" smtClean="0">
                <a:solidFill>
                  <a:schemeClr val="bg1"/>
                </a:solidFill>
              </a:rPr>
              <a:t>Additional Resources</a:t>
            </a:r>
          </a:p>
        </p:txBody>
      </p:sp>
      <p:sp>
        <p:nvSpPr>
          <p:cNvPr id="5128" name="Rectangle 9"/>
          <p:cNvSpPr>
            <a:spLocks noGrp="1" noChangeArrowheads="1"/>
          </p:cNvSpPr>
          <p:nvPr>
            <p:ph idx="4294967295"/>
          </p:nvPr>
        </p:nvSpPr>
        <p:spPr>
          <a:xfrm>
            <a:off x="514350" y="1143000"/>
            <a:ext cx="8229600" cy="3048000"/>
          </a:xfrm>
        </p:spPr>
        <p:txBody>
          <a:bodyPr/>
          <a:lstStyle/>
          <a:p>
            <a:pPr eaLnBrk="1" hangingPunct="1">
              <a:lnSpc>
                <a:spcPct val="80000"/>
              </a:lnSpc>
              <a:buNone/>
            </a:pPr>
            <a:r>
              <a:rPr lang="en-US" sz="2000" dirty="0" smtClean="0">
                <a:solidFill>
                  <a:schemeClr val="bg1"/>
                </a:solidFill>
              </a:rPr>
              <a:t>Uncle Bob’s Principle Of Object Oriented Development: </a:t>
            </a:r>
          </a:p>
          <a:p>
            <a:pPr lvl="1" eaLnBrk="1" hangingPunct="1">
              <a:lnSpc>
                <a:spcPct val="80000"/>
              </a:lnSpc>
              <a:buNone/>
            </a:pPr>
            <a:r>
              <a:rPr lang="en-US" sz="2000" dirty="0" smtClean="0">
                <a:solidFill>
                  <a:schemeClr val="bg1"/>
                </a:solidFill>
              </a:rPr>
              <a:t>http://butunclebob.com/ArticleS.UncleBob.PrinciplesOfOod</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Pablo’s Topic Of The Month: SOLID</a:t>
            </a:r>
          </a:p>
          <a:p>
            <a:pPr marL="400050" lvl="1" indent="0" eaLnBrk="1" hangingPunct="1">
              <a:lnSpc>
                <a:spcPct val="80000"/>
              </a:lnSpc>
              <a:buNone/>
            </a:pPr>
            <a:r>
              <a:rPr lang="en-US" sz="2000" dirty="0" smtClean="0">
                <a:solidFill>
                  <a:schemeClr val="bg1"/>
                </a:solidFill>
              </a:rPr>
              <a:t>http://www.lostechies.com/blogs/chad_myers/archive/2008/03/07/pablo-s-topic-of-the-month-march-solid-principles.aspx</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Agile Principles, Patterns, And Practices In C#</a:t>
            </a:r>
          </a:p>
          <a:p>
            <a:pPr lvl="1" eaLnBrk="1" hangingPunct="1">
              <a:lnSpc>
                <a:spcPct val="80000"/>
              </a:lnSpc>
              <a:buNone/>
            </a:pPr>
            <a:r>
              <a:rPr lang="en-US" sz="2000" dirty="0" smtClean="0">
                <a:solidFill>
                  <a:schemeClr val="bg1"/>
                </a:solidFill>
              </a:rPr>
              <a:t>by Robert (Uncle Bob) Martin and Micah Martin</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Pablo’s SOLID E-Book</a:t>
            </a:r>
          </a:p>
          <a:p>
            <a:pPr lvl="1" eaLnBrk="1" hangingPunct="1">
              <a:lnSpc>
                <a:spcPct val="80000"/>
              </a:lnSpc>
              <a:buNone/>
            </a:pPr>
            <a:r>
              <a:rPr lang="en-US" sz="2000" dirty="0" smtClean="0">
                <a:solidFill>
                  <a:schemeClr val="bg1"/>
                </a:solidFill>
              </a:rPr>
              <a:t>http://www.lostechies.com/content/pablo_ebook.aspx</a:t>
            </a:r>
          </a:p>
          <a:p>
            <a:pPr eaLnBrk="1" hangingPunct="1">
              <a:lnSpc>
                <a:spcPct val="80000"/>
              </a:lnSpc>
              <a:buNone/>
            </a:pPr>
            <a:r>
              <a:rPr lang="en-US" sz="2000" dirty="0" smtClean="0">
                <a:solidFill>
                  <a:schemeClr val="bg1"/>
                </a:solidFill>
              </a:rPr>
              <a:t>	</a:t>
            </a: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16"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17" name="Rectangle 16"/>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pic>
        <p:nvPicPr>
          <p:cNvPr id="1026" name="Picture 2"/>
          <p:cNvPicPr>
            <a:picLocks noChangeAspect="1" noChangeArrowheads="1"/>
          </p:cNvPicPr>
          <p:nvPr/>
        </p:nvPicPr>
        <p:blipFill>
          <a:blip r:embed="rId4"/>
          <a:srcRect/>
          <a:stretch>
            <a:fillRect/>
          </a:stretch>
        </p:blipFill>
        <p:spPr bwMode="auto">
          <a:xfrm>
            <a:off x="2428875" y="2762250"/>
            <a:ext cx="4286250"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6" name="TextBox 16"/>
          <p:cNvSpPr txBox="1">
            <a:spLocks noChangeArrowheads="1"/>
          </p:cNvSpPr>
          <p:nvPr/>
        </p:nvSpPr>
        <p:spPr bwMode="auto">
          <a:xfrm>
            <a:off x="2819400" y="6581775"/>
            <a:ext cx="3429000" cy="276999"/>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5127" name="Rectangle 8"/>
          <p:cNvSpPr>
            <a:spLocks noGrp="1" noChangeArrowheads="1"/>
          </p:cNvSpPr>
          <p:nvPr>
            <p:ph type="title" idx="4294967295"/>
          </p:nvPr>
        </p:nvSpPr>
        <p:spPr bwMode="auto">
          <a:xfrm>
            <a:off x="495300" y="200025"/>
            <a:ext cx="8343900" cy="919163"/>
          </a:xfrm>
          <a:prstGeom prst="rect">
            <a:avLst/>
          </a:prstGeom>
          <a:noFill/>
          <a:ln>
            <a:miter lim="800000"/>
            <a:headEnd/>
            <a:tailEnd/>
          </a:ln>
        </p:spPr>
        <p:txBody>
          <a:bodyPr/>
          <a:lstStyle/>
          <a:p>
            <a:pPr eaLnBrk="1" hangingPunct="1"/>
            <a:r>
              <a:rPr lang="en-US" dirty="0" smtClean="0">
                <a:solidFill>
                  <a:schemeClr val="bg1"/>
                </a:solidFill>
              </a:rPr>
              <a:t>About Me… Derick Bailey</a:t>
            </a:r>
          </a:p>
        </p:txBody>
      </p:sp>
      <p:sp>
        <p:nvSpPr>
          <p:cNvPr id="5128" name="Rectangle 9"/>
          <p:cNvSpPr>
            <a:spLocks noGrp="1" noChangeArrowheads="1"/>
          </p:cNvSpPr>
          <p:nvPr>
            <p:ph idx="4294967295"/>
          </p:nvPr>
        </p:nvSpPr>
        <p:spPr>
          <a:xfrm>
            <a:off x="514350" y="1143000"/>
            <a:ext cx="8229600" cy="3276600"/>
          </a:xfrm>
        </p:spPr>
        <p:txBody>
          <a:bodyPr/>
          <a:lstStyle/>
          <a:p>
            <a:pPr eaLnBrk="1" hangingPunct="1">
              <a:lnSpc>
                <a:spcPct val="80000"/>
              </a:lnSpc>
              <a:buFont typeface="Arial" charset="0"/>
              <a:buNone/>
            </a:pPr>
            <a:r>
              <a:rPr lang="en-US" sz="1800" dirty="0" smtClean="0">
                <a:solidFill>
                  <a:schemeClr val="bg1"/>
                </a:solidFill>
              </a:rPr>
              <a:t>Sr. Software Engineer and Architect @ McLane Advanced Technologies</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None/>
            </a:pPr>
            <a:r>
              <a:rPr lang="en-US" sz="1800" dirty="0" smtClean="0">
                <a:solidFill>
                  <a:schemeClr val="bg1"/>
                </a:solidFill>
              </a:rPr>
              <a:t>Personal Blog, Etc: </a:t>
            </a:r>
            <a:br>
              <a:rPr lang="en-US" sz="1800" dirty="0" smtClean="0">
                <a:solidFill>
                  <a:schemeClr val="bg1"/>
                </a:solidFill>
              </a:rPr>
            </a:br>
            <a:r>
              <a:rPr lang="en-US" sz="1800" dirty="0" smtClean="0">
                <a:solidFill>
                  <a:schemeClr val="bg1"/>
                </a:solidFill>
              </a:rPr>
              <a:t>derickbailey.com</a:t>
            </a:r>
            <a:br>
              <a:rPr lang="en-US" sz="1800" dirty="0" smtClean="0">
                <a:solidFill>
                  <a:schemeClr val="bg1"/>
                </a:solidFill>
              </a:rPr>
            </a:br>
            <a:r>
              <a:rPr lang="en-US" sz="1800" dirty="0" smtClean="0">
                <a:solidFill>
                  <a:schemeClr val="bg1"/>
                </a:solidFill>
              </a:rPr>
              <a:t>derickbailey.lostechies.com</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Email: </a:t>
            </a:r>
            <a:br>
              <a:rPr lang="en-US" sz="1800" dirty="0" smtClean="0">
                <a:solidFill>
                  <a:schemeClr val="bg1"/>
                </a:solidFill>
              </a:rPr>
            </a:br>
            <a:r>
              <a:rPr lang="en-US" sz="1800" dirty="0" smtClean="0">
                <a:solidFill>
                  <a:schemeClr val="bg1"/>
                </a:solidFill>
              </a:rPr>
              <a:t>derick.bailey@mclaneat.com</a:t>
            </a:r>
            <a:br>
              <a:rPr lang="en-US" sz="1800" dirty="0" smtClean="0">
                <a:solidFill>
                  <a:schemeClr val="bg1"/>
                </a:solidFill>
              </a:rPr>
            </a:br>
            <a:r>
              <a:rPr lang="en-US" sz="1800" dirty="0" smtClean="0">
                <a:solidFill>
                  <a:schemeClr val="bg1"/>
                </a:solidFill>
              </a:rPr>
              <a:t>derick@derickbailey.com</a:t>
            </a:r>
          </a:p>
          <a:p>
            <a:pPr lvl="1"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Twitter: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derickbailey</a:t>
            </a:r>
            <a:endParaRPr lang="en-US" sz="1800" dirty="0" smtClean="0">
              <a:solidFill>
                <a:schemeClr val="bg1"/>
              </a:solidFill>
            </a:endParaRP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5130" name="Picture 10" descr="MAT logo vertical_red.emf"/>
          <p:cNvPicPr>
            <a:picLocks noChangeAspect="1"/>
          </p:cNvPicPr>
          <p:nvPr/>
        </p:nvPicPr>
        <p:blipFill>
          <a:blip r:embed="rId2"/>
          <a:srcRect/>
          <a:stretch>
            <a:fillRect/>
          </a:stretch>
        </p:blipFill>
        <p:spPr bwMode="auto">
          <a:xfrm>
            <a:off x="6400800" y="5181600"/>
            <a:ext cx="2286000" cy="1119188"/>
          </a:xfrm>
          <a:prstGeom prst="rect">
            <a:avLst/>
          </a:prstGeom>
          <a:noFill/>
          <a:ln w="9525">
            <a:noFill/>
            <a:miter lim="800000"/>
            <a:headEnd/>
            <a:tailEnd/>
          </a:ln>
        </p:spPr>
      </p:pic>
      <p:sp>
        <p:nvSpPr>
          <p:cNvPr id="15" name="Rectangle 9"/>
          <p:cNvSpPr txBox="1">
            <a:spLocks noChangeArrowheads="1"/>
          </p:cNvSpPr>
          <p:nvPr/>
        </p:nvSpPr>
        <p:spPr bwMode="auto">
          <a:xfrm>
            <a:off x="228600" y="4876800"/>
            <a:ext cx="6172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www.mclaneat.com</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endParaRPr kumimoji="0" lang="en-US"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McLane Advanced Technologies</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4001 Central Pointe Parkway</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Temple, Texas 76504</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800-988-5428</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53" name="Group 52"/>
          <p:cNvGrpSpPr/>
          <p:nvPr/>
        </p:nvGrpSpPr>
        <p:grpSpPr>
          <a:xfrm>
            <a:off x="1371600" y="2743200"/>
            <a:ext cx="6400800" cy="3276600"/>
            <a:chOff x="609600" y="2667000"/>
            <a:chExt cx="6400800" cy="3276600"/>
          </a:xfrm>
          <a:scene3d>
            <a:camera prst="perspectiveAbove"/>
            <a:lightRig rig="threePt" dir="t"/>
          </a:scene3d>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accent2"/>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S</a:t>
            </a:r>
            <a:r>
              <a:rPr lang="en-US" dirty="0" smtClean="0"/>
              <a:t>RP: Single Responsibility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O</a:t>
            </a:r>
            <a:r>
              <a:rPr lang="en-US" dirty="0" smtClean="0"/>
              <a:t>CP: Open Closed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L</a:t>
            </a:r>
            <a:r>
              <a:rPr lang="en-US" dirty="0" smtClean="0"/>
              <a:t>SP: </a:t>
            </a:r>
            <a:r>
              <a:rPr lang="en-US" dirty="0" err="1" smtClean="0"/>
              <a:t>Liskov</a:t>
            </a:r>
            <a:r>
              <a:rPr lang="en-US" dirty="0" smtClean="0"/>
              <a:t> Substitution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I</a:t>
            </a:r>
            <a:r>
              <a:rPr lang="en-US" dirty="0" smtClean="0"/>
              <a:t>SP: Interface Segregation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D</a:t>
            </a:r>
            <a:r>
              <a:rPr lang="en-US" dirty="0" smtClean="0"/>
              <a:t>IP: Dependency Inversion Principle</a:t>
            </a:r>
          </a:p>
          <a:p>
            <a:pPr eaLnBrk="1" hangingPunct="1"/>
            <a:endParaRPr lang="en-US"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Principles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One Responsibility – One Reason To Change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2133600"/>
          </a:xfrm>
        </p:spPr>
        <p:txBody>
          <a:bodyPr/>
          <a:lstStyle/>
          <a:p>
            <a:pPr marL="0" indent="0">
              <a:buNone/>
            </a:pPr>
            <a:r>
              <a:rPr lang="en-US" sz="2000" i="1" dirty="0" smtClean="0"/>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0" indent="0">
              <a:buNone/>
            </a:pPr>
            <a:endParaRPr lang="en-US" sz="2000" i="1" dirty="0" smtClean="0"/>
          </a:p>
          <a:p>
            <a:pPr marL="400050" lvl="1" indent="0">
              <a:buNone/>
            </a:pPr>
            <a:r>
              <a:rPr lang="en-US" sz="2000" dirty="0" smtClean="0"/>
              <a:t>- Robert C. Martin</a:t>
            </a:r>
          </a:p>
        </p:txBody>
      </p:sp>
      <p:pic>
        <p:nvPicPr>
          <p:cNvPr id="39" name="Picture 3"/>
          <p:cNvPicPr>
            <a:picLocks noChangeAspect="1" noChangeArrowheads="1"/>
          </p:cNvPicPr>
          <p:nvPr/>
        </p:nvPicPr>
        <p:blipFill>
          <a:blip r:embed="rId2"/>
          <a:srcRect/>
          <a:stretch>
            <a:fillRect/>
          </a:stretch>
        </p:blipFill>
        <p:spPr bwMode="auto">
          <a:xfrm>
            <a:off x="2667000" y="38100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57B3975182FB47B67FAAA67052062C" ma:contentTypeVersion="0" ma:contentTypeDescription="Create a new document." ma:contentTypeScope="" ma:versionID="a1781edd533abf786dc62ee7dded643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3EBC05E-93E3-47EC-A4AA-B305F29410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CDF88D-34F6-4273-95F6-DA3DE3684139}">
  <ds:schemaRefs>
    <ds:schemaRef ds:uri="http://schemas.microsoft.com/sharepoint/v3/contenttype/forms"/>
  </ds:schemaRefs>
</ds:datastoreItem>
</file>

<file path=customXml/itemProps3.xml><?xml version="1.0" encoding="utf-8"?>
<ds:datastoreItem xmlns:ds="http://schemas.openxmlformats.org/officeDocument/2006/customXml" ds:itemID="{F8AADC7F-5DC4-46F2-A809-0679B041C01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3119</TotalTime>
  <Words>989</Words>
  <Application>Microsoft Office PowerPoint</Application>
  <PresentationFormat>On-screen Show (4:3)</PresentationFormat>
  <Paragraphs>291</Paragraphs>
  <Slides>40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Powerpoint template</vt:lpstr>
      <vt:lpstr>Slide 1</vt:lpstr>
      <vt:lpstr>Slide 2</vt:lpstr>
      <vt:lpstr>Object Oriented Principles</vt:lpstr>
      <vt:lpstr>Object Oriented Principles</vt:lpstr>
      <vt:lpstr>Object Oriented Principles</vt:lpstr>
      <vt:lpstr>S.O.L.I.D. Principles</vt:lpstr>
      <vt:lpstr>Slide 7</vt:lpstr>
      <vt:lpstr>SRP: Single Responsibility</vt:lpstr>
      <vt:lpstr>Slide 9</vt:lpstr>
      <vt:lpstr>SRP: Single Responsibility</vt:lpstr>
      <vt:lpstr>SRP: Single Responsibility</vt:lpstr>
      <vt:lpstr>SRP: Single Responsibility</vt:lpstr>
      <vt:lpstr>Slide 13</vt:lpstr>
      <vt:lpstr>OCP: Open Closed Principle</vt:lpstr>
      <vt:lpstr>Slide 15</vt:lpstr>
      <vt:lpstr>OCP: Open Closed Principle</vt:lpstr>
      <vt:lpstr>Slide 17</vt:lpstr>
      <vt:lpstr>LSP: Liskov Substitution Principle</vt:lpstr>
      <vt:lpstr>Slide 19</vt:lpstr>
      <vt:lpstr>LSP: Liskov Substitution Principle</vt:lpstr>
      <vt:lpstr>LSP: Liskov Substitution Principle</vt:lpstr>
      <vt:lpstr>Slide 22</vt:lpstr>
      <vt:lpstr>ISP: Interface Segregation Principle</vt:lpstr>
      <vt:lpstr>Slide 24</vt:lpstr>
      <vt:lpstr>ISP: Interface Segregation Principle</vt:lpstr>
      <vt:lpstr>Slide 26</vt:lpstr>
      <vt:lpstr>DIP: Dependency Inversion Principle</vt:lpstr>
      <vt:lpstr>Slide 28</vt:lpstr>
      <vt:lpstr>DIP: Dependency Inversion Principle</vt:lpstr>
      <vt:lpstr>DIP: Dependency Inversion Principle</vt:lpstr>
      <vt:lpstr>DIP: Dependency Inversion Principle</vt:lpstr>
      <vt:lpstr>DIP: Dependency Inversion Principle</vt:lpstr>
      <vt:lpstr>DIP: Dependency Inversion Principle</vt:lpstr>
      <vt:lpstr>Slide 34</vt:lpstr>
      <vt:lpstr>S.O.L.I.D. Conversion Summary</vt:lpstr>
      <vt:lpstr>S.O.L.I.D. -&gt; OO Principles</vt:lpstr>
      <vt:lpstr>S.O.L.I.D. -&gt; OO Principles</vt:lpstr>
      <vt:lpstr>S.O.L.I.D. -&gt; OO Principles</vt:lpstr>
      <vt:lpstr>Additional Resources</vt:lpstr>
      <vt:lpstr>About Me… Derick Bailey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Josh.Volney</dc:creator>
  <cp:lastModifiedBy>derickb</cp:lastModifiedBy>
  <cp:revision>282</cp:revision>
  <dcterms:created xsi:type="dcterms:W3CDTF">2008-08-01T13:50:33Z</dcterms:created>
  <dcterms:modified xsi:type="dcterms:W3CDTF">2009-07-08T15:16:05Z</dcterms:modified>
</cp:coreProperties>
</file>