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88" r:id="rId7"/>
    <p:sldId id="290" r:id="rId8"/>
    <p:sldId id="289" r:id="rId9"/>
    <p:sldId id="258" r:id="rId10"/>
    <p:sldId id="283" r:id="rId11"/>
    <p:sldId id="291" r:id="rId12"/>
    <p:sldId id="282" r:id="rId13"/>
    <p:sldId id="280" r:id="rId14"/>
    <p:sldId id="281" r:id="rId15"/>
    <p:sldId id="286" r:id="rId16"/>
    <p:sldId id="303" r:id="rId17"/>
    <p:sldId id="296" r:id="rId18"/>
    <p:sldId id="278" r:id="rId19"/>
    <p:sldId id="295" r:id="rId20"/>
    <p:sldId id="301" r:id="rId21"/>
    <p:sldId id="302" r:id="rId22"/>
    <p:sldId id="285" r:id="rId23"/>
    <p:sldId id="299" r:id="rId24"/>
    <p:sldId id="300" r:id="rId25"/>
    <p:sldId id="297" r:id="rId26"/>
    <p:sldId id="276" r:id="rId27"/>
    <p:sldId id="277" r:id="rId28"/>
    <p:sldId id="284" r:id="rId29"/>
    <p:sldId id="292" r:id="rId30"/>
    <p:sldId id="293" r:id="rId31"/>
    <p:sldId id="294" r:id="rId32"/>
    <p:sldId id="259" r:id="rId33"/>
    <p:sldId id="274" r:id="rId34"/>
  </p:sldIdLst>
  <p:sldSz cx="9144000" cy="6858000" type="screen4x3"/>
  <p:notesSz cx="7010400" cy="9296400"/>
  <p:embeddedFontLst>
    <p:embeddedFont>
      <p:font typeface="Calibri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82" autoAdjust="0"/>
    <p:restoredTop sz="94660"/>
  </p:normalViewPr>
  <p:slideViewPr>
    <p:cSldViewPr>
      <p:cViewPr>
        <p:scale>
          <a:sx n="110" d="100"/>
          <a:sy n="110" d="100"/>
        </p:scale>
        <p:origin x="-45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_patter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hesion_(computer_science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apsulation_(classes_-_computers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pling_(computer_scienc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2009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Chart: Version 1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Tightly coupled forms: It works, but it doesn’t modify easily.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Workflow: Parent Form Knows About Children Forms, Presenters, and More!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31957" y="1971675"/>
            <a:ext cx="7680087" cy="4048125"/>
            <a:chOff x="904875" y="1971675"/>
            <a:chExt cx="7680087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 rot="5400000" flipH="1" flipV="1">
              <a:off x="1628775" y="3924300"/>
              <a:ext cx="2286000" cy="838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2281237" y="4795838"/>
              <a:ext cx="990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2862" y="3200400"/>
              <a:ext cx="5372100" cy="15525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Presentation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4875" y="1971675"/>
            <a:ext cx="8010525" cy="4048125"/>
            <a:chOff x="904875" y="1819275"/>
            <a:chExt cx="8010525" cy="4048125"/>
          </a:xfrm>
        </p:grpSpPr>
        <p:grpSp>
          <p:nvGrpSpPr>
            <p:cNvPr id="15" name="Group 14"/>
            <p:cNvGrpSpPr/>
            <p:nvPr/>
          </p:nvGrpSpPr>
          <p:grpSpPr>
            <a:xfrm>
              <a:off x="904875" y="1819275"/>
              <a:ext cx="8010525" cy="4048125"/>
              <a:chOff x="904875" y="1819275"/>
              <a:chExt cx="8010525" cy="4048125"/>
            </a:xfrm>
          </p:grpSpPr>
          <p:pic>
            <p:nvPicPr>
              <p:cNvPr id="6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04875" y="1819275"/>
                <a:ext cx="4286251" cy="4048125"/>
              </a:xfrm>
              <a:prstGeom prst="rect">
                <a:avLst/>
              </a:prstGeom>
              <a:noFill/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2743200" y="2667000"/>
                <a:ext cx="6172200" cy="6096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0800000" flipV="1">
                <a:off x="1295400" y="2743200"/>
                <a:ext cx="609600" cy="5334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828800" y="2514600"/>
                <a:ext cx="914400" cy="2286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82184" y="3276600"/>
                <a:ext cx="7595116" cy="16764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</p:grpSp>
        <p:sp>
          <p:nvSpPr>
            <p:cNvPr id="16" name="Rectangle 15"/>
            <p:cNvSpPr/>
            <p:nvPr/>
          </p:nvSpPr>
          <p:spPr>
            <a:xfrm>
              <a:off x="5858774" y="3276600"/>
              <a:ext cx="2980426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648200"/>
              <a:ext cx="3886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3683478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</a:t>
            </a:r>
            <a:r>
              <a:rPr lang="en-US" sz="2000" dirty="0" smtClean="0"/>
              <a:t>Workflow </a:t>
            </a:r>
            <a:r>
              <a:rPr lang="en-US" sz="2000" dirty="0" smtClean="0"/>
              <a:t>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2450" y="1752600"/>
            <a:ext cx="8039100" cy="4438650"/>
            <a:chOff x="552450" y="1752600"/>
            <a:chExt cx="8039100" cy="4438650"/>
          </a:xfrm>
        </p:grpSpPr>
        <p:grpSp>
          <p:nvGrpSpPr>
            <p:cNvPr id="23" name="Group 22"/>
            <p:cNvGrpSpPr/>
            <p:nvPr/>
          </p:nvGrpSpPr>
          <p:grpSpPr>
            <a:xfrm>
              <a:off x="552450" y="1752600"/>
              <a:ext cx="8039100" cy="4438650"/>
              <a:chOff x="742950" y="1752600"/>
              <a:chExt cx="8039100" cy="4438650"/>
            </a:xfrm>
          </p:grpSpPr>
          <p:pic>
            <p:nvPicPr>
              <p:cNvPr id="15" name="Picture 14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742950" y="1752600"/>
                <a:ext cx="4286250" cy="2257425"/>
              </a:xfrm>
              <a:prstGeom prst="rect">
                <a:avLst/>
              </a:prstGeom>
              <a:noFill/>
            </p:spPr>
          </p:pic>
          <p:pic>
            <p:nvPicPr>
              <p:cNvPr id="18" name="Picture 17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4495800" y="4419600"/>
                <a:ext cx="4286250" cy="1771650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52538" y="2667000"/>
              <a:ext cx="6638925" cy="26384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9" name="Rectangle 18"/>
            <p:cNvSpPr/>
            <p:nvPr/>
          </p:nvSpPr>
          <p:spPr>
            <a:xfrm>
              <a:off x="5181600" y="2667000"/>
              <a:ext cx="26670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3276600"/>
              <a:ext cx="2743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19400" y="4648200"/>
              <a:ext cx="28956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How Bad The Coupling Can Get</a:t>
            </a:r>
          </a:p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pic>
        <p:nvPicPr>
          <p:cNvPr id="1035" name="Picture 11" descr="C:\Users\derickb\AppData\Local\Microsoft\Windows\Temporary Internet Files\Content.IE5\AY104AXF\MPj0427604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743200"/>
            <a:ext cx="3429001" cy="3429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676400"/>
            <a:ext cx="609169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ounded Rectangle 14"/>
          <p:cNvSpPr/>
          <p:nvPr/>
        </p:nvSpPr>
        <p:spPr>
          <a:xfrm>
            <a:off x="762000" y="1752600"/>
            <a:ext cx="1219200" cy="304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 Button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3646" y="1676400"/>
            <a:ext cx="338554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+mn-lt"/>
              </a:rPr>
              <a:t>=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3886200"/>
            <a:ext cx="2590800" cy="2243138"/>
            <a:chOff x="685800" y="3886200"/>
            <a:chExt cx="2590800" cy="2243138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3886200"/>
              <a:ext cx="2590800" cy="1023938"/>
              <a:chOff x="914400" y="1828800"/>
              <a:chExt cx="7768093" cy="1938338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5800" y="4495800"/>
              <a:ext cx="2590800" cy="1023938"/>
              <a:chOff x="914400" y="1828800"/>
              <a:chExt cx="7768093" cy="1938338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85800" y="5105400"/>
              <a:ext cx="2590800" cy="1023938"/>
              <a:chOff x="914400" y="1828800"/>
              <a:chExt cx="7768093" cy="1938338"/>
            </a:xfrm>
          </p:grpSpPr>
          <p:pic>
            <p:nvPicPr>
              <p:cNvPr id="29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</a:t>
            </a: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A Workflow Service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</a:t>
            </a: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The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command pattern is “used to represent and encapsulate all the information needed to call a method at a later time.”  - </a:t>
            </a:r>
            <a:r>
              <a:rPr lang="en-US" sz="2000" dirty="0" smtClean="0">
                <a:hlinkClick r:id="rId3"/>
              </a:rPr>
              <a:t>Wikipedia</a:t>
            </a:r>
            <a:r>
              <a:rPr lang="en-US" sz="2000" dirty="0" smtClean="0"/>
              <a:t>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2743200" y="2590800"/>
            <a:ext cx="3657600" cy="3048000"/>
            <a:chOff x="2514600" y="2743200"/>
            <a:chExt cx="3657600" cy="3048000"/>
          </a:xfrm>
        </p:grpSpPr>
        <p:sp>
          <p:nvSpPr>
            <p:cNvPr id="6" name="Rectangle 5"/>
            <p:cNvSpPr/>
            <p:nvPr/>
          </p:nvSpPr>
          <p:spPr>
            <a:xfrm>
              <a:off x="2514600" y="47244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4600" y="27432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Invoked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7338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2514600" y="3200400"/>
              <a:ext cx="2895600" cy="10668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5400000">
              <a:off x="3429000" y="3352800"/>
              <a:ext cx="1066800" cy="28956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Different Command Implementations In .NET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19200" y="2209800"/>
            <a:ext cx="6705600" cy="3352800"/>
            <a:chOff x="990600" y="2590800"/>
            <a:chExt cx="6705600" cy="3352800"/>
          </a:xfrm>
        </p:grpSpPr>
        <p:sp>
          <p:nvSpPr>
            <p:cNvPr id="4" name="Rectangle 3"/>
            <p:cNvSpPr/>
            <p:nvPr/>
          </p:nvSpPr>
          <p:spPr>
            <a:xfrm>
              <a:off x="990600" y="26670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Delegates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72200" y="2590800"/>
              <a:ext cx="15240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Interfaces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Lambda Expressions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Anonymous Delegates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3733800"/>
              <a:ext cx="15240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Commands</a:t>
              </a:r>
            </a:p>
          </p:txBody>
        </p:sp>
        <p:cxnSp>
          <p:nvCxnSpPr>
            <p:cNvPr id="11" name="Shape 10"/>
            <p:cNvCxnSpPr>
              <a:stCxn id="8" idx="1"/>
              <a:endCxn id="4" idx="3"/>
            </p:cNvCxnSpPr>
            <p:nvPr/>
          </p:nvCxnSpPr>
          <p:spPr>
            <a:xfrm rot="10800000">
              <a:off x="2514600" y="3200400"/>
              <a:ext cx="1066800" cy="10668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8" idx="2"/>
              <a:endCxn id="6" idx="3"/>
            </p:cNvCxnSpPr>
            <p:nvPr/>
          </p:nvCxnSpPr>
          <p:spPr>
            <a:xfrm rot="5400000">
              <a:off x="3124200" y="4191000"/>
              <a:ext cx="609600" cy="18288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8" idx="3"/>
              <a:endCxn id="7" idx="1"/>
            </p:cNvCxnSpPr>
            <p:nvPr/>
          </p:nvCxnSpPr>
          <p:spPr>
            <a:xfrm>
              <a:off x="5105400" y="4267200"/>
              <a:ext cx="1066800" cy="11430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4953000" y="2514600"/>
              <a:ext cx="609600" cy="182880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rickb\AppData\Local\Microsoft\Windows\Temporary Internet Files\Content.IE5\AY104AXF\MPj0433179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6075" y="990600"/>
            <a:ext cx="3717925" cy="2790288"/>
          </a:xfrm>
          <a:prstGeom prst="rect">
            <a:avLst/>
          </a:prstGeom>
          <a:noFill/>
        </p:spPr>
      </p:pic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334000"/>
          </a:xfrm>
        </p:spPr>
        <p:txBody>
          <a:bodyPr/>
          <a:lstStyle/>
          <a:p>
            <a:pPr eaLnBrk="1" hangingPunct="1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Covered</a:t>
            </a:r>
          </a:p>
          <a:p>
            <a:pPr eaLnBrk="1" hangingPunct="1"/>
            <a:r>
              <a:rPr lang="en-US" sz="2000" dirty="0" smtClean="0"/>
              <a:t>Workflow Services</a:t>
            </a:r>
          </a:p>
          <a:p>
            <a:pPr eaLnBrk="1" hangingPunct="1"/>
            <a:r>
              <a:rPr lang="en-US" sz="2000" dirty="0" smtClean="0"/>
              <a:t>Command </a:t>
            </a:r>
            <a:r>
              <a:rPr lang="en-US" sz="2000" dirty="0" smtClean="0"/>
              <a:t>Pattern</a:t>
            </a:r>
          </a:p>
          <a:p>
            <a:pPr eaLnBrk="1" hangingPunct="1"/>
            <a:r>
              <a:rPr lang="en-US" sz="2000" dirty="0" smtClean="0"/>
              <a:t>Event Aggregator</a:t>
            </a:r>
          </a:p>
          <a:p>
            <a:pPr eaLnBrk="1" hangingPunct="1"/>
            <a:r>
              <a:rPr lang="en-US" sz="2000" dirty="0" smtClean="0"/>
              <a:t>Application </a:t>
            </a:r>
            <a:r>
              <a:rPr lang="en-US" sz="2000" dirty="0" smtClean="0"/>
              <a:t>Controller</a:t>
            </a:r>
          </a:p>
          <a:p>
            <a:pPr eaLnBrk="1" hangingPunct="1"/>
            <a:r>
              <a:rPr lang="en-US" sz="2000" dirty="0" smtClean="0"/>
              <a:t>String It All Together </a:t>
            </a:r>
            <a:r>
              <a:rPr lang="en-US" sz="2000" dirty="0" smtClean="0"/>
              <a:t>With </a:t>
            </a:r>
            <a:r>
              <a:rPr lang="en-US" sz="2000" dirty="0" smtClean="0"/>
              <a:t>An </a:t>
            </a:r>
            <a:r>
              <a:rPr lang="en-US" sz="2000" dirty="0" err="1" smtClean="0"/>
              <a:t>IoC</a:t>
            </a:r>
            <a:r>
              <a:rPr lang="en-US" sz="2000" dirty="0" smtClean="0"/>
              <a:t> </a:t>
            </a:r>
            <a:r>
              <a:rPr lang="en-US" sz="2000" dirty="0" smtClean="0"/>
              <a:t>Container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  <a:p>
            <a:pPr eaLnBrk="1" hangingPunct="1"/>
            <a:r>
              <a:rPr lang="en-US" sz="2000" dirty="0" smtClean="0"/>
              <a:t>Object Oriented System</a:t>
            </a:r>
          </a:p>
          <a:p>
            <a:pPr eaLnBrk="1" hangingPunct="1"/>
            <a:r>
              <a:rPr lang="en-US" sz="2000" dirty="0" smtClean="0"/>
              <a:t>Testability</a:t>
            </a:r>
          </a:p>
          <a:p>
            <a:pPr eaLnBrk="1" hangingPunct="1"/>
            <a:r>
              <a:rPr lang="en-US" sz="2000" dirty="0" smtClean="0"/>
              <a:t>Flexibility</a:t>
            </a:r>
          </a:p>
          <a:p>
            <a:pPr eaLnBrk="1" hangingPunct="1"/>
            <a:r>
              <a:rPr lang="en-US" sz="2000" dirty="0" smtClean="0"/>
              <a:t>Maintainability (Ease of Enhancement)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Topics Of This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Interfaces And Objects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47044" y="2052935"/>
            <a:ext cx="6653956" cy="3585865"/>
            <a:chOff x="1347044" y="2052935"/>
            <a:chExt cx="6653956" cy="3585865"/>
          </a:xfrm>
        </p:grpSpPr>
        <p:grpSp>
          <p:nvGrpSpPr>
            <p:cNvPr id="14" name="Group 13"/>
            <p:cNvGrpSpPr/>
            <p:nvPr/>
          </p:nvGrpSpPr>
          <p:grpSpPr>
            <a:xfrm>
              <a:off x="2006260" y="2052935"/>
              <a:ext cx="4981005" cy="473333"/>
              <a:chOff x="1955119" y="2198132"/>
              <a:chExt cx="4981005" cy="47333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955119" y="2209800"/>
                <a:ext cx="2007281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+mn-lt"/>
                  </a:rPr>
                  <a:t>ICommand</a:t>
                </a:r>
                <a:r>
                  <a:rPr lang="en-US" sz="2400" dirty="0" smtClean="0">
                    <a:latin typeface="+mn-lt"/>
                  </a:rPr>
                  <a:t>&lt;T</a:t>
                </a:r>
                <a:r>
                  <a:rPr lang="en-US" sz="2400" dirty="0" smtClean="0">
                    <a:latin typeface="+mn-lt"/>
                  </a:rPr>
                  <a:t>&gt;</a:t>
                </a:r>
                <a:endParaRPr lang="en-US" sz="2400" dirty="0" smtClean="0">
                  <a:latin typeface="+mn-lt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292259" y="2202597"/>
                <a:ext cx="2643865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+mn-lt"/>
                  </a:rPr>
                  <a:t>CommandDataType</a:t>
                </a:r>
                <a:endParaRPr lang="en-US" sz="2400" dirty="0" smtClean="0">
                  <a:latin typeface="+mn-lt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962400" y="219813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+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347044" y="2895600"/>
              <a:ext cx="6653956" cy="2743200"/>
              <a:chOff x="1347044" y="2788860"/>
              <a:chExt cx="6653956" cy="27432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352833" y="2788860"/>
                <a:ext cx="6648167" cy="1173540"/>
                <a:chOff x="1352833" y="2788860"/>
                <a:chExt cx="6648167" cy="1173540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1352833" y="3500735"/>
                  <a:ext cx="6648167" cy="46166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2400" dirty="0" err="1" smtClean="0">
                      <a:latin typeface="+mn-lt"/>
                    </a:rPr>
                    <a:t>CommandObject</a:t>
                  </a:r>
                  <a:r>
                    <a:rPr lang="en-US" sz="2400" dirty="0" smtClean="0">
                      <a:latin typeface="+mn-lt"/>
                    </a:rPr>
                    <a:t>:  </a:t>
                  </a:r>
                  <a:r>
                    <a:rPr lang="en-US" sz="2400" dirty="0" err="1" smtClean="0">
                      <a:latin typeface="+mn-lt"/>
                    </a:rPr>
                    <a:t>ICommand</a:t>
                  </a:r>
                  <a:r>
                    <a:rPr lang="en-US" sz="2400" dirty="0" smtClean="0">
                      <a:latin typeface="+mn-lt"/>
                    </a:rPr>
                    <a:t>&lt;</a:t>
                  </a:r>
                  <a:r>
                    <a:rPr lang="en-US" sz="2400" dirty="0" err="1" smtClean="0">
                      <a:latin typeface="+mn-lt"/>
                    </a:rPr>
                    <a:t>CommandDataType</a:t>
                  </a:r>
                  <a:r>
                    <a:rPr lang="en-US" sz="2400" dirty="0" smtClean="0">
                      <a:latin typeface="+mn-lt"/>
                    </a:rPr>
                    <a:t>&gt;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038600" y="2788860"/>
                  <a:ext cx="338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+mn-lt"/>
                    </a:rPr>
                    <a:t>=</a:t>
                  </a: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1347044" y="3962400"/>
                <a:ext cx="6653956" cy="15696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.Execute(</a:t>
                </a:r>
                <a:r>
                  <a:rPr lang="en-US" sz="2400" dirty="0" err="1" smtClean="0">
                    <a:latin typeface="+mn-lt"/>
                  </a:rPr>
                  <a:t>CommandDataType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param</a:t>
                </a:r>
                <a:r>
                  <a:rPr lang="en-US" sz="2400" dirty="0" smtClean="0">
                    <a:latin typeface="+mn-lt"/>
                  </a:rPr>
                  <a:t>)</a:t>
                </a:r>
              </a:p>
              <a:p>
                <a:r>
                  <a:rPr lang="en-US" sz="2400" dirty="0" smtClean="0"/>
                  <a:t>{</a:t>
                </a:r>
              </a:p>
              <a:p>
                <a:r>
                  <a:rPr lang="en-US" sz="2400" dirty="0" smtClean="0"/>
                  <a:t>    //do something here</a:t>
                </a:r>
              </a:p>
              <a:p>
                <a:r>
                  <a:rPr lang="en-US" sz="2400" dirty="0" smtClean="0">
                    <a:latin typeface="+mn-lt"/>
                  </a:rPr>
                  <a:t>}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Decoupling The Add New Employee Workflow From 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76438" y="1971675"/>
            <a:ext cx="5191125" cy="4048125"/>
            <a:chOff x="904875" y="1971675"/>
            <a:chExt cx="5191125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 rot="5400000" flipH="1" flipV="1">
              <a:off x="2090737" y="4376738"/>
              <a:ext cx="1371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352675" y="50292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200400" y="4114800"/>
              <a:ext cx="2895600" cy="914400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(Insert Command Interface And Object, Here)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Coupling Within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Can Still Be Scary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pic>
        <p:nvPicPr>
          <p:cNvPr id="4" name="Picture 6" descr="X:\Derick-GitHub\Presentation And Training Material\Decoupling Workflow With App Controler\doc\Real World Workflow Coup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75550"/>
            <a:ext cx="5638799" cy="4901450"/>
          </a:xfrm>
          <a:prstGeom prst="rect">
            <a:avLst/>
          </a:prstGeom>
          <a:noFill/>
        </p:spPr>
      </p:pic>
      <p:pic>
        <p:nvPicPr>
          <p:cNvPr id="2" name="Picture 2" descr="C:\Users\derickb\AppData\Local\Microsoft\Windows\Temporary Internet Files\Content.IE5\G2O7H1DK\MPj0262265000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3657600"/>
            <a:ext cx="1722702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</a:t>
            </a: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An 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– Final Version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Orchestration With An Application Controller And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Command Pattern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http://www.lostechies.com/blogs/derickbailey/archive/2008/11/19/ptom-command-and-conquer-your-ui-coupling-problems.aspx 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Event Aggregator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http://www.martinfowler.com/eaaDev/EventAggregator.html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IoC</a:t>
            </a:r>
            <a:r>
              <a:rPr lang="en-US" sz="2000" dirty="0" smtClean="0">
                <a:solidFill>
                  <a:schemeClr val="bg1"/>
                </a:solidFill>
              </a:rPr>
              <a:t> Container (</a:t>
            </a:r>
            <a:r>
              <a:rPr lang="en-US" sz="2000" dirty="0" err="1" smtClean="0">
                <a:solidFill>
                  <a:schemeClr val="bg1"/>
                </a:solidFill>
              </a:rPr>
              <a:t>StructureMap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http://structuremap.sourceforge.net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Application Controller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http://www.martinfowler.com/eaaCatalog/applicationController.html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Cohesion:</a:t>
            </a:r>
          </a:p>
          <a:p>
            <a:pPr lvl="1" eaLnBrk="1" hangingPunct="1">
              <a:buNone/>
            </a:pPr>
            <a:r>
              <a:rPr lang="en-US" sz="2000" dirty="0" smtClean="0"/>
              <a:t>“A measure of how strongly-related and focused the various responsibilities of a software module are”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2762250"/>
            <a:ext cx="42862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Encapsulation:</a:t>
            </a:r>
          </a:p>
          <a:p>
            <a:pPr lvl="1" eaLnBrk="1" hangingPunct="1">
              <a:buNone/>
            </a:pPr>
            <a:r>
              <a:rPr lang="en-US" sz="2000" dirty="0" smtClean="0"/>
              <a:t>“The hiding of </a:t>
            </a:r>
            <a:r>
              <a:rPr lang="en-US" sz="2000" i="1" dirty="0" smtClean="0"/>
              <a:t>design decisions</a:t>
            </a:r>
            <a:r>
              <a:rPr lang="en-US" sz="2000" dirty="0" smtClean="0"/>
              <a:t> in a computer program that are most likely to change”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1371600" y="2743200"/>
            <a:ext cx="6400800" cy="3276600"/>
            <a:chOff x="609600" y="2667000"/>
            <a:chExt cx="6400800" cy="3276600"/>
          </a:xfrm>
          <a:scene3d>
            <a:camera prst="perspectiveAbove"/>
            <a:lightRig rig="threePt" dir="t"/>
          </a:scene3d>
        </p:grpSpPr>
        <p:grpSp>
          <p:nvGrpSpPr>
            <p:cNvPr id="3" name="Group 23"/>
            <p:cNvGrpSpPr/>
            <p:nvPr/>
          </p:nvGrpSpPr>
          <p:grpSpPr>
            <a:xfrm>
              <a:off x="2514600" y="3886200"/>
              <a:ext cx="2514600" cy="2057400"/>
              <a:chOff x="3429000" y="3352800"/>
              <a:chExt cx="2514600" cy="2057400"/>
            </a:xfrm>
          </p:grpSpPr>
          <p:grpSp>
            <p:nvGrpSpPr>
              <p:cNvPr id="9" name="Group 22"/>
              <p:cNvGrpSpPr/>
              <p:nvPr/>
            </p:nvGrpSpPr>
            <p:grpSpPr>
              <a:xfrm>
                <a:off x="3429000" y="3352800"/>
                <a:ext cx="2514600" cy="2057400"/>
                <a:chOff x="3429000" y="3352800"/>
                <a:chExt cx="2514600" cy="20574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429000" y="3352800"/>
                  <a:ext cx="2514600" cy="2057400"/>
                  <a:chOff x="2286000" y="3505200"/>
                  <a:chExt cx="2514600" cy="2057400"/>
                </a:xfrm>
              </p:grpSpPr>
              <p:sp>
                <p:nvSpPr>
                  <p:cNvPr id="4" name="Frame 3"/>
                  <p:cNvSpPr/>
                  <p:nvPr/>
                </p:nvSpPr>
                <p:spPr>
                  <a:xfrm>
                    <a:off x="2286000" y="3505200"/>
                    <a:ext cx="2514600" cy="2057400"/>
                  </a:xfrm>
                  <a:prstGeom prst="fram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7432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576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7432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576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4572000" y="40386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2"/>
                  <a:endCxn id="7" idx="0"/>
                </p:cNvCxnSpPr>
                <p:nvPr/>
              </p:nvCxnSpPr>
              <p:spPr>
                <a:xfrm rot="5400000">
                  <a:off x="4114800" y="43815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572000" y="47244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V="1">
                  <a:off x="4572000" y="4267200"/>
                  <a:ext cx="2286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733800" y="3657600"/>
                <a:ext cx="1905000" cy="1446550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09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27" idx="2"/>
            </p:cNvCxnSpPr>
            <p:nvPr/>
          </p:nvCxnSpPr>
          <p:spPr>
            <a:xfrm rot="5400000">
              <a:off x="40005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8" idx="2"/>
            </p:cNvCxnSpPr>
            <p:nvPr/>
          </p:nvCxnSpPr>
          <p:spPr>
            <a:xfrm rot="16200000" flipH="1">
              <a:off x="30861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5" idx="3"/>
            </p:cNvCxnSpPr>
            <p:nvPr/>
          </p:nvCxnSpPr>
          <p:spPr>
            <a:xfrm>
              <a:off x="2057400" y="4267200"/>
              <a:ext cx="457200" cy="571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6" idx="1"/>
              <a:endCxn id="4" idx="3"/>
            </p:cNvCxnSpPr>
            <p:nvPr/>
          </p:nvCxnSpPr>
          <p:spPr>
            <a:xfrm rot="10800000" flipV="1">
              <a:off x="5029200" y="4267200"/>
              <a:ext cx="5334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954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Coupling:</a:t>
            </a:r>
          </a:p>
          <a:p>
            <a:pPr lvl="1" eaLnBrk="1" hangingPunct="1">
              <a:buNone/>
            </a:pPr>
            <a:r>
              <a:rPr lang="en-US" sz="2000" dirty="0" smtClean="0"/>
              <a:t>“The degree to which each program module relies on each one of the other modules” – </a:t>
            </a:r>
            <a:r>
              <a:rPr lang="en-US" sz="2000" dirty="0" smtClean="0">
                <a:hlinkClick r:id="rId3"/>
              </a:rPr>
              <a:t>Wikipedia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57300" y="2971800"/>
            <a:ext cx="6629400" cy="2743200"/>
            <a:chOff x="609600" y="3124200"/>
            <a:chExt cx="6629400" cy="2743200"/>
          </a:xfrm>
          <a:scene3d>
            <a:camera prst="perspectiveAbove"/>
            <a:lightRig rig="threePt" dir="t"/>
          </a:scene3d>
        </p:grpSpPr>
        <p:sp>
          <p:nvSpPr>
            <p:cNvPr id="5" name="Rectangle 4"/>
            <p:cNvSpPr/>
            <p:nvPr/>
          </p:nvSpPr>
          <p:spPr>
            <a:xfrm>
              <a:off x="1524000" y="33528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4495800"/>
              <a:ext cx="990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31242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5334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3276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5" idx="3"/>
              <a:endCxn id="6" idx="0"/>
            </p:cNvCxnSpPr>
            <p:nvPr/>
          </p:nvCxnSpPr>
          <p:spPr>
            <a:xfrm>
              <a:off x="2514600" y="36195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Elbow Connector 14"/>
            <p:cNvCxnSpPr>
              <a:stCxn id="5" idx="1"/>
              <a:endCxn id="12" idx="0"/>
            </p:cNvCxnSpPr>
            <p:nvPr/>
          </p:nvCxnSpPr>
          <p:spPr>
            <a:xfrm rot="10800000" flipV="1">
              <a:off x="1104900" y="3619500"/>
              <a:ext cx="4191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lbow Connector 14"/>
            <p:cNvCxnSpPr>
              <a:stCxn id="6" idx="1"/>
              <a:endCxn id="5" idx="2"/>
            </p:cNvCxnSpPr>
            <p:nvPr/>
          </p:nvCxnSpPr>
          <p:spPr>
            <a:xfrm rot="10800000">
              <a:off x="2019300" y="38862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4"/>
            <p:cNvCxnSpPr>
              <a:stCxn id="7" idx="2"/>
              <a:endCxn id="6" idx="0"/>
            </p:cNvCxnSpPr>
            <p:nvPr/>
          </p:nvCxnSpPr>
          <p:spPr>
            <a:xfrm rot="5400000">
              <a:off x="3009900" y="3810000"/>
              <a:ext cx="8382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lbow Connector 14"/>
            <p:cNvCxnSpPr>
              <a:stCxn id="10" idx="0"/>
              <a:endCxn id="7" idx="3"/>
            </p:cNvCxnSpPr>
            <p:nvPr/>
          </p:nvCxnSpPr>
          <p:spPr>
            <a:xfrm rot="16200000" flipV="1">
              <a:off x="3962400" y="3619500"/>
              <a:ext cx="8001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Elbow Connector 14"/>
            <p:cNvCxnSpPr>
              <a:stCxn id="8" idx="3"/>
              <a:endCxn id="9" idx="1"/>
            </p:cNvCxnSpPr>
            <p:nvPr/>
          </p:nvCxnSpPr>
          <p:spPr>
            <a:xfrm>
              <a:off x="2438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Elbow Connector 14"/>
            <p:cNvCxnSpPr>
              <a:stCxn id="9" idx="0"/>
              <a:endCxn id="6" idx="2"/>
            </p:cNvCxnSpPr>
            <p:nvPr/>
          </p:nvCxnSpPr>
          <p:spPr>
            <a:xfrm rot="16200000" flipV="1">
              <a:off x="3352800" y="4838700"/>
              <a:ext cx="3048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Elbow Connector 14"/>
            <p:cNvCxnSpPr>
              <a:stCxn id="12" idx="3"/>
              <a:endCxn id="8" idx="0"/>
            </p:cNvCxnSpPr>
            <p:nvPr/>
          </p:nvCxnSpPr>
          <p:spPr>
            <a:xfrm>
              <a:off x="1600200" y="4457700"/>
              <a:ext cx="342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Elbow Connector 14"/>
            <p:cNvCxnSpPr>
              <a:stCxn id="6" idx="1"/>
              <a:endCxn id="8" idx="0"/>
            </p:cNvCxnSpPr>
            <p:nvPr/>
          </p:nvCxnSpPr>
          <p:spPr>
            <a:xfrm rot="10800000" flipV="1">
              <a:off x="1943100" y="4762500"/>
              <a:ext cx="723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Elbow Connector 14"/>
            <p:cNvCxnSpPr>
              <a:stCxn id="10" idx="1"/>
              <a:endCxn id="6" idx="3"/>
            </p:cNvCxnSpPr>
            <p:nvPr/>
          </p:nvCxnSpPr>
          <p:spPr>
            <a:xfrm rot="10800000" flipV="1">
              <a:off x="3657600" y="4457700"/>
              <a:ext cx="381000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Elbow Connector 14"/>
            <p:cNvCxnSpPr>
              <a:stCxn id="10" idx="2"/>
              <a:endCxn id="9" idx="3"/>
            </p:cNvCxnSpPr>
            <p:nvPr/>
          </p:nvCxnSpPr>
          <p:spPr>
            <a:xfrm rot="5400000">
              <a:off x="4000500" y="5067300"/>
              <a:ext cx="876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Elbow Connector 14"/>
            <p:cNvCxnSpPr>
              <a:stCxn id="13" idx="0"/>
              <a:endCxn id="10" idx="3"/>
            </p:cNvCxnSpPr>
            <p:nvPr/>
          </p:nvCxnSpPr>
          <p:spPr>
            <a:xfrm rot="16200000" flipV="1">
              <a:off x="5029200" y="4457700"/>
              <a:ext cx="723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Elbow Connector 14"/>
            <p:cNvCxnSpPr>
              <a:stCxn id="11" idx="2"/>
              <a:endCxn id="10" idx="3"/>
            </p:cNvCxnSpPr>
            <p:nvPr/>
          </p:nvCxnSpPr>
          <p:spPr>
            <a:xfrm rot="5400000">
              <a:off x="4991100" y="3848100"/>
              <a:ext cx="6477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Elbow Connector 14"/>
            <p:cNvCxnSpPr>
              <a:stCxn id="14" idx="0"/>
              <a:endCxn id="11" idx="3"/>
            </p:cNvCxnSpPr>
            <p:nvPr/>
          </p:nvCxnSpPr>
          <p:spPr>
            <a:xfrm rot="16200000" flipV="1">
              <a:off x="6096000" y="3543300"/>
              <a:ext cx="647700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Elbow Connector 14"/>
            <p:cNvCxnSpPr>
              <a:stCxn id="13" idx="3"/>
              <a:endCxn id="14" idx="2"/>
            </p:cNvCxnSpPr>
            <p:nvPr/>
          </p:nvCxnSpPr>
          <p:spPr>
            <a:xfrm flipV="1">
              <a:off x="6248400" y="4724400"/>
              <a:ext cx="4953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lbow Connector 14"/>
            <p:cNvCxnSpPr>
              <a:stCxn id="14" idx="1"/>
              <a:endCxn id="10" idx="3"/>
            </p:cNvCxnSpPr>
            <p:nvPr/>
          </p:nvCxnSpPr>
          <p:spPr>
            <a:xfrm rot="10800000">
              <a:off x="5029200" y="4457700"/>
              <a:ext cx="12192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lbow Connector 14"/>
            <p:cNvCxnSpPr>
              <a:stCxn id="14" idx="0"/>
              <a:endCxn id="7" idx="0"/>
            </p:cNvCxnSpPr>
            <p:nvPr/>
          </p:nvCxnSpPr>
          <p:spPr>
            <a:xfrm rot="16200000" flipV="1">
              <a:off x="4686300" y="2133600"/>
              <a:ext cx="1066800" cy="3048000"/>
            </a:xfrm>
            <a:prstGeom prst="bentConnector3">
              <a:avLst>
                <a:gd name="adj1" fmla="val 1214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Elbow Connector 14"/>
            <p:cNvCxnSpPr>
              <a:stCxn id="9" idx="2"/>
              <a:endCxn id="12" idx="2"/>
            </p:cNvCxnSpPr>
            <p:nvPr/>
          </p:nvCxnSpPr>
          <p:spPr>
            <a:xfrm rot="5400000" flipH="1">
              <a:off x="1905000" y="3924300"/>
              <a:ext cx="1143000" cy="2743200"/>
            </a:xfrm>
            <a:prstGeom prst="bentConnector3">
              <a:avLst>
                <a:gd name="adj1" fmla="val -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Elbow Connector 14"/>
            <p:cNvCxnSpPr>
              <a:stCxn id="9" idx="2"/>
              <a:endCxn id="13" idx="2"/>
            </p:cNvCxnSpPr>
            <p:nvPr/>
          </p:nvCxnSpPr>
          <p:spPr>
            <a:xfrm rot="5400000" flipH="1" flipV="1">
              <a:off x="4724400" y="4838700"/>
              <a:ext cx="152400" cy="1905000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Elbow Connector 14"/>
            <p:cNvCxnSpPr>
              <a:stCxn id="13" idx="1"/>
              <a:endCxn id="9" idx="3"/>
            </p:cNvCxnSpPr>
            <p:nvPr/>
          </p:nvCxnSpPr>
          <p:spPr>
            <a:xfrm rot="10800000" flipV="1">
              <a:off x="4343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Elbow Connector 14"/>
            <p:cNvCxnSpPr>
              <a:stCxn id="14" idx="3"/>
              <a:endCxn id="13" idx="2"/>
            </p:cNvCxnSpPr>
            <p:nvPr/>
          </p:nvCxnSpPr>
          <p:spPr>
            <a:xfrm flipH="1">
              <a:off x="5753100" y="4457700"/>
              <a:ext cx="1485900" cy="1257300"/>
            </a:xfrm>
            <a:prstGeom prst="bentConnector4">
              <a:avLst>
                <a:gd name="adj1" fmla="val -15385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Elbow Connector 14"/>
            <p:cNvCxnSpPr>
              <a:stCxn id="11" idx="1"/>
              <a:endCxn id="7" idx="3"/>
            </p:cNvCxnSpPr>
            <p:nvPr/>
          </p:nvCxnSpPr>
          <p:spPr>
            <a:xfrm rot="10800000">
              <a:off x="4191000" y="33909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Elbow Connector 14"/>
            <p:cNvCxnSpPr>
              <a:stCxn id="5" idx="0"/>
              <a:endCxn id="11" idx="0"/>
            </p:cNvCxnSpPr>
            <p:nvPr/>
          </p:nvCxnSpPr>
          <p:spPr>
            <a:xfrm rot="5400000" flipH="1" flipV="1">
              <a:off x="3771900" y="1524000"/>
              <a:ext cx="76200" cy="3581400"/>
            </a:xfrm>
            <a:prstGeom prst="bentConnector3">
              <a:avLst>
                <a:gd name="adj1" fmla="val 48155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Elbow Connector 14"/>
            <p:cNvCxnSpPr>
              <a:stCxn id="7" idx="0"/>
              <a:endCxn id="12" idx="1"/>
            </p:cNvCxnSpPr>
            <p:nvPr/>
          </p:nvCxnSpPr>
          <p:spPr>
            <a:xfrm rot="16200000" flipH="1" flipV="1">
              <a:off x="1485900" y="2247900"/>
              <a:ext cx="1333500" cy="3086100"/>
            </a:xfrm>
            <a:prstGeom prst="bentConnector4">
              <a:avLst>
                <a:gd name="adj1" fmla="val -17143"/>
                <a:gd name="adj2" fmla="val 10740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Sample Application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1026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819275"/>
            <a:ext cx="4286251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Form’s Parts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7" name="Picture 3" descr="X:\Derick-GitHub\Presentation And Training Material\Decoupling Workflow With App Controler\doc\Org Chart View - Org Chart Pan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899" y="1828800"/>
            <a:ext cx="4286251" cy="4048125"/>
          </a:xfrm>
          <a:prstGeom prst="rect">
            <a:avLst/>
          </a:prstGeom>
          <a:noFill/>
        </p:spPr>
      </p:pic>
      <p:pic>
        <p:nvPicPr>
          <p:cNvPr id="2050" name="Picture 2" descr="X:\Derick-GitHub\Presentation And Training Material\Decoupling Workflow With App Controler\doc\Org Chart View - Employee Info Pane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33899" y="4267200"/>
            <a:ext cx="4000501" cy="952500"/>
          </a:xfrm>
          <a:prstGeom prst="rect">
            <a:avLst/>
          </a:prstGeom>
          <a:ln w="38100">
            <a:solidFill>
              <a:schemeClr val="accent2"/>
            </a:solidFill>
            <a:prstDash val="sysDash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Workflow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 descr="X:\Derick-GitHub\Presentation And Training Material\Decoupling Workflow With App Controler\doc\New Employee - Inf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0" y="1752600"/>
            <a:ext cx="4286250" cy="2257425"/>
          </a:xfrm>
          <a:prstGeom prst="rect">
            <a:avLst/>
          </a:prstGeom>
          <a:noFill/>
        </p:spPr>
      </p:pic>
      <p:pic>
        <p:nvPicPr>
          <p:cNvPr id="5" name="Picture 4" descr="X:\Derick-GitHub\Presentation And Training Material\Decoupling Workflow With App Controler\doc\New Employee - Manag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4419600"/>
            <a:ext cx="4286250" cy="1771650"/>
          </a:xfrm>
          <a:prstGeom prst="rect">
            <a:avLst/>
          </a:prstGeom>
          <a:noFill/>
        </p:spPr>
      </p:pic>
      <p:sp>
        <p:nvSpPr>
          <p:cNvPr id="6" name="Arc 5"/>
          <p:cNvSpPr/>
          <p:nvPr/>
        </p:nvSpPr>
        <p:spPr>
          <a:xfrm>
            <a:off x="3581400" y="3505200"/>
            <a:ext cx="2209800" cy="2209800"/>
          </a:xfrm>
          <a:prstGeom prst="arc">
            <a:avLst>
              <a:gd name="adj1" fmla="val 16231089"/>
              <a:gd name="adj2" fmla="val 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2740</TotalTime>
  <Words>480</Words>
  <Application>Microsoft Office PowerPoint</Application>
  <PresentationFormat>On-screen Show (4:3)</PresentationFormat>
  <Paragraphs>136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Powerpoint template</vt:lpstr>
      <vt:lpstr>Slide 1</vt:lpstr>
      <vt:lpstr>Topics Of This Presentation</vt:lpstr>
      <vt:lpstr>Object Oriented Principles</vt:lpstr>
      <vt:lpstr>Object Oriented Principles</vt:lpstr>
      <vt:lpstr>Object Oriented Principles</vt:lpstr>
      <vt:lpstr>Slide 6</vt:lpstr>
      <vt:lpstr>Simple Org Chart</vt:lpstr>
      <vt:lpstr>Simple Org Chart</vt:lpstr>
      <vt:lpstr>Simple Org Chart </vt:lpstr>
      <vt:lpstr>Slide 10</vt:lpstr>
      <vt:lpstr>Simple Org Chart – v1</vt:lpstr>
      <vt:lpstr>Simple Org Chart – v1</vt:lpstr>
      <vt:lpstr>Simple Org Chart – v1</vt:lpstr>
      <vt:lpstr>Simple Org Chart – v1</vt:lpstr>
      <vt:lpstr>Slide 15</vt:lpstr>
      <vt:lpstr>Workflow Services</vt:lpstr>
      <vt:lpstr>Slide 17</vt:lpstr>
      <vt:lpstr>The Command Pattern</vt:lpstr>
      <vt:lpstr>The Command Pattern</vt:lpstr>
      <vt:lpstr>The Command Pattern</vt:lpstr>
      <vt:lpstr>Simple Org Chart – v2</vt:lpstr>
      <vt:lpstr>Simple Org Chart – v2</vt:lpstr>
      <vt:lpstr>Slide 23</vt:lpstr>
      <vt:lpstr>Slide 24</vt:lpstr>
      <vt:lpstr>Slide 25</vt:lpstr>
      <vt:lpstr>Slide 26</vt:lpstr>
      <vt:lpstr>Slide 27</vt:lpstr>
      <vt:lpstr>Slide 28</vt:lpstr>
      <vt:lpstr>Additional Resources</vt:lpstr>
      <vt:lpstr>About Me… Derick Bailey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266</cp:revision>
  <dcterms:created xsi:type="dcterms:W3CDTF">2008-08-01T13:50:33Z</dcterms:created>
  <dcterms:modified xsi:type="dcterms:W3CDTF">2009-05-20T15:55:11Z</dcterms:modified>
</cp:coreProperties>
</file>