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332" r:id="rId2"/>
    <p:sldId id="351" r:id="rId3"/>
    <p:sldId id="259" r:id="rId4"/>
    <p:sldId id="260" r:id="rId5"/>
    <p:sldId id="261" r:id="rId6"/>
    <p:sldId id="258" r:id="rId7"/>
    <p:sldId id="262" r:id="rId8"/>
    <p:sldId id="263" r:id="rId9"/>
    <p:sldId id="297" r:id="rId10"/>
    <p:sldId id="298" r:id="rId11"/>
    <p:sldId id="330" r:id="rId12"/>
    <p:sldId id="331" r:id="rId13"/>
    <p:sldId id="302" r:id="rId14"/>
    <p:sldId id="333" r:id="rId15"/>
    <p:sldId id="334" r:id="rId16"/>
    <p:sldId id="306" r:id="rId17"/>
    <p:sldId id="335" r:id="rId18"/>
    <p:sldId id="337" r:id="rId19"/>
    <p:sldId id="338" r:id="rId20"/>
    <p:sldId id="339" r:id="rId21"/>
    <p:sldId id="311" r:id="rId22"/>
    <p:sldId id="340" r:id="rId23"/>
    <p:sldId id="341" r:id="rId24"/>
    <p:sldId id="315" r:id="rId25"/>
    <p:sldId id="342" r:id="rId26"/>
    <p:sldId id="343" r:id="rId27"/>
    <p:sldId id="344" r:id="rId28"/>
    <p:sldId id="345" r:id="rId29"/>
    <p:sldId id="346" r:id="rId30"/>
    <p:sldId id="322" r:id="rId31"/>
    <p:sldId id="347" r:id="rId32"/>
    <p:sldId id="348" r:id="rId33"/>
    <p:sldId id="349" r:id="rId34"/>
    <p:sldId id="350" r:id="rId35"/>
    <p:sldId id="32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3/4/11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 is about</a:t>
            </a:r>
            <a:r>
              <a:rPr lang="en-US" baseline="0" dirty="0" smtClean="0"/>
              <a:t> the primary use of code / logic, first. Code re-use is low on the totem pole.</a:t>
            </a:r>
          </a:p>
          <a:p>
            <a:r>
              <a:rPr lang="en-US" baseline="0" dirty="0" smtClean="0"/>
              <a:t>If you can’t correctly use your objects in the app they were built for, for the initial reason they were built, you have zero chance of ever re-using them successfully</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a:t>
            </a:fld>
            <a:endParaRPr lang="en-US"/>
          </a:p>
        </p:txBody>
      </p:sp>
    </p:spTree>
    <p:extLst>
      <p:ext uri="{BB962C8B-B14F-4D97-AF65-F5344CB8AC3E}">
        <p14:creationId xmlns:p14="http://schemas.microsoft.com/office/powerpoint/2010/main" val="29190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 format reader out to introduce SRP, because multiple formats are needed.</a:t>
            </a:r>
          </a:p>
          <a:p>
            <a:r>
              <a:rPr lang="en-US"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12</a:t>
            </a:fld>
            <a:endParaRPr lang="en-US"/>
          </a:p>
        </p:txBody>
      </p:sp>
    </p:spTree>
    <p:extLst>
      <p:ext uri="{BB962C8B-B14F-4D97-AF65-F5344CB8AC3E}">
        <p14:creationId xmlns:p14="http://schemas.microsoft.com/office/powerpoint/2010/main" val="374677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“bend the spoon” (change our code), but bend ourselves…</a:t>
            </a:r>
            <a:r>
              <a:rPr lang="en-US" baseline="0" dirty="0" smtClean="0"/>
              <a:t> </a:t>
            </a:r>
          </a:p>
          <a:p>
            <a:r>
              <a:rPr lang="en-US" baseline="0" dirty="0" smtClean="0"/>
              <a:t>change the behavior of the code without changing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13</a:t>
            </a:fld>
            <a:endParaRPr lang="en-US"/>
          </a:p>
        </p:txBody>
      </p:sp>
    </p:spTree>
    <p:extLst>
      <p:ext uri="{BB962C8B-B14F-4D97-AF65-F5344CB8AC3E}">
        <p14:creationId xmlns:p14="http://schemas.microsoft.com/office/powerpoint/2010/main" val="299371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 an interface: a generalized</a:t>
            </a:r>
            <a:r>
              <a:rPr lang="en-US" baseline="0" dirty="0" smtClean="0"/>
              <a:t> role</a:t>
            </a:r>
          </a:p>
          <a:p>
            <a:r>
              <a:rPr lang="en-US" baseline="0" dirty="0" smtClean="0"/>
              <a:t>Implementing the interface for each file type reader. </a:t>
            </a:r>
          </a:p>
          <a:p>
            <a:r>
              <a:rPr lang="en-US" baseline="0" dirty="0" smtClean="0"/>
              <a:t>Allows new file types to be added without changing the format reader service</a:t>
            </a:r>
          </a:p>
          <a:p>
            <a:r>
              <a:rPr lang="en-US" baseline="0"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15</a:t>
            </a:fld>
            <a:endParaRPr lang="en-US"/>
          </a:p>
        </p:txBody>
      </p:sp>
    </p:spTree>
    <p:extLst>
      <p:ext uri="{BB962C8B-B14F-4D97-AF65-F5344CB8AC3E}">
        <p14:creationId xmlns:p14="http://schemas.microsoft.com/office/powerpoint/2010/main" val="122390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not violating</a:t>
            </a:r>
            <a:r>
              <a:rPr lang="en-US" baseline="0" dirty="0" smtClean="0"/>
              <a:t> the semantics of the API you are replacing</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16</a:t>
            </a:fld>
            <a:endParaRPr lang="en-US"/>
          </a:p>
        </p:txBody>
      </p:sp>
    </p:spTree>
    <p:extLst>
      <p:ext uri="{BB962C8B-B14F-4D97-AF65-F5344CB8AC3E}">
        <p14:creationId xmlns:p14="http://schemas.microsoft.com/office/powerpoint/2010/main" val="116982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an abstraction looks good on the surface, but fails in the implementation</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17</a:t>
            </a:fld>
            <a:endParaRPr lang="en-US"/>
          </a:p>
        </p:txBody>
      </p:sp>
    </p:spTree>
    <p:extLst>
      <p:ext uri="{BB962C8B-B14F-4D97-AF65-F5344CB8AC3E}">
        <p14:creationId xmlns:p14="http://schemas.microsoft.com/office/powerpoint/2010/main" val="84309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18</a:t>
            </a:fld>
            <a:endParaRPr lang="en-US"/>
          </a:p>
        </p:txBody>
      </p:sp>
    </p:spTree>
    <p:extLst>
      <p:ext uri="{BB962C8B-B14F-4D97-AF65-F5344CB8AC3E}">
        <p14:creationId xmlns:p14="http://schemas.microsoft.com/office/powerpoint/2010/main" val="218210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reader </a:t>
            </a:r>
            <a:r>
              <a:rPr lang="en-US" dirty="0" err="1" smtClean="0"/>
              <a:t>vs</a:t>
            </a:r>
            <a:r>
              <a:rPr lang="en-US" dirty="0" smtClean="0"/>
              <a:t> a file reader, and using a switch</a:t>
            </a:r>
            <a:r>
              <a:rPr lang="en-US" baseline="0" dirty="0" smtClean="0"/>
              <a:t> on the type to call or not call specific things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19</a:t>
            </a:fld>
            <a:endParaRPr lang="en-US"/>
          </a:p>
        </p:txBody>
      </p:sp>
    </p:spTree>
    <p:extLst>
      <p:ext uri="{BB962C8B-B14F-4D97-AF65-F5344CB8AC3E}">
        <p14:creationId xmlns:p14="http://schemas.microsoft.com/office/powerpoint/2010/main" val="3771918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 the violation by</a:t>
            </a:r>
            <a:r>
              <a:rPr lang="en-US" baseline="0" dirty="0" smtClean="0"/>
              <a:t> not sharing an abstraction. Keep the database and file readers separate for now</a:t>
            </a:r>
          </a:p>
          <a:p>
            <a:r>
              <a:rPr lang="en-US" baseline="0" dirty="0" smtClean="0"/>
              <a:t>Show the code</a:t>
            </a:r>
          </a:p>
          <a:p>
            <a:r>
              <a:rPr lang="en-US" baseline="0" dirty="0" smtClean="0"/>
              <a:t>(note: Purposely not introducing a shared abstraction between them at this point. That comes later.)</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20</a:t>
            </a:fld>
            <a:endParaRPr lang="en-US"/>
          </a:p>
        </p:txBody>
      </p:sp>
    </p:spTree>
    <p:extLst>
      <p:ext uri="{BB962C8B-B14F-4D97-AF65-F5344CB8AC3E}">
        <p14:creationId xmlns:p14="http://schemas.microsoft.com/office/powerpoint/2010/main" val="1027247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 and role specific interfaces</a:t>
            </a:r>
          </a:p>
          <a:p>
            <a:r>
              <a:rPr lang="en-US" dirty="0" smtClean="0"/>
              <a:t>Limiting the API that a client must see or know</a:t>
            </a:r>
            <a:r>
              <a:rPr lang="en-US" baseline="0" dirty="0" smtClean="0"/>
              <a:t> about</a:t>
            </a:r>
          </a:p>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21</a:t>
            </a:fld>
            <a:endParaRPr lang="en-US"/>
          </a:p>
        </p:txBody>
      </p:sp>
    </p:spTree>
    <p:extLst>
      <p:ext uri="{BB962C8B-B14F-4D97-AF65-F5344CB8AC3E}">
        <p14:creationId xmlns:p14="http://schemas.microsoft.com/office/powerpoint/2010/main" val="364980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email sender has too many responsibilities and it has an</a:t>
            </a:r>
            <a:r>
              <a:rPr lang="en-US" baseline="0" dirty="0" smtClean="0"/>
              <a:t> API that’s too fat</a:t>
            </a:r>
          </a:p>
          <a:p>
            <a:r>
              <a:rPr lang="en-US" baseline="0" dirty="0" smtClean="0"/>
              <a:t>Split it up</a:t>
            </a:r>
            <a:endParaRPr lang="en-US" dirty="0" smtClean="0"/>
          </a:p>
          <a:p>
            <a:r>
              <a:rPr lang="en-US"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23</a:t>
            </a:fld>
            <a:endParaRPr lang="en-US"/>
          </a:p>
        </p:txBody>
      </p:sp>
    </p:spTree>
    <p:extLst>
      <p:ext uri="{BB962C8B-B14F-4D97-AF65-F5344CB8AC3E}">
        <p14:creationId xmlns:p14="http://schemas.microsoft.com/office/powerpoint/2010/main" val="14635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spaghetti</a:t>
            </a:r>
            <a:r>
              <a:rPr lang="en-US" baseline="0" dirty="0" smtClean="0"/>
              <a:t> mess… if I just want the gooey goodness of the meatball, do I have to bring along the noodles that are attached to other meatballs?</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24</a:t>
            </a:fld>
            <a:endParaRPr lang="en-US"/>
          </a:p>
        </p:txBody>
      </p:sp>
    </p:spTree>
    <p:extLst>
      <p:ext uri="{BB962C8B-B14F-4D97-AF65-F5344CB8AC3E}">
        <p14:creationId xmlns:p14="http://schemas.microsoft.com/office/powerpoint/2010/main" val="196790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can’t write a system</a:t>
            </a:r>
            <a:r>
              <a:rPr lang="en-US" baseline="0" dirty="0" smtClean="0"/>
              <a:t> without dependencies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26</a:t>
            </a:fld>
            <a:endParaRPr lang="en-US"/>
          </a:p>
        </p:txBody>
      </p:sp>
    </p:spTree>
    <p:extLst>
      <p:ext uri="{BB962C8B-B14F-4D97-AF65-F5344CB8AC3E}">
        <p14:creationId xmlns:p14="http://schemas.microsoft.com/office/powerpoint/2010/main" val="218175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header interface is not inversion, it’s only abstraction</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27</a:t>
            </a:fld>
            <a:endParaRPr lang="en-US"/>
          </a:p>
        </p:txBody>
      </p:sp>
    </p:spTree>
    <p:extLst>
      <p:ext uri="{BB962C8B-B14F-4D97-AF65-F5344CB8AC3E}">
        <p14:creationId xmlns:p14="http://schemas.microsoft.com/office/powerpoint/2010/main" val="239494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the owner of the interface, not just having an interface</a:t>
            </a:r>
          </a:p>
          <a:p>
            <a:r>
              <a:rPr lang="en-US" dirty="0" smtClean="0"/>
              <a:t>Role</a:t>
            </a:r>
            <a:r>
              <a:rPr lang="en-US" baseline="0" dirty="0" smtClean="0"/>
              <a:t> specific interfaces provide what the client needs, </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28</a:t>
            </a:fld>
            <a:endParaRPr lang="en-US"/>
          </a:p>
        </p:txBody>
      </p:sp>
    </p:spTree>
    <p:extLst>
      <p:ext uri="{BB962C8B-B14F-4D97-AF65-F5344CB8AC3E}">
        <p14:creationId xmlns:p14="http://schemas.microsoft.com/office/powerpoint/2010/main" val="3924171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 the </a:t>
            </a:r>
            <a:r>
              <a:rPr lang="en-US" dirty="0" err="1" smtClean="0"/>
              <a:t>imessageinforetriever</a:t>
            </a:r>
            <a:r>
              <a:rPr lang="en-US" dirty="0" smtClean="0"/>
              <a:t> as an abstraction between the different reader types</a:t>
            </a:r>
          </a:p>
          <a:p>
            <a:r>
              <a:rPr lang="en-US" dirty="0" smtClean="0"/>
              <a:t>The interface is owned by the processing service</a:t>
            </a:r>
          </a:p>
          <a:p>
            <a:r>
              <a:rPr lang="en-US" dirty="0" smtClean="0"/>
              <a:t>The implementations change to meet the needs of the processing</a:t>
            </a:r>
            <a:r>
              <a:rPr lang="en-US" baseline="0" dirty="0" smtClean="0"/>
              <a:t> service, not the other way around</a:t>
            </a:r>
          </a:p>
          <a:p>
            <a:r>
              <a:rPr lang="en-US" baseline="0"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29</a:t>
            </a:fld>
            <a:endParaRPr lang="en-US"/>
          </a:p>
        </p:txBody>
      </p:sp>
    </p:spTree>
    <p:extLst>
      <p:ext uri="{BB962C8B-B14F-4D97-AF65-F5344CB8AC3E}">
        <p14:creationId xmlns:p14="http://schemas.microsoft.com/office/powerpoint/2010/main" val="388171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added functionality, we introduced</a:t>
            </a:r>
            <a:r>
              <a:rPr lang="en-US" baseline="0" dirty="0" smtClean="0"/>
              <a:t> principles and patterns that make it easier to continue adding functionality later</a:t>
            </a:r>
          </a:p>
          <a:p>
            <a:r>
              <a:rPr lang="en-US" baseline="0" dirty="0" smtClean="0"/>
              <a:t>We blew up the object graph from 2 things that did everything to 12 things</a:t>
            </a:r>
          </a:p>
          <a:p>
            <a:r>
              <a:rPr lang="en-US" baseline="0" dirty="0" smtClean="0"/>
              <a:t>But why?</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31</a:t>
            </a:fld>
            <a:endParaRPr lang="en-US"/>
          </a:p>
        </p:txBody>
      </p:sp>
    </p:spTree>
    <p:extLst>
      <p:ext uri="{BB962C8B-B14F-4D97-AF65-F5344CB8AC3E}">
        <p14:creationId xmlns:p14="http://schemas.microsoft.com/office/powerpoint/2010/main" val="3584186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SRP, OCP,</a:t>
            </a:r>
            <a:r>
              <a:rPr lang="en-US" baseline="0" dirty="0" smtClean="0"/>
              <a:t> ISP, LSP</a:t>
            </a:r>
            <a:endParaRPr lang="en-US" dirty="0" smtClean="0"/>
          </a:p>
          <a:p>
            <a:r>
              <a:rPr lang="en-US" dirty="0" smtClean="0"/>
              <a:t>Our system is decoupled. </a:t>
            </a:r>
          </a:p>
          <a:p>
            <a:r>
              <a:rPr lang="en-US" dirty="0" smtClean="0"/>
              <a:t>Can pull pieces out and replace them</a:t>
            </a:r>
            <a:endParaRPr lang="en-US" baseline="0" dirty="0" smtClean="0"/>
          </a:p>
          <a:p>
            <a:r>
              <a:rPr lang="en-US" baseline="0" dirty="0" smtClean="0"/>
              <a:t>Each piece can change easily</a:t>
            </a:r>
          </a:p>
          <a:p>
            <a:r>
              <a:rPr lang="en-US" baseline="0" dirty="0" smtClean="0"/>
              <a:t>Add new functionality easily</a:t>
            </a:r>
          </a:p>
        </p:txBody>
      </p:sp>
      <p:sp>
        <p:nvSpPr>
          <p:cNvPr id="4" name="Slide Number Placeholder 3"/>
          <p:cNvSpPr>
            <a:spLocks noGrp="1"/>
          </p:cNvSpPr>
          <p:nvPr>
            <p:ph type="sldNum" sz="quarter" idx="10"/>
          </p:nvPr>
        </p:nvSpPr>
        <p:spPr/>
        <p:txBody>
          <a:bodyPr/>
          <a:lstStyle/>
          <a:p>
            <a:fld id="{F40E2418-650B-4841-BB37-E4A946AE1E14}" type="slidenum">
              <a:rPr lang="en-US" smtClean="0"/>
              <a:t>32</a:t>
            </a:fld>
            <a:endParaRPr lang="en-US"/>
          </a:p>
        </p:txBody>
      </p:sp>
    </p:spTree>
    <p:extLst>
      <p:ext uri="{BB962C8B-B14F-4D97-AF65-F5344CB8AC3E}">
        <p14:creationId xmlns:p14="http://schemas.microsoft.com/office/powerpoint/2010/main" val="3069212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a:t>
            </a:r>
            <a:r>
              <a:rPr lang="en-US" baseline="0" dirty="0" smtClean="0"/>
              <a:t> SRP, LSP</a:t>
            </a:r>
            <a:endParaRPr lang="en-US" dirty="0" smtClean="0"/>
          </a:p>
          <a:p>
            <a:r>
              <a:rPr lang="en-US" dirty="0" smtClean="0"/>
              <a:t>The app as a whole does more than the</a:t>
            </a:r>
            <a:r>
              <a:rPr lang="en-US" baseline="0" dirty="0" smtClean="0"/>
              <a:t> individual parts</a:t>
            </a:r>
          </a:p>
          <a:p>
            <a:r>
              <a:rPr lang="en-US" baseline="0" dirty="0" smtClean="0"/>
              <a:t>All the parts work well by themselves, but they work better when coordinated together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code re-use is low on the totem pole? good OO architecture and high cohesion means we are more likely to be able to re-use, without making re-use a goal</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33</a:t>
            </a:fld>
            <a:endParaRPr lang="en-US"/>
          </a:p>
        </p:txBody>
      </p:sp>
    </p:spTree>
    <p:extLst>
      <p:ext uri="{BB962C8B-B14F-4D97-AF65-F5344CB8AC3E}">
        <p14:creationId xmlns:p14="http://schemas.microsoft.com/office/powerpoint/2010/main" val="200457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SRP, ISP, OCP</a:t>
            </a:r>
          </a:p>
          <a:p>
            <a:r>
              <a:rPr lang="en-US" dirty="0" smtClean="0"/>
              <a:t>With each part of the app well encapsulated, we have no duplication</a:t>
            </a:r>
          </a:p>
          <a:p>
            <a:r>
              <a:rPr lang="en-US" dirty="0" smtClean="0"/>
              <a:t>We</a:t>
            </a:r>
            <a:r>
              <a:rPr lang="en-US" baseline="0" dirty="0" smtClean="0"/>
              <a:t> can segment the parts of the app for a number of reasons: testing, giving responsibility to certain developers, </a:t>
            </a:r>
            <a:r>
              <a:rPr lang="en-US" baseline="0" dirty="0" err="1" smtClean="0"/>
              <a:t>etc</a:t>
            </a:r>
            <a:endParaRPr lang="en-US" baseline="0" dirty="0" smtClean="0"/>
          </a:p>
          <a:p>
            <a:r>
              <a:rPr lang="en-US" baseline="0" dirty="0" smtClean="0"/>
              <a:t>We can change parts of the app and it’s behavior without touching the rest of the app</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34</a:t>
            </a:fld>
            <a:endParaRPr lang="en-US"/>
          </a:p>
        </p:txBody>
      </p:sp>
    </p:spTree>
    <p:extLst>
      <p:ext uri="{BB962C8B-B14F-4D97-AF65-F5344CB8AC3E}">
        <p14:creationId xmlns:p14="http://schemas.microsoft.com/office/powerpoint/2010/main" val="2417160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35</a:t>
            </a:fld>
            <a:endParaRPr lang="en-US"/>
          </a:p>
        </p:txBody>
      </p:sp>
    </p:spTree>
    <p:extLst>
      <p:ext uri="{BB962C8B-B14F-4D97-AF65-F5344CB8AC3E}">
        <p14:creationId xmlns:p14="http://schemas.microsoft.com/office/powerpoint/2010/main" val="344659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whole is greater than the sum of the parts.</a:t>
            </a:r>
          </a:p>
          <a:p>
            <a:r>
              <a:rPr lang="en-US" baseline="0" dirty="0" smtClean="0"/>
              <a:t>A 10,000 line “god” class (all powerful, all knowing) cannot be cohesive, by definition</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hiding, not just data hiding.</a:t>
            </a:r>
          </a:p>
          <a:p>
            <a:r>
              <a:rPr lang="en-US" dirty="0" smtClean="0"/>
              <a:t>A black box… but with an API</a:t>
            </a:r>
            <a:r>
              <a:rPr lang="en-US" baseline="0" dirty="0" smtClean="0"/>
              <a:t> to get something in and out.</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 helps us get to the lofty goals of the OO principles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6</a:t>
            </a:fld>
            <a:endParaRPr lang="en-US"/>
          </a:p>
        </p:txBody>
      </p:sp>
    </p:spTree>
    <p:extLst>
      <p:ext uri="{BB962C8B-B14F-4D97-AF65-F5344CB8AC3E}">
        <p14:creationId xmlns:p14="http://schemas.microsoft.com/office/powerpoint/2010/main" val="379609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s </a:t>
            </a:r>
            <a:r>
              <a:rPr lang="en-US" dirty="0" smtClean="0"/>
              <a:t>one reason to _change_</a:t>
            </a:r>
            <a:r>
              <a:rPr lang="en-US" baseline="0" dirty="0" smtClean="0"/>
              <a:t> not one reason to exist.</a:t>
            </a:r>
          </a:p>
          <a:p>
            <a:r>
              <a:rPr lang="en-US" baseline="0" dirty="0" smtClean="0"/>
              <a:t>What does that mean? Why is that perspective important?</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8</a:t>
            </a:fld>
            <a:endParaRPr lang="en-US"/>
          </a:p>
        </p:txBody>
      </p:sp>
    </p:spTree>
    <p:extLst>
      <p:ext uri="{BB962C8B-B14F-4D97-AF65-F5344CB8AC3E}">
        <p14:creationId xmlns:p14="http://schemas.microsoft.com/office/powerpoint/2010/main" val="289394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requirements of the app: read a file, send an email.</a:t>
            </a:r>
          </a:p>
          <a:p>
            <a:r>
              <a:rPr lang="en-US" dirty="0" smtClean="0"/>
              <a:t>Show the super simple demo app code</a:t>
            </a:r>
          </a:p>
          <a:p>
            <a:r>
              <a:rPr lang="en-US" dirty="0" smtClean="0"/>
              <a:t>Ask how many responsibilities are found in there?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10</a:t>
            </a:fld>
            <a:endParaRPr lang="en-US"/>
          </a:p>
        </p:txBody>
      </p:sp>
    </p:spTree>
    <p:extLst>
      <p:ext uri="{BB962C8B-B14F-4D97-AF65-F5344CB8AC3E}">
        <p14:creationId xmlns:p14="http://schemas.microsoft.com/office/powerpoint/2010/main" val="336893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a:t>
            </a:r>
            <a:r>
              <a:rPr lang="en-US" baseline="0" dirty="0" smtClean="0"/>
              <a:t> requirement: flat file or xml file</a:t>
            </a:r>
          </a:p>
          <a:p>
            <a:r>
              <a:rPr lang="en-US" baseline="0" dirty="0" smtClean="0"/>
              <a:t>Factor email sender out, to introduce single responsibility </a:t>
            </a:r>
          </a:p>
          <a:p>
            <a:r>
              <a:rPr lang="en-US" baseline="0"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11</a:t>
            </a:fld>
            <a:endParaRPr lang="en-US"/>
          </a:p>
        </p:txBody>
      </p:sp>
    </p:spTree>
    <p:extLst>
      <p:ext uri="{BB962C8B-B14F-4D97-AF65-F5344CB8AC3E}">
        <p14:creationId xmlns:p14="http://schemas.microsoft.com/office/powerpoint/2010/main" val="201553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March 4,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March 4,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March 4,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March 4,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4" Type="http://schemas.openxmlformats.org/officeDocument/2006/relationships/image" Target="../media/image3.png"/><Relationship Id="rId5" Type="http://schemas.openxmlformats.org/officeDocument/2006/relationships/hyperlink" Target="http://www.flickr.com/photos/su-lin/2268003292/sizes/l/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4" Type="http://schemas.openxmlformats.org/officeDocument/2006/relationships/image" Target="../media/image5.png"/><Relationship Id="rId5" Type="http://schemas.openxmlformats.org/officeDocument/2006/relationships/hyperlink" Target="http://www.flickr.com/photos/adamcrowe/4299996507/sizes/o/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spTree>
    <p:extLst>
      <p:ext uri="{BB962C8B-B14F-4D97-AF65-F5344CB8AC3E}">
        <p14:creationId xmlns:p14="http://schemas.microsoft.com/office/powerpoint/2010/main" val="28262154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There is no spoon</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Sometimes Semantic Arguments Are Worthwhile</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Object Oriented Principles</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They’re</a:t>
            </a:r>
            <a:r>
              <a:rPr lang="en-US" sz="1600" dirty="0" smtClean="0">
                <a:solidFill>
                  <a:schemeClr val="bg1"/>
                </a:solidFill>
                <a:latin typeface="+mn-lt"/>
              </a:rPr>
              <a:t> Not Just For Academics And Ivory Tower Architects</a:t>
            </a:r>
            <a:endParaRPr lang="en-US" sz="1600" dirty="0">
              <a:solidFill>
                <a:schemeClr val="bg1"/>
              </a:solidFill>
              <a:latin typeface="+mn-lt"/>
            </a:endParaRPr>
          </a:p>
        </p:txBody>
      </p:sp>
    </p:spTree>
    <p:extLst>
      <p:ext uri="{BB962C8B-B14F-4D97-AF65-F5344CB8AC3E}">
        <p14:creationId xmlns:p14="http://schemas.microsoft.com/office/powerpoint/2010/main" val="7864685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C3P0 is a protocol droid</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I wear a lot of hats</a:t>
            </a: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p>
        </p:txBody>
      </p:sp>
      <p:pic>
        <p:nvPicPr>
          <p:cNvPr id="2" name="Picture 1"/>
          <p:cNvPicPr>
            <a:picLocks noChangeAspect="1"/>
          </p:cNvPicPr>
          <p:nvPr/>
        </p:nvPicPr>
        <p:blipFill>
          <a:blip r:embed="rId4"/>
          <a:stretch>
            <a:fillRect/>
          </a:stretch>
        </p:blipFill>
        <p:spPr>
          <a:xfrm>
            <a:off x="1891398" y="3494834"/>
            <a:ext cx="5361204" cy="3199498"/>
          </a:xfrm>
          <a:prstGeom prst="rect">
            <a:avLst/>
          </a:prstGeom>
        </p:spPr>
      </p:pic>
      <p:sp>
        <p:nvSpPr>
          <p:cNvPr id="4" name="TextBox 3"/>
          <p:cNvSpPr txBox="1"/>
          <p:nvPr/>
        </p:nvSpPr>
        <p:spPr>
          <a:xfrm>
            <a:off x="2543240" y="6664814"/>
            <a:ext cx="4057521" cy="215444"/>
          </a:xfrm>
          <a:prstGeom prst="rect">
            <a:avLst/>
          </a:prstGeom>
          <a:noFill/>
        </p:spPr>
        <p:txBody>
          <a:bodyPr wrap="none" rtlCol="0">
            <a:spAutoFit/>
          </a:bodyPr>
          <a:lstStyle/>
          <a:p>
            <a:r>
              <a:rPr lang="en-US" sz="800" dirty="0" smtClean="0"/>
              <a:t>Photo Source: </a:t>
            </a:r>
            <a:r>
              <a:rPr lang="pl-PL" sz="800" dirty="0">
                <a:hlinkClick r:id="rId5"/>
              </a:rPr>
              <a:t>http://www.flickr.com/photos/su-lin/2268003292/sizes/l/in/photostream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0" y="445432"/>
            <a:ext cx="8915400" cy="673756"/>
          </a:xfrm>
          <a:prstGeom prst="rect">
            <a:avLst/>
          </a:prstGeom>
          <a:noFill/>
          <a:ln>
            <a:miter lim="800000"/>
            <a:headEnd/>
            <a:tailEnd/>
          </a:ln>
        </p:spPr>
        <p:txBody>
          <a:bodyPr>
            <a:normAutofit/>
          </a:bodyPr>
          <a:lstStyle/>
          <a:p>
            <a:pPr eaLnBrk="1" hangingPunct="1"/>
            <a:r>
              <a:rPr lang="en-US" sz="3600" dirty="0" smtClean="0">
                <a:solidFill>
                  <a:schemeClr val="bg1"/>
                </a:solidFill>
              </a:rPr>
              <a:t>Additional Resources</a:t>
            </a:r>
          </a:p>
        </p:txBody>
      </p:sp>
      <p:sp>
        <p:nvSpPr>
          <p:cNvPr id="5128" name="Rectangle 9"/>
          <p:cNvSpPr>
            <a:spLocks noGrp="1" noChangeArrowheads="1"/>
          </p:cNvSpPr>
          <p:nvPr>
            <p:ph idx="4294967295"/>
          </p:nvPr>
        </p:nvSpPr>
        <p:spPr>
          <a:xfrm>
            <a:off x="514350" y="1142999"/>
            <a:ext cx="8229600" cy="3425051"/>
          </a:xfrm>
        </p:spPr>
        <p:txBody>
          <a:bodyPr>
            <a:noAutofit/>
          </a:bodyPr>
          <a:lstStyle/>
          <a:p>
            <a:pPr eaLnBrk="1" hangingPunct="1">
              <a:lnSpc>
                <a:spcPct val="80000"/>
              </a:lnSpc>
              <a:buNone/>
            </a:pPr>
            <a:r>
              <a:rPr lang="en-US" sz="2000" dirty="0" smtClean="0">
                <a:solidFill>
                  <a:schemeClr val="bg1"/>
                </a:solidFill>
              </a:rPr>
              <a:t>Uncle Bob’s Principle Of Object Oriented Development: </a:t>
            </a:r>
          </a:p>
          <a:p>
            <a:pPr eaLnBrk="1" hangingPunct="1">
              <a:lnSpc>
                <a:spcPct val="80000"/>
              </a:lnSpc>
              <a:buNone/>
            </a:pPr>
            <a:r>
              <a:rPr lang="en-US" sz="2000" dirty="0">
                <a:solidFill>
                  <a:schemeClr val="bg1"/>
                </a:solidFill>
              </a:rPr>
              <a:t>	</a:t>
            </a:r>
            <a:r>
              <a:rPr lang="en-US" sz="2000" dirty="0" smtClean="0">
                <a:solidFill>
                  <a:srgbClr val="292934"/>
                </a:solidFill>
              </a:rPr>
              <a:t>http://butunclebob.com/ArticleS.UncleBob.PrinciplesOfOod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Month</a:t>
            </a:r>
            <a:r>
              <a:rPr lang="en-US" sz="2000" dirty="0">
                <a:solidFill>
                  <a:schemeClr val="bg1"/>
                </a:solidFill>
              </a:rPr>
              <a:t> </a:t>
            </a:r>
            <a:r>
              <a:rPr lang="en-US" sz="2000" dirty="0" smtClean="0">
                <a:solidFill>
                  <a:schemeClr val="bg1"/>
                </a:solidFill>
              </a:rPr>
              <a:t>on SOLID, SOLID E-Book, and more</a:t>
            </a:r>
          </a:p>
          <a:p>
            <a:pPr eaLnBrk="1" hangingPunct="1">
              <a:lnSpc>
                <a:spcPct val="80000"/>
              </a:lnSpc>
              <a:buNone/>
            </a:pPr>
            <a:r>
              <a:rPr lang="en-US" sz="2000" dirty="0">
                <a:solidFill>
                  <a:schemeClr val="bg1"/>
                </a:solidFill>
              </a:rPr>
              <a:t>	</a:t>
            </a:r>
            <a:r>
              <a:rPr lang="en-US" sz="2000" dirty="0" smtClean="0"/>
              <a:t>http://</a:t>
            </a:r>
            <a:r>
              <a:rPr lang="en-US" sz="2000" dirty="0" err="1" smtClean="0"/>
              <a:t>lostechies.com</a:t>
            </a:r>
            <a:endParaRPr lang="en-US" sz="2000" dirty="0" smtClean="0"/>
          </a:p>
          <a:p>
            <a:pPr>
              <a:lnSpc>
                <a:spcPct val="80000"/>
              </a:lnSpc>
              <a:buNone/>
            </a:pPr>
            <a:endParaRPr lang="en-US" sz="2000"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dirty="0">
                <a:solidFill>
                  <a:srgbClr val="292934"/>
                </a:solidFill>
              </a:rPr>
              <a:t>http://www.code-magazine.com/article.aspx?quickid=</a:t>
            </a:r>
            <a:r>
              <a:rPr lang="pl-PL" dirty="0" smtClean="0">
                <a:solidFill>
                  <a:srgbClr val="292934"/>
                </a:solidFill>
              </a:rPr>
              <a:t>1001061</a:t>
            </a:r>
            <a:endParaRPr lang="en-US" dirty="0">
              <a:solidFill>
                <a:srgbClr val="292934"/>
              </a:solidFill>
            </a:endParaRPr>
          </a:p>
          <a:p>
            <a:pPr>
              <a:lnSpc>
                <a:spcPct val="80000"/>
              </a:lnSpc>
              <a:buNone/>
            </a:pPr>
            <a:endParaRPr lang="en-US" sz="2000" dirty="0" smtClean="0">
              <a:solidFill>
                <a:schemeClr val="bg1"/>
              </a:solidFill>
            </a:endParaRPr>
          </a:p>
          <a:p>
            <a:pPr>
              <a:lnSpc>
                <a:spcPct val="80000"/>
              </a:lnSpc>
              <a:buNone/>
            </a:pPr>
            <a:r>
              <a:rPr lang="en-US" sz="2000" dirty="0" smtClean="0">
                <a:solidFill>
                  <a:schemeClr val="bg1"/>
                </a:solidFill>
              </a:rPr>
              <a:t>Agile </a:t>
            </a:r>
            <a:r>
              <a:rPr lang="en-US" sz="2000" dirty="0">
                <a:solidFill>
                  <a:schemeClr val="bg1"/>
                </a:solidFill>
              </a:rPr>
              <a:t>Principles, Patterns, And Practices In C#</a:t>
            </a:r>
          </a:p>
          <a:p>
            <a:pPr>
              <a:lnSpc>
                <a:spcPct val="80000"/>
              </a:lnSpc>
              <a:buNone/>
            </a:pPr>
            <a:r>
              <a:rPr lang="en-US" sz="2000" dirty="0">
                <a:solidFill>
                  <a:srgbClr val="292934"/>
                </a:solidFill>
              </a:rPr>
              <a:t>	by Robert </a:t>
            </a:r>
            <a:r>
              <a:rPr lang="en-US" sz="2000" dirty="0" smtClean="0">
                <a:solidFill>
                  <a:srgbClr val="292934"/>
                </a:solidFill>
              </a:rPr>
              <a:t>and </a:t>
            </a:r>
            <a:r>
              <a:rPr lang="en-US" sz="2000" dirty="0">
                <a:solidFill>
                  <a:srgbClr val="292934"/>
                </a:solidFill>
              </a:rPr>
              <a:t>Micah </a:t>
            </a:r>
            <a:r>
              <a:rPr lang="en-US" sz="2000" dirty="0" smtClean="0">
                <a:solidFill>
                  <a:srgbClr val="292934"/>
                </a:solidFill>
              </a:rPr>
              <a:t>Martin, published by Prentice Hall</a:t>
            </a:r>
            <a:endParaRPr lang="en-US" sz="2000" dirty="0">
              <a:solidFill>
                <a:srgbClr val="292934"/>
              </a:solidFill>
            </a:endParaRPr>
          </a:p>
        </p:txBody>
      </p:sp>
      <p:sp>
        <p:nvSpPr>
          <p:cNvPr id="7" name="Rectangle 9"/>
          <p:cNvSpPr txBox="1">
            <a:spLocks noChangeArrowheads="1"/>
          </p:cNvSpPr>
          <p:nvPr/>
        </p:nvSpPr>
        <p:spPr>
          <a:xfrm>
            <a:off x="112713" y="4885893"/>
            <a:ext cx="4427298" cy="17811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buFont typeface="Arial" charset="0"/>
              <a:buNone/>
            </a:pPr>
            <a:r>
              <a:rPr lang="en-US" sz="1800" dirty="0" smtClean="0">
                <a:solidFill>
                  <a:schemeClr val="bg1"/>
                </a:solidFill>
              </a:rPr>
              <a:t>Derick Bailey  -  Independent Consultant</a:t>
            </a:r>
          </a:p>
          <a:p>
            <a:pPr>
              <a:lnSpc>
                <a:spcPct val="80000"/>
              </a:lnSpc>
              <a:buFont typeface="Arial" charset="0"/>
              <a:buNone/>
            </a:pPr>
            <a:r>
              <a:rPr lang="en-US" sz="1800" dirty="0" smtClean="0">
                <a:solidFill>
                  <a:schemeClr val="bg1"/>
                </a:solidFill>
              </a:rPr>
              <a:t>Muted Solutions, LLC</a:t>
            </a:r>
          </a:p>
          <a:p>
            <a:pPr>
              <a:lnSpc>
                <a:spcPct val="80000"/>
              </a:lnSpc>
              <a:buFont typeface="Arial" charset="0"/>
              <a:buNone/>
            </a:pPr>
            <a:endParaRPr lang="en-US" sz="1800" dirty="0" smtClean="0">
              <a:solidFill>
                <a:schemeClr val="bg1"/>
              </a:solidFill>
            </a:endParaRPr>
          </a:p>
          <a:p>
            <a:pPr>
              <a:lnSpc>
                <a:spcPct val="80000"/>
              </a:lnSpc>
              <a:buFont typeface="Arial" pitchFamily="34" charset="0"/>
              <a:buNone/>
            </a:pPr>
            <a:r>
              <a:rPr lang="en-US" sz="1800" dirty="0" smtClean="0">
                <a:solidFill>
                  <a:schemeClr val="bg1"/>
                </a:solidFill>
              </a:rPr>
              <a:t>WWW: </a:t>
            </a:r>
          </a:p>
          <a:p>
            <a:pPr>
              <a:lnSpc>
                <a:spcPct val="80000"/>
              </a:lnSpc>
              <a:buFont typeface="Arial" pitchFamily="34" charset="0"/>
              <a:buNone/>
            </a:pPr>
            <a:r>
              <a:rPr lang="en-US" sz="1800" dirty="0" smtClean="0">
                <a:solidFill>
                  <a:schemeClr val="bg1"/>
                </a:solidFill>
              </a:rPr>
              <a:t>    </a:t>
            </a:r>
            <a:r>
              <a:rPr lang="en-US" sz="1800" dirty="0" err="1" smtClean="0">
                <a:solidFill>
                  <a:schemeClr val="bg1"/>
                </a:solidFill>
              </a:rPr>
              <a:t>mutedsolutions.com</a:t>
            </a:r>
            <a:endParaRPr lang="en-US" sz="1800" dirty="0" smtClean="0">
              <a:solidFill>
                <a:schemeClr val="bg1"/>
              </a:solidFill>
            </a:endParaRPr>
          </a:p>
          <a:p>
            <a:pPr>
              <a:lnSpc>
                <a:spcPct val="80000"/>
              </a:lnSpc>
              <a:buFont typeface="Arial" pitchFamily="34" charset="0"/>
              <a:buNone/>
            </a:pPr>
            <a:r>
              <a:rPr lang="en-US" sz="1800" dirty="0">
                <a:solidFill>
                  <a:schemeClr val="bg1"/>
                </a:solidFill>
              </a:rPr>
              <a:t> </a:t>
            </a:r>
            <a:r>
              <a:rPr lang="en-US" sz="1800" dirty="0" smtClean="0">
                <a:solidFill>
                  <a:schemeClr val="bg1"/>
                </a:solidFill>
              </a:rPr>
              <a:t>   </a:t>
            </a:r>
            <a:r>
              <a:rPr lang="en-US" sz="1800" dirty="0" err="1" smtClean="0">
                <a:solidFill>
                  <a:schemeClr val="bg1"/>
                </a:solidFill>
              </a:rPr>
              <a:t>derickbailey.lostechies.com</a:t>
            </a:r>
            <a:endParaRPr lang="en-US" sz="1800" dirty="0" smtClean="0">
              <a:solidFill>
                <a:schemeClr val="bg1"/>
              </a:solidFill>
            </a:endParaRPr>
          </a:p>
        </p:txBody>
      </p:sp>
      <p:sp>
        <p:nvSpPr>
          <p:cNvPr id="2" name="Rectangle 1"/>
          <p:cNvSpPr/>
          <p:nvPr/>
        </p:nvSpPr>
        <p:spPr>
          <a:xfrm>
            <a:off x="5544690" y="4885893"/>
            <a:ext cx="3475485" cy="1652760"/>
          </a:xfrm>
          <a:prstGeom prst="rect">
            <a:avLst/>
          </a:prstGeom>
        </p:spPr>
        <p:txBody>
          <a:bodyPr wrap="square">
            <a:spAutoFit/>
          </a:bodyPr>
          <a:lstStyle/>
          <a:p>
            <a:pPr>
              <a:lnSpc>
                <a:spcPct val="80000"/>
              </a:lnSpc>
              <a:buFont typeface="Arial" charset="0"/>
              <a:buNone/>
            </a:pPr>
            <a:endParaRPr lang="en-US" dirty="0" smtClean="0">
              <a:solidFill>
                <a:schemeClr val="bg1"/>
              </a:solidFill>
            </a:endParaRPr>
          </a:p>
          <a:p>
            <a:pPr>
              <a:lnSpc>
                <a:spcPct val="80000"/>
              </a:lnSpc>
              <a:buFont typeface="Arial" charset="0"/>
              <a:buNone/>
            </a:pPr>
            <a:r>
              <a:rPr lang="en-US" dirty="0" smtClean="0">
                <a:solidFill>
                  <a:schemeClr val="bg1"/>
                </a:solidFill>
              </a:rPr>
              <a:t>Email</a:t>
            </a:r>
            <a:r>
              <a:rPr lang="en-US" dirty="0">
                <a:solidFill>
                  <a:schemeClr val="bg1"/>
                </a:solidFill>
              </a:rPr>
              <a:t>: </a:t>
            </a:r>
            <a:endParaRPr lang="en-US" dirty="0" smtClean="0">
              <a:solidFill>
                <a:schemeClr val="bg1"/>
              </a:solidFill>
            </a:endParaRPr>
          </a:p>
          <a:p>
            <a:pPr>
              <a:lnSpc>
                <a:spcPct val="80000"/>
              </a:lnSpc>
              <a:buFont typeface="Arial" charset="0"/>
              <a:buNone/>
            </a:pPr>
            <a:r>
              <a:rPr lang="en-US" dirty="0" smtClean="0">
                <a:solidFill>
                  <a:schemeClr val="bg1"/>
                </a:solidFill>
              </a:rPr>
              <a:t>    derick</a:t>
            </a:r>
            <a:r>
              <a:rPr lang="en-US" dirty="0">
                <a:solidFill>
                  <a:schemeClr val="bg1"/>
                </a:solidFill>
              </a:rPr>
              <a:t>@</a:t>
            </a:r>
            <a:r>
              <a:rPr lang="en-US" dirty="0" smtClean="0">
                <a:solidFill>
                  <a:schemeClr val="bg1"/>
                </a:solidFill>
              </a:rPr>
              <a:t>mutedsolutions.com</a:t>
            </a: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smtClean="0">
                <a:solidFill>
                  <a:schemeClr val="bg1"/>
                </a:solidFill>
              </a:rPr>
              <a:t>derick</a:t>
            </a:r>
            <a:r>
              <a:rPr lang="en-US" dirty="0" err="1">
                <a:solidFill>
                  <a:schemeClr val="bg1"/>
                </a:solidFill>
              </a:rPr>
              <a:t>@derickbailey.com</a:t>
            </a:r>
            <a:endParaRPr lang="en-US" dirty="0">
              <a:solidFill>
                <a:schemeClr val="bg1"/>
              </a:solidFill>
            </a:endParaRPr>
          </a:p>
          <a:p>
            <a:pPr lvl="1">
              <a:lnSpc>
                <a:spcPct val="80000"/>
              </a:lnSpc>
              <a:buFont typeface="Arial" charset="0"/>
              <a:buNone/>
            </a:pPr>
            <a:endParaRPr lang="en-US" dirty="0">
              <a:solidFill>
                <a:schemeClr val="bg1"/>
              </a:solidFill>
            </a:endParaRPr>
          </a:p>
          <a:p>
            <a:pPr>
              <a:lnSpc>
                <a:spcPct val="80000"/>
              </a:lnSpc>
              <a:buFont typeface="Arial" charset="0"/>
              <a:buNone/>
            </a:pPr>
            <a:r>
              <a:rPr lang="en-US" dirty="0">
                <a:solidFill>
                  <a:schemeClr val="bg1"/>
                </a:solidFill>
              </a:rPr>
              <a:t>Twitter: </a:t>
            </a:r>
            <a:endParaRPr lang="en-US" dirty="0" smtClean="0">
              <a:solidFill>
                <a:schemeClr val="bg1"/>
              </a:solidFill>
            </a:endParaRP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a:solidFill>
                  <a:schemeClr val="bg1"/>
                </a:solidFill>
              </a:rPr>
              <a:t>derickbailey</a:t>
            </a:r>
            <a:endParaRPr lang="en-US" dirty="0">
              <a:solidFill>
                <a:schemeClr val="bg1"/>
              </a:solidFill>
            </a:endParaRPr>
          </a:p>
        </p:txBody>
      </p:sp>
      <p:sp>
        <p:nvSpPr>
          <p:cNvPr id="9"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Copyright ©2011 Muted Solutions, LLC</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p>
        </p:txBody>
      </p:sp>
      <p:pic>
        <p:nvPicPr>
          <p:cNvPr id="2" name="Picture 1"/>
          <p:cNvPicPr>
            <a:picLocks noChangeAspect="1"/>
          </p:cNvPicPr>
          <p:nvPr/>
        </p:nvPicPr>
        <p:blipFill>
          <a:blip r:embed="rId4"/>
          <a:stretch>
            <a:fillRect/>
          </a:stretch>
        </p:blipFill>
        <p:spPr>
          <a:xfrm>
            <a:off x="850614" y="3524371"/>
            <a:ext cx="7442772" cy="3102995"/>
          </a:xfrm>
          <a:prstGeom prst="rect">
            <a:avLst/>
          </a:prstGeom>
        </p:spPr>
      </p:pic>
      <p:sp>
        <p:nvSpPr>
          <p:cNvPr id="3" name="TextBox 2"/>
          <p:cNvSpPr txBox="1"/>
          <p:nvPr/>
        </p:nvSpPr>
        <p:spPr>
          <a:xfrm>
            <a:off x="2382939" y="6617223"/>
            <a:ext cx="4378122" cy="215444"/>
          </a:xfrm>
          <a:prstGeom prst="rect">
            <a:avLst/>
          </a:prstGeom>
          <a:noFill/>
        </p:spPr>
        <p:txBody>
          <a:bodyPr wrap="none" rtlCol="0">
            <a:spAutoFit/>
          </a:bodyPr>
          <a:lstStyle/>
          <a:p>
            <a:r>
              <a:rPr lang="en-US" sz="800" dirty="0" smtClean="0"/>
              <a:t>Photo Source: </a:t>
            </a:r>
            <a:r>
              <a:rPr lang="pl-PL" sz="800" dirty="0">
                <a:hlinkClick r:id="rId5"/>
              </a:rPr>
              <a:t>http://www.flickr.com/photos/adamcrowe/4299996507/sizes/o/in/photostream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There can be only one</a:t>
            </a:r>
            <a:endParaRPr lang="en-US" sz="1600" i="1"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485</TotalTime>
  <Words>1478</Words>
  <Application>Microsoft Macintosh PowerPoint</Application>
  <PresentationFormat>On-screen Show (4:3)</PresentationFormat>
  <Paragraphs>332</Paragraphs>
  <Slides>35</Slides>
  <Notes>29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62</cp:revision>
  <dcterms:created xsi:type="dcterms:W3CDTF">2011-02-27T13:45:15Z</dcterms:created>
  <dcterms:modified xsi:type="dcterms:W3CDTF">2011-03-04T17:41:41Z</dcterms:modified>
</cp:coreProperties>
</file>