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22" r:id="rId4"/>
  </p:sldMasterIdLst>
  <p:notesMasterIdLst>
    <p:notesMasterId r:id="rId36"/>
  </p:notesMasterIdLst>
  <p:handoutMasterIdLst>
    <p:handoutMasterId r:id="rId37"/>
  </p:handoutMasterIdLst>
  <p:sldIdLst>
    <p:sldId id="256" r:id="rId5"/>
    <p:sldId id="257" r:id="rId6"/>
    <p:sldId id="288" r:id="rId7"/>
    <p:sldId id="290" r:id="rId8"/>
    <p:sldId id="289" r:id="rId9"/>
    <p:sldId id="258" r:id="rId10"/>
    <p:sldId id="283" r:id="rId11"/>
    <p:sldId id="291" r:id="rId12"/>
    <p:sldId id="282" r:id="rId13"/>
    <p:sldId id="280" r:id="rId14"/>
    <p:sldId id="286" r:id="rId15"/>
    <p:sldId id="281" r:id="rId16"/>
    <p:sldId id="303" r:id="rId17"/>
    <p:sldId id="296" r:id="rId18"/>
    <p:sldId id="278" r:id="rId19"/>
    <p:sldId id="304" r:id="rId20"/>
    <p:sldId id="295" r:id="rId21"/>
    <p:sldId id="301" r:id="rId22"/>
    <p:sldId id="302" r:id="rId23"/>
    <p:sldId id="285" r:id="rId24"/>
    <p:sldId id="299" r:id="rId25"/>
    <p:sldId id="300" r:id="rId26"/>
    <p:sldId id="297" r:id="rId27"/>
    <p:sldId id="276" r:id="rId28"/>
    <p:sldId id="277" r:id="rId29"/>
    <p:sldId id="284" r:id="rId30"/>
    <p:sldId id="292" r:id="rId31"/>
    <p:sldId id="293" r:id="rId32"/>
    <p:sldId id="294" r:id="rId33"/>
    <p:sldId id="259" r:id="rId34"/>
    <p:sldId id="274" r:id="rId35"/>
  </p:sldIdLst>
  <p:sldSz cx="9144000" cy="6858000" type="screen4x3"/>
  <p:notesSz cx="7010400" cy="9296400"/>
  <p:embeddedFontLst>
    <p:embeddedFont>
      <p:font typeface="Calibri" pitchFamily="34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E31937"/>
    <a:srgbClr val="0069AA"/>
    <a:srgbClr val="105783"/>
    <a:srgbClr val="260184"/>
    <a:srgbClr val="A4C397"/>
    <a:srgbClr val="F2B51C"/>
    <a:srgbClr val="688F5A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582" autoAdjust="0"/>
    <p:restoredTop sz="94660"/>
  </p:normalViewPr>
  <p:slideViewPr>
    <p:cSldViewPr>
      <p:cViewPr>
        <p:scale>
          <a:sx n="110" d="100"/>
          <a:sy n="110" d="100"/>
        </p:scale>
        <p:origin x="-45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68" y="-96"/>
      </p:cViewPr>
      <p:guideLst>
        <p:guide orient="horz" pos="2927"/>
        <p:guide pos="220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1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6413DB81-62D7-4BDE-81BE-2B2B595B447B}" type="datetimeFigureOut">
              <a:rPr lang="en-US"/>
              <a:pPr>
                <a:defRPr/>
              </a:pPr>
              <a:t>5/20/2009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D769C137-A8E9-4A75-9F53-439697ECD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185D52F4-2EA3-4A3A-8BDA-FE18382FBBD6}" type="datetimeFigureOut">
              <a:rPr lang="en-US"/>
              <a:pPr>
                <a:defRPr/>
              </a:pPr>
              <a:t>5/20/2009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48200" cy="3487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09" tIns="45405" rIns="90809" bIns="4540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0809" tIns="45405" rIns="90809" bIns="4540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1931C8FD-CC35-423B-99F4-64D81D6A8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52400"/>
            <a:ext cx="72390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0" y="752475"/>
            <a:ext cx="628650" cy="228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704850" y="752475"/>
            <a:ext cx="8458200" cy="2286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0" y="6553200"/>
            <a:ext cx="30480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rgbClr val="0069AA"/>
                </a:solidFill>
                <a:latin typeface="+mn-lt"/>
              </a:rPr>
              <a:t>Company Confidential – Do Not Duplicate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0" y="6519863"/>
            <a:ext cx="9906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BFEFCC47-25A2-45C5-91A4-3A239FF3E961}" type="slidenum">
              <a:rPr lang="en-US" sz="1100" b="1">
                <a:solidFill>
                  <a:srgbClr val="0069AA"/>
                </a:solidFill>
                <a:latin typeface="+mn-lt"/>
              </a:rPr>
              <a:pPr algn="r">
                <a:defRPr/>
              </a:pPr>
              <a:t>‹#›</a:t>
            </a:fld>
            <a:endParaRPr lang="en-US" sz="1100" b="1" dirty="0">
              <a:solidFill>
                <a:srgbClr val="0069AA"/>
              </a:solidFill>
              <a:latin typeface="+mn-lt"/>
            </a:endParaRPr>
          </a:p>
        </p:txBody>
      </p:sp>
      <p:pic>
        <p:nvPicPr>
          <p:cNvPr id="1031" name="Picture 9" descr="MAT logo color vertical.emf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924800" y="123825"/>
            <a:ext cx="1066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9A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mand_patter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tinfowler.com/eaaDev/EventAggregator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hesion_(computer_science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ncapsulation_(classes_-_computers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upling_(computer_science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4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225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2009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1295400"/>
            <a:ext cx="8610600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400" spc="60" dirty="0" smtClean="0">
                <a:solidFill>
                  <a:schemeClr val="bg1"/>
                </a:solidFill>
                <a:latin typeface="Calibri" pitchFamily="34" charset="0"/>
              </a:rPr>
              <a:t>Decoupling Workflow From Forms</a:t>
            </a:r>
            <a:endParaRPr lang="en-US" sz="44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Using an Application Controller, </a:t>
            </a: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IoC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Container, Event Aggregator, and Command pattern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57" name="Picture 9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9600" y="5486400"/>
            <a:ext cx="502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Presented By: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Derick Bailey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Chart: Version 1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Tightly coupled forms: It works, but it doesn’t modify easily.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Presentation Logic: One Presenter Knows About Another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04875" y="1971675"/>
            <a:ext cx="8010525" cy="4048125"/>
            <a:chOff x="904875" y="1819275"/>
            <a:chExt cx="8010525" cy="4048125"/>
          </a:xfrm>
        </p:grpSpPr>
        <p:grpSp>
          <p:nvGrpSpPr>
            <p:cNvPr id="15" name="Group 14"/>
            <p:cNvGrpSpPr/>
            <p:nvPr/>
          </p:nvGrpSpPr>
          <p:grpSpPr>
            <a:xfrm>
              <a:off x="904875" y="1819275"/>
              <a:ext cx="8010525" cy="4048125"/>
              <a:chOff x="904875" y="1819275"/>
              <a:chExt cx="8010525" cy="4048125"/>
            </a:xfrm>
          </p:grpSpPr>
          <p:pic>
            <p:nvPicPr>
              <p:cNvPr id="6" name="Picture 2" descr="X:\Derick-GitHub\Presentation And Training Material\Decoupling Workflow With App Controler\doc\Org Chart View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04875" y="1819275"/>
                <a:ext cx="4286251" cy="4048125"/>
              </a:xfrm>
              <a:prstGeom prst="rect">
                <a:avLst/>
              </a:prstGeom>
              <a:noFill/>
            </p:spPr>
          </p:pic>
          <p:cxnSp>
            <p:nvCxnSpPr>
              <p:cNvPr id="8" name="Straight Connector 7"/>
              <p:cNvCxnSpPr/>
              <p:nvPr/>
            </p:nvCxnSpPr>
            <p:spPr>
              <a:xfrm>
                <a:off x="2743200" y="2667000"/>
                <a:ext cx="6172200" cy="6096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10800000" flipV="1">
                <a:off x="1295400" y="2743200"/>
                <a:ext cx="609600" cy="5334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1828800" y="2514600"/>
                <a:ext cx="914400" cy="2286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282184" y="3276600"/>
                <a:ext cx="7595116" cy="16764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</p:pic>
        </p:grpSp>
        <p:sp>
          <p:nvSpPr>
            <p:cNvPr id="16" name="Rectangle 15"/>
            <p:cNvSpPr/>
            <p:nvPr/>
          </p:nvSpPr>
          <p:spPr>
            <a:xfrm>
              <a:off x="5858774" y="3276600"/>
              <a:ext cx="2980426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71600" y="4648200"/>
              <a:ext cx="3886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71600" y="3683478"/>
              <a:ext cx="3124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Workflow: Parent Form Knows About Children Forms, Presenters, and More!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31957" y="1971675"/>
            <a:ext cx="7680087" cy="4048125"/>
            <a:chOff x="904875" y="1971675"/>
            <a:chExt cx="7680087" cy="4048125"/>
          </a:xfrm>
        </p:grpSpPr>
        <p:pic>
          <p:nvPicPr>
            <p:cNvPr id="5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04875" y="1971675"/>
              <a:ext cx="4286251" cy="4048125"/>
            </a:xfrm>
            <a:prstGeom prst="rect">
              <a:avLst/>
            </a:prstGeom>
            <a:noFill/>
          </p:spPr>
        </p:pic>
        <p:cxnSp>
          <p:nvCxnSpPr>
            <p:cNvPr id="8" name="Straight Connector 7"/>
            <p:cNvCxnSpPr/>
            <p:nvPr/>
          </p:nvCxnSpPr>
          <p:spPr>
            <a:xfrm rot="5400000" flipH="1" flipV="1">
              <a:off x="1628775" y="3924300"/>
              <a:ext cx="2286000" cy="8382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2281237" y="4795838"/>
              <a:ext cx="990600" cy="84772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12862" y="3200400"/>
              <a:ext cx="5372100" cy="155257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</a:t>
            </a:r>
            <a:r>
              <a:rPr lang="en-US" sz="2000" dirty="0" smtClean="0"/>
              <a:t>Workflow </a:t>
            </a:r>
            <a:r>
              <a:rPr lang="en-US" sz="2000" dirty="0" smtClean="0"/>
              <a:t>Logic: One Presenter Knows About Another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52450" y="1752600"/>
            <a:ext cx="8039100" cy="4438650"/>
            <a:chOff x="552450" y="1752600"/>
            <a:chExt cx="8039100" cy="4438650"/>
          </a:xfrm>
        </p:grpSpPr>
        <p:grpSp>
          <p:nvGrpSpPr>
            <p:cNvPr id="23" name="Group 22"/>
            <p:cNvGrpSpPr/>
            <p:nvPr/>
          </p:nvGrpSpPr>
          <p:grpSpPr>
            <a:xfrm>
              <a:off x="552450" y="1752600"/>
              <a:ext cx="8039100" cy="4438650"/>
              <a:chOff x="742950" y="1752600"/>
              <a:chExt cx="8039100" cy="4438650"/>
            </a:xfrm>
          </p:grpSpPr>
          <p:pic>
            <p:nvPicPr>
              <p:cNvPr id="15" name="Picture 14" descr="X:\Derick-GitHub\Presentation And Training Material\Decoupling Workflow With App Controler\doc\New Employee - Info.png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42950" y="1752600"/>
                <a:ext cx="4286250" cy="2257425"/>
              </a:xfrm>
              <a:prstGeom prst="rect">
                <a:avLst/>
              </a:prstGeom>
              <a:noFill/>
            </p:spPr>
          </p:pic>
          <p:pic>
            <p:nvPicPr>
              <p:cNvPr id="18" name="Picture 17" descr="X:\Derick-GitHub\Presentation And Training Material\Decoupling Workflow With App Controler\doc\New Employee - Manager.png"/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495800" y="4419600"/>
                <a:ext cx="4286250" cy="1771650"/>
              </a:xfrm>
              <a:prstGeom prst="rect">
                <a:avLst/>
              </a:prstGeom>
              <a:noFill/>
            </p:spPr>
          </p:pic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252538" y="2667000"/>
              <a:ext cx="6638925" cy="26384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19" name="Rectangle 18"/>
            <p:cNvSpPr/>
            <p:nvPr/>
          </p:nvSpPr>
          <p:spPr>
            <a:xfrm>
              <a:off x="5181600" y="2667000"/>
              <a:ext cx="26670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71600" y="3276600"/>
              <a:ext cx="2743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19400" y="4648200"/>
              <a:ext cx="28956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Real World: How Bad The Coupling Can Get</a:t>
            </a:r>
          </a:p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pic>
        <p:nvPicPr>
          <p:cNvPr id="1035" name="Picture 11" descr="C:\Users\derickb\AppData\Local\Microsoft\Windows\Temporary Internet Files\Content.IE5\AY104AXF\MPj0427604000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743200"/>
            <a:ext cx="3429001" cy="3429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1676400"/>
            <a:ext cx="609169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ounded Rectangle 14"/>
          <p:cNvSpPr/>
          <p:nvPr/>
        </p:nvSpPr>
        <p:spPr>
          <a:xfrm>
            <a:off x="762000" y="1752600"/>
            <a:ext cx="1219200" cy="3048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 Button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023646" y="1676400"/>
            <a:ext cx="338554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US" sz="24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latin typeface="+mn-lt"/>
              </a:rPr>
              <a:t>=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38200" y="3886200"/>
            <a:ext cx="2590800" cy="2243138"/>
            <a:chOff x="685800" y="3886200"/>
            <a:chExt cx="2590800" cy="2243138"/>
          </a:xfrm>
        </p:grpSpPr>
        <p:grpSp>
          <p:nvGrpSpPr>
            <p:cNvPr id="20" name="Group 19"/>
            <p:cNvGrpSpPr/>
            <p:nvPr/>
          </p:nvGrpSpPr>
          <p:grpSpPr>
            <a:xfrm>
              <a:off x="685800" y="3886200"/>
              <a:ext cx="2590800" cy="1023938"/>
              <a:chOff x="914400" y="1828800"/>
              <a:chExt cx="7768093" cy="1938338"/>
            </a:xfrm>
          </p:grpSpPr>
          <p:pic>
            <p:nvPicPr>
              <p:cNvPr id="17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8" name="Rounded Rectangle 17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85800" y="4495800"/>
              <a:ext cx="2590800" cy="1023938"/>
              <a:chOff x="914400" y="1828800"/>
              <a:chExt cx="7768093" cy="1938338"/>
            </a:xfrm>
          </p:grpSpPr>
          <p:pic>
            <p:nvPicPr>
              <p:cNvPr id="25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6" name="Rounded Rectangle 25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85800" y="5105400"/>
              <a:ext cx="2590800" cy="1023938"/>
              <a:chOff x="914400" y="1828800"/>
              <a:chExt cx="7768093" cy="1938338"/>
            </a:xfrm>
          </p:grpSpPr>
          <p:pic>
            <p:nvPicPr>
              <p:cNvPr id="29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0" name="Rounded Rectangle 29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</a:t>
            </a: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2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A Workflow Service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Current Workflow: Add </a:t>
            </a:r>
            <a:r>
              <a:rPr lang="en-US" sz="2000" dirty="0" smtClean="0"/>
              <a:t>New </a:t>
            </a:r>
            <a:r>
              <a:rPr lang="en-US" sz="2000" dirty="0" smtClean="0"/>
              <a:t>Employee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Workflow Services</a:t>
            </a:r>
            <a:endParaRPr lang="en-US" dirty="0" smtClean="0"/>
          </a:p>
        </p:txBody>
      </p:sp>
      <p:grpSp>
        <p:nvGrpSpPr>
          <p:cNvPr id="33" name="Group 32"/>
          <p:cNvGrpSpPr/>
          <p:nvPr/>
        </p:nvGrpSpPr>
        <p:grpSpPr>
          <a:xfrm>
            <a:off x="422730" y="1524000"/>
            <a:ext cx="8298541" cy="4809000"/>
            <a:chOff x="464459" y="1676400"/>
            <a:chExt cx="8298541" cy="4809000"/>
          </a:xfrm>
        </p:grpSpPr>
        <p:pic>
          <p:nvPicPr>
            <p:cNvPr id="18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4459" y="1676400"/>
              <a:ext cx="2583541" cy="2440010"/>
            </a:xfrm>
            <a:prstGeom prst="rect">
              <a:avLst/>
            </a:prstGeom>
            <a:noFill/>
          </p:spPr>
        </p:pic>
        <p:cxnSp>
          <p:nvCxnSpPr>
            <p:cNvPr id="24" name="Curved Connector 23"/>
            <p:cNvCxnSpPr>
              <a:stCxn id="18" idx="3"/>
              <a:endCxn id="4" idx="1"/>
            </p:cNvCxnSpPr>
            <p:nvPr/>
          </p:nvCxnSpPr>
          <p:spPr>
            <a:xfrm>
              <a:off x="3048000" y="2896405"/>
              <a:ext cx="762000" cy="145246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00400" y="2615930"/>
              <a:ext cx="2286000" cy="660670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  <p:cxnSp>
          <p:nvCxnSpPr>
            <p:cNvPr id="26" name="Shape 25"/>
            <p:cNvCxnSpPr>
              <a:stCxn id="4" idx="2"/>
              <a:endCxn id="5" idx="1"/>
            </p:cNvCxnSpPr>
            <p:nvPr/>
          </p:nvCxnSpPr>
          <p:spPr>
            <a:xfrm rot="16200000" flipH="1">
              <a:off x="5179481" y="4951489"/>
              <a:ext cx="922268" cy="1077690"/>
            </a:xfrm>
            <a:prstGeom prst="curvedConnector2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 descr="X:\Derick-GitHub\Presentation And Training Material\Decoupling Workflow With App Controler\doc\New Employee - Info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10000" y="3668535"/>
              <a:ext cx="2583540" cy="1360665"/>
            </a:xfrm>
            <a:prstGeom prst="rect">
              <a:avLst/>
            </a:prstGeom>
            <a:noFill/>
          </p:spPr>
        </p:pic>
        <p:pic>
          <p:nvPicPr>
            <p:cNvPr id="5" name="Picture 4" descr="X:\Derick-GitHub\Presentation And Training Material\Decoupling Workflow With App Controler\doc\New Employee - Manager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179460" y="5417536"/>
              <a:ext cx="2583540" cy="1067864"/>
            </a:xfrm>
            <a:prstGeom prst="rect">
              <a:avLst/>
            </a:prstGeom>
            <a:noFill/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410107" y="5486400"/>
              <a:ext cx="2152493" cy="855439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</p:grpSp>
      <p:pic>
        <p:nvPicPr>
          <p:cNvPr id="6147" name="Picture 3" descr="C:\Users\derickb\AppData\Local\Microsoft\Windows\Temporary Internet Files\Content.IE5\AY104AXF\MPj04265600000[1]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934200" y="1143000"/>
            <a:ext cx="2057400" cy="2057400"/>
          </a:xfrm>
          <a:prstGeom prst="round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Decouple The Workflow Between Forms By Introducing A Service To Coordinate Them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Workflow Services</a:t>
            </a:r>
            <a:endParaRPr lang="en-US" dirty="0" smtClean="0"/>
          </a:p>
        </p:txBody>
      </p:sp>
      <p:grpSp>
        <p:nvGrpSpPr>
          <p:cNvPr id="140" name="Group 139"/>
          <p:cNvGrpSpPr/>
          <p:nvPr/>
        </p:nvGrpSpPr>
        <p:grpSpPr>
          <a:xfrm>
            <a:off x="674739" y="1828800"/>
            <a:ext cx="7794523" cy="3886199"/>
            <a:chOff x="674739" y="1828800"/>
            <a:chExt cx="7794523" cy="3886199"/>
          </a:xfrm>
        </p:grpSpPr>
        <p:sp>
          <p:nvSpPr>
            <p:cNvPr id="18" name="Rectangle 17"/>
            <p:cNvSpPr/>
            <p:nvPr/>
          </p:nvSpPr>
          <p:spPr>
            <a:xfrm>
              <a:off x="3417939" y="3657599"/>
              <a:ext cx="1752600" cy="838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Workflow</a:t>
              </a:r>
            </a:p>
            <a:p>
              <a:pPr algn="ctr"/>
              <a:r>
                <a:rPr lang="en-US" dirty="0" smtClean="0"/>
                <a:t>Service</a:t>
              </a:r>
              <a:endParaRPr lang="en-US" dirty="0"/>
            </a:p>
          </p:txBody>
        </p:sp>
        <p:cxnSp>
          <p:nvCxnSpPr>
            <p:cNvPr id="25" name="Curved Connector 24"/>
            <p:cNvCxnSpPr>
              <a:stCxn id="18" idx="3"/>
              <a:endCxn id="16" idx="1"/>
            </p:cNvCxnSpPr>
            <p:nvPr/>
          </p:nvCxnSpPr>
          <p:spPr>
            <a:xfrm>
              <a:off x="5170539" y="4076699"/>
              <a:ext cx="1066800" cy="116684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4739" y="2997677"/>
              <a:ext cx="2281230" cy="2154494"/>
            </a:xfrm>
            <a:prstGeom prst="rect">
              <a:avLst/>
            </a:prstGeom>
            <a:noFill/>
          </p:spPr>
        </p:pic>
        <p:cxnSp>
          <p:nvCxnSpPr>
            <p:cNvPr id="54" name="Shape 53"/>
            <p:cNvCxnSpPr>
              <a:stCxn id="18" idx="3"/>
              <a:endCxn id="12" idx="1"/>
            </p:cNvCxnSpPr>
            <p:nvPr/>
          </p:nvCxnSpPr>
          <p:spPr>
            <a:xfrm flipV="1">
              <a:off x="5170539" y="2820025"/>
              <a:ext cx="1066800" cy="125667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 109"/>
            <p:cNvGrpSpPr/>
            <p:nvPr/>
          </p:nvGrpSpPr>
          <p:grpSpPr>
            <a:xfrm>
              <a:off x="6237339" y="1828800"/>
              <a:ext cx="2231922" cy="1591950"/>
              <a:chOff x="1676400" y="4403429"/>
              <a:chExt cx="2765322" cy="1929774"/>
            </a:xfrm>
          </p:grpSpPr>
          <p:pic>
            <p:nvPicPr>
              <p:cNvPr id="12" name="Picture 11" descr="X:\Derick-GitHub\Presentation And Training Material\Decoupling Workflow With App Controler\doc\New Employee - Info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676400" y="4876800"/>
                <a:ext cx="2765322" cy="1456403"/>
              </a:xfrm>
              <a:prstGeom prst="rect">
                <a:avLst/>
              </a:prstGeom>
              <a:noFill/>
            </p:spPr>
          </p:pic>
          <p:sp>
            <p:nvSpPr>
              <p:cNvPr id="100" name="TextBox 99"/>
              <p:cNvSpPr txBox="1"/>
              <p:nvPr/>
            </p:nvSpPr>
            <p:spPr>
              <a:xfrm>
                <a:off x="3375794" y="4403429"/>
                <a:ext cx="979179" cy="461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/>
                    </a:solidFill>
                    <a:latin typeface="+mn-lt"/>
                  </a:rPr>
                  <a:t>Step 1</a:t>
                </a:r>
                <a:endParaRPr lang="en-US" sz="2400" b="1" dirty="0" smtClean="0">
                  <a:solidFill>
                    <a:schemeClr val="accent2"/>
                  </a:solidFill>
                  <a:latin typeface="+mn-lt"/>
                </a:endParaRP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6237339" y="4385240"/>
              <a:ext cx="2231923" cy="1329759"/>
              <a:chOff x="6019800" y="4560258"/>
              <a:chExt cx="2765323" cy="1611942"/>
            </a:xfrm>
          </p:grpSpPr>
          <p:pic>
            <p:nvPicPr>
              <p:cNvPr id="16" name="Picture 15" descr="X:\Derick-GitHub\Presentation And Training Material\Decoupling Workflow With App Controler\doc\New Employee - Manager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6019800" y="5029200"/>
                <a:ext cx="2765323" cy="1143000"/>
              </a:xfrm>
              <a:prstGeom prst="rect">
                <a:avLst/>
              </a:prstGeom>
              <a:noFill/>
            </p:spPr>
          </p:pic>
          <p:sp>
            <p:nvSpPr>
              <p:cNvPr id="101" name="TextBox 100"/>
              <p:cNvSpPr txBox="1"/>
              <p:nvPr/>
            </p:nvSpPr>
            <p:spPr>
              <a:xfrm>
                <a:off x="7719194" y="4560258"/>
                <a:ext cx="979179" cy="461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/>
                    </a:solidFill>
                    <a:latin typeface="+mn-lt"/>
                  </a:rPr>
                  <a:t>Step 2</a:t>
                </a:r>
              </a:p>
            </p:txBody>
          </p:sp>
        </p:grpSp>
        <p:cxnSp>
          <p:nvCxnSpPr>
            <p:cNvPr id="20" name="Curved Connector 19"/>
            <p:cNvCxnSpPr>
              <a:stCxn id="42" idx="3"/>
              <a:endCxn id="18" idx="1"/>
            </p:cNvCxnSpPr>
            <p:nvPr/>
          </p:nvCxnSpPr>
          <p:spPr>
            <a:xfrm>
              <a:off x="2955969" y="4074924"/>
              <a:ext cx="461970" cy="1775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</a:t>
            </a: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The Command Pattern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command pattern is “used to represent and encapsulate all the information needed to call a method at a later time.”  - </a:t>
            </a:r>
            <a:r>
              <a:rPr lang="en-US" sz="2000" dirty="0" smtClean="0">
                <a:hlinkClick r:id="rId3"/>
              </a:rPr>
              <a:t>Wikipedia</a:t>
            </a:r>
            <a:r>
              <a:rPr lang="en-US" sz="2000" dirty="0" smtClean="0"/>
              <a:t> 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Command Pattern</a:t>
            </a:r>
          </a:p>
        </p:txBody>
      </p:sp>
      <p:grpSp>
        <p:nvGrpSpPr>
          <p:cNvPr id="2" name="Group 14"/>
          <p:cNvGrpSpPr/>
          <p:nvPr/>
        </p:nvGrpSpPr>
        <p:grpSpPr>
          <a:xfrm>
            <a:off x="2743200" y="2590800"/>
            <a:ext cx="3657600" cy="3048000"/>
            <a:chOff x="2514600" y="2743200"/>
            <a:chExt cx="3657600" cy="3048000"/>
          </a:xfrm>
        </p:grpSpPr>
        <p:sp>
          <p:nvSpPr>
            <p:cNvPr id="6" name="Rectangle 5"/>
            <p:cNvSpPr/>
            <p:nvPr/>
          </p:nvSpPr>
          <p:spPr>
            <a:xfrm>
              <a:off x="2514600" y="47244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Invoker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4600" y="27432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Invoked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37338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Command</a:t>
              </a:r>
            </a:p>
          </p:txBody>
        </p:sp>
        <p:sp>
          <p:nvSpPr>
            <p:cNvPr id="13" name="Arc 12"/>
            <p:cNvSpPr/>
            <p:nvPr/>
          </p:nvSpPr>
          <p:spPr>
            <a:xfrm>
              <a:off x="2514600" y="3200400"/>
              <a:ext cx="2895600" cy="1066800"/>
            </a:xfrm>
            <a:prstGeom prst="arc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5400000">
              <a:off x="3429000" y="3352800"/>
              <a:ext cx="1066800" cy="2895600"/>
            </a:xfrm>
            <a:prstGeom prst="arc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rickb\AppData\Local\Microsoft\Windows\Temporary Internet Files\Content.IE5\AY104AXF\MPj0433179000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6075" y="990600"/>
            <a:ext cx="3717925" cy="2790288"/>
          </a:xfrm>
          <a:prstGeom prst="rect">
            <a:avLst/>
          </a:prstGeom>
          <a:noFill/>
        </p:spPr>
      </p:pic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5334000"/>
          </a:xfrm>
        </p:spPr>
        <p:txBody>
          <a:bodyPr/>
          <a:lstStyle/>
          <a:p>
            <a:pPr eaLnBrk="1" hangingPunct="1">
              <a:buNone/>
            </a:pP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Topics Covered</a:t>
            </a:r>
          </a:p>
          <a:p>
            <a:pPr eaLnBrk="1" hangingPunct="1"/>
            <a:r>
              <a:rPr lang="en-US" sz="2000" dirty="0" smtClean="0"/>
              <a:t>Workflow Services</a:t>
            </a:r>
          </a:p>
          <a:p>
            <a:pPr eaLnBrk="1" hangingPunct="1"/>
            <a:r>
              <a:rPr lang="en-US" sz="2000" dirty="0" smtClean="0"/>
              <a:t>Command </a:t>
            </a:r>
            <a:r>
              <a:rPr lang="en-US" sz="2000" dirty="0" smtClean="0"/>
              <a:t>Pattern</a:t>
            </a:r>
          </a:p>
          <a:p>
            <a:pPr eaLnBrk="1" hangingPunct="1"/>
            <a:r>
              <a:rPr lang="en-US" sz="2000" dirty="0" smtClean="0"/>
              <a:t>Event Aggregator</a:t>
            </a:r>
          </a:p>
          <a:p>
            <a:pPr eaLnBrk="1" hangingPunct="1"/>
            <a:r>
              <a:rPr lang="en-US" sz="2000" dirty="0" smtClean="0"/>
              <a:t>Application </a:t>
            </a:r>
            <a:r>
              <a:rPr lang="en-US" sz="2000" dirty="0" smtClean="0"/>
              <a:t>Controller</a:t>
            </a:r>
          </a:p>
          <a:p>
            <a:pPr eaLnBrk="1" hangingPunct="1"/>
            <a:r>
              <a:rPr lang="en-US" sz="2000" dirty="0" smtClean="0"/>
              <a:t>String It All Together </a:t>
            </a:r>
            <a:r>
              <a:rPr lang="en-US" sz="2000" dirty="0" smtClean="0"/>
              <a:t>With </a:t>
            </a:r>
            <a:r>
              <a:rPr lang="en-US" sz="2000" dirty="0" smtClean="0"/>
              <a:t>An </a:t>
            </a:r>
            <a:r>
              <a:rPr lang="en-US" sz="2000" dirty="0" err="1" smtClean="0"/>
              <a:t>IoC</a:t>
            </a:r>
            <a:r>
              <a:rPr lang="en-US" sz="2000" dirty="0" smtClean="0"/>
              <a:t> </a:t>
            </a:r>
            <a:r>
              <a:rPr lang="en-US" sz="2000" dirty="0" smtClean="0"/>
              <a:t>Container</a:t>
            </a:r>
          </a:p>
          <a:p>
            <a:pPr eaLnBrk="1" hangingPunct="1"/>
            <a:endParaRPr lang="en-US" sz="2000" dirty="0" smtClean="0"/>
          </a:p>
          <a:p>
            <a:pPr eaLnBrk="1" hangingPunct="1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Goals</a:t>
            </a:r>
          </a:p>
          <a:p>
            <a:pPr eaLnBrk="1" hangingPunct="1"/>
            <a:r>
              <a:rPr lang="en-US" sz="2000" dirty="0" smtClean="0"/>
              <a:t>Object Oriented System</a:t>
            </a:r>
          </a:p>
          <a:p>
            <a:pPr eaLnBrk="1" hangingPunct="1"/>
            <a:r>
              <a:rPr lang="en-US" sz="2000" dirty="0" smtClean="0"/>
              <a:t>Testability</a:t>
            </a:r>
          </a:p>
          <a:p>
            <a:pPr eaLnBrk="1" hangingPunct="1"/>
            <a:r>
              <a:rPr lang="en-US" sz="2000" dirty="0" smtClean="0"/>
              <a:t>Flexibility</a:t>
            </a:r>
          </a:p>
          <a:p>
            <a:pPr eaLnBrk="1" hangingPunct="1"/>
            <a:r>
              <a:rPr lang="en-US" sz="2000" dirty="0" smtClean="0"/>
              <a:t>Maintainability (Ease of Enhancement)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Topics Of This 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Different Command Implementations In .NET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Command Pattern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219200" y="2209800"/>
            <a:ext cx="6705600" cy="3352800"/>
            <a:chOff x="990600" y="2590800"/>
            <a:chExt cx="6705600" cy="3352800"/>
          </a:xfrm>
        </p:grpSpPr>
        <p:sp>
          <p:nvSpPr>
            <p:cNvPr id="4" name="Rectangle 3"/>
            <p:cNvSpPr/>
            <p:nvPr/>
          </p:nvSpPr>
          <p:spPr>
            <a:xfrm>
              <a:off x="990600" y="26670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Delegates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172200" y="2590800"/>
              <a:ext cx="15240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Interfaces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90600" y="48768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Lambda Expressions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172200" y="48768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Anonymous Delegates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1400" y="3733800"/>
              <a:ext cx="15240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Commands</a:t>
              </a:r>
            </a:p>
          </p:txBody>
        </p:sp>
        <p:cxnSp>
          <p:nvCxnSpPr>
            <p:cNvPr id="11" name="Shape 10"/>
            <p:cNvCxnSpPr>
              <a:stCxn id="8" idx="1"/>
              <a:endCxn id="4" idx="3"/>
            </p:cNvCxnSpPr>
            <p:nvPr/>
          </p:nvCxnSpPr>
          <p:spPr>
            <a:xfrm rot="10800000">
              <a:off x="2514600" y="3200400"/>
              <a:ext cx="1066800" cy="1066800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8" idx="2"/>
              <a:endCxn id="6" idx="3"/>
            </p:cNvCxnSpPr>
            <p:nvPr/>
          </p:nvCxnSpPr>
          <p:spPr>
            <a:xfrm rot="5400000">
              <a:off x="3124200" y="4191000"/>
              <a:ext cx="609600" cy="1828800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7"/>
            <p:cNvCxnSpPr>
              <a:stCxn id="8" idx="3"/>
              <a:endCxn id="7" idx="1"/>
            </p:cNvCxnSpPr>
            <p:nvPr/>
          </p:nvCxnSpPr>
          <p:spPr>
            <a:xfrm>
              <a:off x="5105400" y="4267200"/>
              <a:ext cx="1066800" cy="1143000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1"/>
            <p:cNvCxnSpPr>
              <a:stCxn id="8" idx="0"/>
              <a:endCxn id="5" idx="1"/>
            </p:cNvCxnSpPr>
            <p:nvPr/>
          </p:nvCxnSpPr>
          <p:spPr>
            <a:xfrm rot="5400000" flipH="1" flipV="1">
              <a:off x="4953000" y="2514600"/>
              <a:ext cx="609600" cy="1828800"/>
            </a:xfrm>
            <a:prstGeom prst="curvedConnector2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Interfaces And Objects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Command Pattern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347044" y="2052935"/>
            <a:ext cx="6653956" cy="3585865"/>
            <a:chOff x="1347044" y="2052935"/>
            <a:chExt cx="6653956" cy="3585865"/>
          </a:xfrm>
        </p:grpSpPr>
        <p:grpSp>
          <p:nvGrpSpPr>
            <p:cNvPr id="14" name="Group 13"/>
            <p:cNvGrpSpPr/>
            <p:nvPr/>
          </p:nvGrpSpPr>
          <p:grpSpPr>
            <a:xfrm>
              <a:off x="2006260" y="2052935"/>
              <a:ext cx="4981005" cy="473333"/>
              <a:chOff x="1955119" y="2198132"/>
              <a:chExt cx="4981005" cy="473333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955119" y="2209800"/>
                <a:ext cx="2007281" cy="46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 dirty="0" err="1" smtClean="0">
                    <a:latin typeface="+mn-lt"/>
                  </a:rPr>
                  <a:t>ICommand</a:t>
                </a:r>
                <a:r>
                  <a:rPr lang="en-US" sz="2400" dirty="0" smtClean="0">
                    <a:latin typeface="+mn-lt"/>
                  </a:rPr>
                  <a:t>&lt;T</a:t>
                </a:r>
                <a:r>
                  <a:rPr lang="en-US" sz="2400" dirty="0" smtClean="0">
                    <a:latin typeface="+mn-lt"/>
                  </a:rPr>
                  <a:t>&gt;</a:t>
                </a:r>
                <a:endParaRPr lang="en-US" sz="2400" dirty="0" smtClean="0">
                  <a:latin typeface="+mn-lt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292259" y="2202597"/>
                <a:ext cx="2643865" cy="46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 dirty="0" err="1" smtClean="0">
                    <a:latin typeface="+mn-lt"/>
                  </a:rPr>
                  <a:t>CommandDataType</a:t>
                </a:r>
                <a:endParaRPr lang="en-US" sz="2400" dirty="0" smtClean="0">
                  <a:latin typeface="+mn-lt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962400" y="2198132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+mn-lt"/>
                  </a:rPr>
                  <a:t>+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347044" y="2895600"/>
              <a:ext cx="6653956" cy="2743200"/>
              <a:chOff x="1347044" y="2788860"/>
              <a:chExt cx="6653956" cy="27432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352833" y="2788860"/>
                <a:ext cx="6648167" cy="1173540"/>
                <a:chOff x="1352833" y="2788860"/>
                <a:chExt cx="6648167" cy="1173540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1352833" y="3500735"/>
                  <a:ext cx="6648167" cy="461665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2400" dirty="0" err="1" smtClean="0">
                      <a:latin typeface="+mn-lt"/>
                    </a:rPr>
                    <a:t>CommandObject</a:t>
                  </a:r>
                  <a:r>
                    <a:rPr lang="en-US" sz="2400" dirty="0" smtClean="0">
                      <a:latin typeface="+mn-lt"/>
                    </a:rPr>
                    <a:t>:  </a:t>
                  </a:r>
                  <a:r>
                    <a:rPr lang="en-US" sz="2400" dirty="0" err="1" smtClean="0">
                      <a:latin typeface="+mn-lt"/>
                    </a:rPr>
                    <a:t>ICommand</a:t>
                  </a:r>
                  <a:r>
                    <a:rPr lang="en-US" sz="2400" dirty="0" smtClean="0">
                      <a:latin typeface="+mn-lt"/>
                    </a:rPr>
                    <a:t>&lt;</a:t>
                  </a:r>
                  <a:r>
                    <a:rPr lang="en-US" sz="2400" dirty="0" err="1" smtClean="0">
                      <a:latin typeface="+mn-lt"/>
                    </a:rPr>
                    <a:t>CommandDataType</a:t>
                  </a:r>
                  <a:r>
                    <a:rPr lang="en-US" sz="2400" dirty="0" smtClean="0">
                      <a:latin typeface="+mn-lt"/>
                    </a:rPr>
                    <a:t>&gt;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038600" y="2788860"/>
                  <a:ext cx="3385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latin typeface="+mn-lt"/>
                    </a:rPr>
                    <a:t>=</a:t>
                  </a: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1347044" y="3962400"/>
                <a:ext cx="6653956" cy="15696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n-lt"/>
                  </a:rPr>
                  <a:t>.Execute(</a:t>
                </a:r>
                <a:r>
                  <a:rPr lang="en-US" sz="2400" dirty="0" err="1" smtClean="0">
                    <a:latin typeface="+mn-lt"/>
                  </a:rPr>
                  <a:t>CommandDataType</a:t>
                </a:r>
                <a:r>
                  <a:rPr lang="en-US" sz="2400" dirty="0" smtClean="0">
                    <a:latin typeface="+mn-lt"/>
                  </a:rPr>
                  <a:t> </a:t>
                </a:r>
                <a:r>
                  <a:rPr lang="en-US" sz="2400" dirty="0" err="1" smtClean="0">
                    <a:latin typeface="+mn-lt"/>
                  </a:rPr>
                  <a:t>param</a:t>
                </a:r>
                <a:r>
                  <a:rPr lang="en-US" sz="2400" dirty="0" smtClean="0">
                    <a:latin typeface="+mn-lt"/>
                  </a:rPr>
                  <a:t>)</a:t>
                </a:r>
              </a:p>
              <a:p>
                <a:r>
                  <a:rPr lang="en-US" sz="2400" dirty="0" smtClean="0"/>
                  <a:t>{</a:t>
                </a:r>
              </a:p>
              <a:p>
                <a:r>
                  <a:rPr lang="en-US" sz="2400" dirty="0" smtClean="0"/>
                  <a:t>    //do something here</a:t>
                </a:r>
              </a:p>
              <a:p>
                <a:r>
                  <a:rPr lang="en-US" sz="2400" dirty="0" smtClean="0">
                    <a:latin typeface="+mn-lt"/>
                  </a:rPr>
                  <a:t>}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Decoupling The Add New Employee Workflow From The Main Form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976438" y="1971675"/>
            <a:ext cx="5191125" cy="4048125"/>
            <a:chOff x="904875" y="1971675"/>
            <a:chExt cx="5191125" cy="4048125"/>
          </a:xfrm>
        </p:grpSpPr>
        <p:pic>
          <p:nvPicPr>
            <p:cNvPr id="5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04875" y="1971675"/>
              <a:ext cx="4286251" cy="4048125"/>
            </a:xfrm>
            <a:prstGeom prst="rect">
              <a:avLst/>
            </a:prstGeom>
            <a:noFill/>
          </p:spPr>
        </p:pic>
        <p:cxnSp>
          <p:nvCxnSpPr>
            <p:cNvPr id="7" name="Straight Connector 6"/>
            <p:cNvCxnSpPr/>
            <p:nvPr/>
          </p:nvCxnSpPr>
          <p:spPr>
            <a:xfrm rot="5400000" flipH="1" flipV="1">
              <a:off x="2090737" y="4376738"/>
              <a:ext cx="1371600" cy="84772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2352675" y="5029200"/>
              <a:ext cx="838200" cy="6858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200400" y="4114800"/>
              <a:ext cx="2895600" cy="914400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(Insert Command Interface And Object, Here)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Real World: Coupling Within </a:t>
            </a:r>
            <a:r>
              <a:rPr lang="en-US" sz="2000" dirty="0" err="1" smtClean="0"/>
              <a:t>ICommand</a:t>
            </a:r>
            <a:r>
              <a:rPr lang="en-US" sz="2000" dirty="0" smtClean="0"/>
              <a:t> Can Still Be Scary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</a:p>
        </p:txBody>
      </p:sp>
      <p:pic>
        <p:nvPicPr>
          <p:cNvPr id="4" name="Picture 6" descr="X:\Derick-GitHub\Presentation And Training Material\Decoupling Workflow With App Controler\doc\Real World Workflow Couplin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575550"/>
            <a:ext cx="5638799" cy="4901450"/>
          </a:xfrm>
          <a:prstGeom prst="rect">
            <a:avLst/>
          </a:prstGeom>
          <a:noFill/>
        </p:spPr>
      </p:pic>
      <p:pic>
        <p:nvPicPr>
          <p:cNvPr id="2" name="Picture 2" descr="C:\Users\derickb\AppData\Local\Microsoft\Windows\Temporary Internet Files\Content.IE5\G2O7H1DK\MPj02622650000[1]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3657600"/>
            <a:ext cx="1722702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</a:t>
            </a: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An Event Aggregator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“An </a:t>
            </a:r>
            <a:r>
              <a:rPr lang="en-US" sz="2000" dirty="0" smtClean="0"/>
              <a:t>Event Aggregator acts as a single source of events for many objects. It registers for all the events of the many objects allowing clients to register with just the aggregator</a:t>
            </a:r>
            <a:r>
              <a:rPr lang="en-US" sz="2000" dirty="0" smtClean="0"/>
              <a:t>.” – </a:t>
            </a:r>
            <a:r>
              <a:rPr lang="en-US" sz="2000" dirty="0" smtClean="0">
                <a:hlinkClick r:id="rId3"/>
              </a:rPr>
              <a:t>Martin Fowler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Event Aggregator</a:t>
            </a:r>
            <a:endParaRPr lang="en-US" dirty="0" smtClean="0"/>
          </a:p>
        </p:txBody>
      </p:sp>
      <p:grpSp>
        <p:nvGrpSpPr>
          <p:cNvPr id="49" name="Group 48"/>
          <p:cNvGrpSpPr/>
          <p:nvPr/>
        </p:nvGrpSpPr>
        <p:grpSpPr>
          <a:xfrm>
            <a:off x="1981200" y="2667000"/>
            <a:ext cx="5181600" cy="2971800"/>
            <a:chOff x="1905000" y="2743200"/>
            <a:chExt cx="5181600" cy="2971800"/>
          </a:xfrm>
        </p:grpSpPr>
        <p:sp>
          <p:nvSpPr>
            <p:cNvPr id="5" name="Rectangle 4"/>
            <p:cNvSpPr/>
            <p:nvPr/>
          </p:nvSpPr>
          <p:spPr>
            <a:xfrm>
              <a:off x="2438400" y="2743200"/>
              <a:ext cx="12192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86200" y="2743200"/>
              <a:ext cx="12192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2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34000" y="2743200"/>
              <a:ext cx="12192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3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886200" y="4419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</a:t>
              </a:r>
            </a:p>
            <a:p>
              <a:pPr algn="ctr"/>
              <a:r>
                <a:rPr lang="en-US" dirty="0" smtClean="0"/>
                <a:t>Publisher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3657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Raiser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4419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Raiser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5181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Raiser</a:t>
              </a:r>
              <a:endParaRPr lang="en-US" dirty="0"/>
            </a:p>
          </p:txBody>
        </p:sp>
        <p:cxnSp>
          <p:nvCxnSpPr>
            <p:cNvPr id="21" name="Curved Connector 20"/>
            <p:cNvCxnSpPr>
              <a:stCxn id="9" idx="3"/>
              <a:endCxn id="4" idx="1"/>
            </p:cNvCxnSpPr>
            <p:nvPr/>
          </p:nvCxnSpPr>
          <p:spPr>
            <a:xfrm>
              <a:off x="3124200" y="3924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10" idx="3"/>
              <a:endCxn id="4" idx="1"/>
            </p:cNvCxnSpPr>
            <p:nvPr/>
          </p:nvCxnSpPr>
          <p:spPr>
            <a:xfrm>
              <a:off x="3124200" y="4686300"/>
              <a:ext cx="762000" cy="1588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1" idx="3"/>
              <a:endCxn id="4" idx="1"/>
            </p:cNvCxnSpPr>
            <p:nvPr/>
          </p:nvCxnSpPr>
          <p:spPr>
            <a:xfrm flipV="1">
              <a:off x="3124200" y="4686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5867400" y="3657600"/>
              <a:ext cx="12192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Listener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67400" y="4419600"/>
              <a:ext cx="12192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Listener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867400" y="5181600"/>
              <a:ext cx="12192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Listener</a:t>
              </a:r>
              <a:endParaRPr lang="en-US" dirty="0"/>
            </a:p>
          </p:txBody>
        </p:sp>
        <p:cxnSp>
          <p:nvCxnSpPr>
            <p:cNvPr id="30" name="Curved Connector 29"/>
            <p:cNvCxnSpPr>
              <a:stCxn id="4" idx="3"/>
              <a:endCxn id="26" idx="1"/>
            </p:cNvCxnSpPr>
            <p:nvPr/>
          </p:nvCxnSpPr>
          <p:spPr>
            <a:xfrm flipV="1">
              <a:off x="5105400" y="3924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4" idx="3"/>
              <a:endCxn id="27" idx="1"/>
            </p:cNvCxnSpPr>
            <p:nvPr/>
          </p:nvCxnSpPr>
          <p:spPr>
            <a:xfrm>
              <a:off x="5105400" y="4686300"/>
              <a:ext cx="762000" cy="1588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4" idx="3"/>
              <a:endCxn id="28" idx="1"/>
            </p:cNvCxnSpPr>
            <p:nvPr/>
          </p:nvCxnSpPr>
          <p:spPr>
            <a:xfrm>
              <a:off x="5105400" y="4686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urved Connector 37"/>
            <p:cNvCxnSpPr>
              <a:stCxn id="5" idx="2"/>
              <a:endCxn id="4" idx="0"/>
            </p:cNvCxnSpPr>
            <p:nvPr/>
          </p:nvCxnSpPr>
          <p:spPr>
            <a:xfrm rot="16200000" flipH="1">
              <a:off x="3200400" y="3124200"/>
              <a:ext cx="1143000" cy="14478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>
              <a:stCxn id="6" idx="2"/>
              <a:endCxn id="4" idx="0"/>
            </p:cNvCxnSpPr>
            <p:nvPr/>
          </p:nvCxnSpPr>
          <p:spPr>
            <a:xfrm rot="5400000">
              <a:off x="3924300" y="3848100"/>
              <a:ext cx="1143000" cy="1588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Curved Connector 41"/>
            <p:cNvCxnSpPr>
              <a:stCxn id="7" idx="2"/>
              <a:endCxn id="4" idx="0"/>
            </p:cNvCxnSpPr>
            <p:nvPr/>
          </p:nvCxnSpPr>
          <p:spPr>
            <a:xfrm rot="5400000">
              <a:off x="4648200" y="3124200"/>
              <a:ext cx="1143000" cy="14478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Event Aggregator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– Final Version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Orchestration With An Application Controller And </a:t>
            </a: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IoC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Container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Cohesion:</a:t>
            </a:r>
          </a:p>
          <a:p>
            <a:pPr lvl="1" eaLnBrk="1" hangingPunct="1">
              <a:buNone/>
            </a:pPr>
            <a:r>
              <a:rPr lang="en-US" sz="2000" dirty="0" smtClean="0"/>
              <a:t>“A measure of how strongly-related and focused the various responsibilities of a software module are” - </a:t>
            </a:r>
            <a:r>
              <a:rPr lang="en-US" sz="2000" dirty="0" smtClean="0">
                <a:hlinkClick r:id="rId3"/>
              </a:rPr>
              <a:t>Wikipedia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75" y="2762250"/>
            <a:ext cx="42862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4201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Additional Resources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Command Pattern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http://www.lostechies.com/blogs/derickbailey/archive/2008/11/19/ptom-command-and-conquer-your-ui-coupling-problems.aspx 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Event Aggregator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http://www.martinfowler.com/eaaDev/EventAggregator.html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StructureMap</a:t>
            </a:r>
            <a:r>
              <a:rPr lang="en-US" sz="2000" dirty="0" smtClean="0">
                <a:solidFill>
                  <a:schemeClr val="bg1"/>
                </a:solidFill>
              </a:rPr>
              <a:t> (</a:t>
            </a:r>
            <a:r>
              <a:rPr lang="en-US" sz="2000" dirty="0" err="1" smtClean="0">
                <a:solidFill>
                  <a:schemeClr val="bg1"/>
                </a:solidFill>
              </a:rPr>
              <a:t>IoC</a:t>
            </a:r>
            <a:r>
              <a:rPr lang="en-US" sz="2000" dirty="0" smtClean="0">
                <a:solidFill>
                  <a:schemeClr val="bg1"/>
                </a:solidFill>
              </a:rPr>
              <a:t> Container)</a:t>
            </a: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http://structuremap.sourceforge.net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Application Controller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http://www.martinfowler.com/eaaCatalog/applicationController.html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16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8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999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2008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3439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About Me… Derick Bailey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Sr. Software Engineer and Architect @ McLane Advanced Technologies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Blog: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derickbailey.lostechies.com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Email: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derick.bailey@mclaneat.com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derick@derickbailey.com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Twitter: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@</a:t>
            </a:r>
            <a:r>
              <a:rPr lang="en-US" sz="1800" dirty="0" err="1" smtClean="0">
                <a:solidFill>
                  <a:schemeClr val="bg1"/>
                </a:solidFill>
              </a:rPr>
              <a:t>derickbailey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5130" name="Picture 10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9"/>
          <p:cNvSpPr txBox="1">
            <a:spLocks noChangeArrowheads="1"/>
          </p:cNvSpPr>
          <p:nvPr/>
        </p:nvSpPr>
        <p:spPr bwMode="auto">
          <a:xfrm>
            <a:off x="228600" y="4876800"/>
            <a:ext cx="6172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www.mclaneat.com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McLane Advanced Technologies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4001 Central Pointe Parkway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Temple, Texas 76504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800-988-5428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Encapsulation:</a:t>
            </a:r>
          </a:p>
          <a:p>
            <a:pPr lvl="1" eaLnBrk="1" hangingPunct="1">
              <a:buNone/>
            </a:pPr>
            <a:r>
              <a:rPr lang="en-US" sz="2000" dirty="0" smtClean="0"/>
              <a:t>“The hiding of </a:t>
            </a:r>
            <a:r>
              <a:rPr lang="en-US" sz="2000" i="1" dirty="0" smtClean="0"/>
              <a:t>design decisions</a:t>
            </a:r>
            <a:r>
              <a:rPr lang="en-US" sz="2000" dirty="0" smtClean="0"/>
              <a:t> in a computer program that are most likely to change” - </a:t>
            </a:r>
            <a:r>
              <a:rPr lang="en-US" sz="2000" dirty="0" smtClean="0">
                <a:hlinkClick r:id="rId3"/>
              </a:rPr>
              <a:t>Wikipedia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grpSp>
        <p:nvGrpSpPr>
          <p:cNvPr id="2" name="Group 52"/>
          <p:cNvGrpSpPr/>
          <p:nvPr/>
        </p:nvGrpSpPr>
        <p:grpSpPr>
          <a:xfrm>
            <a:off x="1371600" y="2667000"/>
            <a:ext cx="6400800" cy="3276600"/>
            <a:chOff x="609600" y="2667000"/>
            <a:chExt cx="6400800" cy="3276600"/>
          </a:xfrm>
        </p:grpSpPr>
        <p:grpSp>
          <p:nvGrpSpPr>
            <p:cNvPr id="3" name="Group 23"/>
            <p:cNvGrpSpPr/>
            <p:nvPr/>
          </p:nvGrpSpPr>
          <p:grpSpPr>
            <a:xfrm>
              <a:off x="2514600" y="3886200"/>
              <a:ext cx="2514600" cy="2057400"/>
              <a:chOff x="3429000" y="3352800"/>
              <a:chExt cx="2514600" cy="2057400"/>
            </a:xfrm>
          </p:grpSpPr>
          <p:grpSp>
            <p:nvGrpSpPr>
              <p:cNvPr id="9" name="Group 22"/>
              <p:cNvGrpSpPr/>
              <p:nvPr/>
            </p:nvGrpSpPr>
            <p:grpSpPr>
              <a:xfrm>
                <a:off x="3429000" y="3352800"/>
                <a:ext cx="2514600" cy="2057400"/>
                <a:chOff x="3429000" y="3352800"/>
                <a:chExt cx="2514600" cy="2057400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3429000" y="3352800"/>
                  <a:ext cx="2514600" cy="2057400"/>
                  <a:chOff x="2286000" y="3505200"/>
                  <a:chExt cx="2514600" cy="2057400"/>
                </a:xfrm>
              </p:grpSpPr>
              <p:sp>
                <p:nvSpPr>
                  <p:cNvPr id="4" name="Frame 3"/>
                  <p:cNvSpPr/>
                  <p:nvPr/>
                </p:nvSpPr>
                <p:spPr>
                  <a:xfrm>
                    <a:off x="2286000" y="3505200"/>
                    <a:ext cx="2514600" cy="2057400"/>
                  </a:xfrm>
                  <a:prstGeom prst="frame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2743200" y="39624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3657600" y="39624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2743200" y="46482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3657600" y="46482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5" name="Straight Arrow Connector 14"/>
                <p:cNvCxnSpPr>
                  <a:stCxn id="5" idx="3"/>
                  <a:endCxn id="6" idx="1"/>
                </p:cNvCxnSpPr>
                <p:nvPr/>
              </p:nvCxnSpPr>
              <p:spPr>
                <a:xfrm>
                  <a:off x="4572000" y="40386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5" idx="2"/>
                  <a:endCxn id="7" idx="0"/>
                </p:cNvCxnSpPr>
                <p:nvPr/>
              </p:nvCxnSpPr>
              <p:spPr>
                <a:xfrm rot="5400000">
                  <a:off x="4114800" y="43815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7" idx="3"/>
                  <a:endCxn id="8" idx="1"/>
                </p:cNvCxnSpPr>
                <p:nvPr/>
              </p:nvCxnSpPr>
              <p:spPr>
                <a:xfrm>
                  <a:off x="4572000" y="47244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rot="16200000" flipV="1">
                  <a:off x="4572000" y="4267200"/>
                  <a:ext cx="228600" cy="2286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3733800" y="3657600"/>
                <a:ext cx="1905000" cy="1446550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tint val="50000"/>
                      <a:satMod val="300000"/>
                      <a:alpha val="5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8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?</a:t>
                </a:r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609600" y="38862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62600" y="38862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62400" y="26670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33600" y="26670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Elbow Connector 36"/>
            <p:cNvCxnSpPr>
              <a:stCxn id="27" idx="2"/>
            </p:cNvCxnSpPr>
            <p:nvPr/>
          </p:nvCxnSpPr>
          <p:spPr>
            <a:xfrm rot="5400000">
              <a:off x="4000500" y="3200400"/>
              <a:ext cx="457200" cy="914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hape 38"/>
            <p:cNvCxnSpPr>
              <a:stCxn id="28" idx="2"/>
            </p:cNvCxnSpPr>
            <p:nvPr/>
          </p:nvCxnSpPr>
          <p:spPr>
            <a:xfrm rot="16200000" flipH="1">
              <a:off x="3086100" y="3200400"/>
              <a:ext cx="457200" cy="914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25" idx="3"/>
            </p:cNvCxnSpPr>
            <p:nvPr/>
          </p:nvCxnSpPr>
          <p:spPr>
            <a:xfrm>
              <a:off x="2057400" y="4267200"/>
              <a:ext cx="457200" cy="5715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26" idx="1"/>
              <a:endCxn id="4" idx="3"/>
            </p:cNvCxnSpPr>
            <p:nvPr/>
          </p:nvCxnSpPr>
          <p:spPr>
            <a:xfrm rot="10800000" flipV="1">
              <a:off x="5029200" y="4267200"/>
              <a:ext cx="533400" cy="6477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954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Coupling:</a:t>
            </a:r>
          </a:p>
          <a:p>
            <a:pPr lvl="1" eaLnBrk="1" hangingPunct="1">
              <a:buNone/>
            </a:pPr>
            <a:r>
              <a:rPr lang="en-US" sz="2000" dirty="0" smtClean="0"/>
              <a:t>“The degree to which each program module relies on each one of the other modules” – </a:t>
            </a:r>
            <a:r>
              <a:rPr lang="en-US" sz="2000" dirty="0" smtClean="0">
                <a:hlinkClick r:id="rId3"/>
              </a:rPr>
              <a:t>Wikipedia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1257300" y="2895600"/>
            <a:ext cx="6629400" cy="2743200"/>
            <a:chOff x="609600" y="3124200"/>
            <a:chExt cx="6629400" cy="2743200"/>
          </a:xfrm>
        </p:grpSpPr>
        <p:sp>
          <p:nvSpPr>
            <p:cNvPr id="5" name="Rectangle 4"/>
            <p:cNvSpPr/>
            <p:nvPr/>
          </p:nvSpPr>
          <p:spPr>
            <a:xfrm>
              <a:off x="1524000" y="33528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67000" y="4495800"/>
              <a:ext cx="990600" cy="533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00400" y="31242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47800" y="5181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52800" y="5334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86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5400" y="3276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96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57800" y="5181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484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Elbow Connector 14"/>
            <p:cNvCxnSpPr>
              <a:stCxn id="5" idx="3"/>
              <a:endCxn id="6" idx="0"/>
            </p:cNvCxnSpPr>
            <p:nvPr/>
          </p:nvCxnSpPr>
          <p:spPr>
            <a:xfrm>
              <a:off x="2514600" y="3619500"/>
              <a:ext cx="647700" cy="876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Elbow Connector 14"/>
            <p:cNvCxnSpPr>
              <a:stCxn id="5" idx="1"/>
              <a:endCxn id="12" idx="0"/>
            </p:cNvCxnSpPr>
            <p:nvPr/>
          </p:nvCxnSpPr>
          <p:spPr>
            <a:xfrm rot="10800000" flipV="1">
              <a:off x="1104900" y="3619500"/>
              <a:ext cx="419100" cy="571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Elbow Connector 14"/>
            <p:cNvCxnSpPr>
              <a:stCxn id="6" idx="1"/>
              <a:endCxn id="5" idx="2"/>
            </p:cNvCxnSpPr>
            <p:nvPr/>
          </p:nvCxnSpPr>
          <p:spPr>
            <a:xfrm rot="10800000">
              <a:off x="2019300" y="3886200"/>
              <a:ext cx="647700" cy="876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Elbow Connector 14"/>
            <p:cNvCxnSpPr>
              <a:stCxn id="7" idx="2"/>
              <a:endCxn id="6" idx="0"/>
            </p:cNvCxnSpPr>
            <p:nvPr/>
          </p:nvCxnSpPr>
          <p:spPr>
            <a:xfrm rot="5400000">
              <a:off x="3009900" y="3810000"/>
              <a:ext cx="838200" cy="533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Elbow Connector 14"/>
            <p:cNvCxnSpPr>
              <a:stCxn id="10" idx="0"/>
              <a:endCxn id="7" idx="3"/>
            </p:cNvCxnSpPr>
            <p:nvPr/>
          </p:nvCxnSpPr>
          <p:spPr>
            <a:xfrm rot="16200000" flipV="1">
              <a:off x="3962400" y="3619500"/>
              <a:ext cx="800100" cy="342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Elbow Connector 14"/>
            <p:cNvCxnSpPr>
              <a:stCxn id="8" idx="3"/>
              <a:endCxn id="9" idx="1"/>
            </p:cNvCxnSpPr>
            <p:nvPr/>
          </p:nvCxnSpPr>
          <p:spPr>
            <a:xfrm>
              <a:off x="2438400" y="54483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Elbow Connector 14"/>
            <p:cNvCxnSpPr>
              <a:stCxn id="9" idx="0"/>
              <a:endCxn id="6" idx="2"/>
            </p:cNvCxnSpPr>
            <p:nvPr/>
          </p:nvCxnSpPr>
          <p:spPr>
            <a:xfrm rot="16200000" flipV="1">
              <a:off x="3352800" y="4838700"/>
              <a:ext cx="304800" cy="685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Elbow Connector 14"/>
            <p:cNvCxnSpPr>
              <a:stCxn id="12" idx="3"/>
              <a:endCxn id="8" idx="0"/>
            </p:cNvCxnSpPr>
            <p:nvPr/>
          </p:nvCxnSpPr>
          <p:spPr>
            <a:xfrm>
              <a:off x="1600200" y="4457700"/>
              <a:ext cx="3429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Elbow Connector 14"/>
            <p:cNvCxnSpPr>
              <a:stCxn id="6" idx="1"/>
              <a:endCxn id="8" idx="0"/>
            </p:cNvCxnSpPr>
            <p:nvPr/>
          </p:nvCxnSpPr>
          <p:spPr>
            <a:xfrm rot="10800000" flipV="1">
              <a:off x="1943100" y="4762500"/>
              <a:ext cx="723900" cy="4191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Elbow Connector 14"/>
            <p:cNvCxnSpPr>
              <a:stCxn id="10" idx="1"/>
              <a:endCxn id="6" idx="3"/>
            </p:cNvCxnSpPr>
            <p:nvPr/>
          </p:nvCxnSpPr>
          <p:spPr>
            <a:xfrm rot="10800000" flipV="1">
              <a:off x="3657600" y="4457700"/>
              <a:ext cx="381000" cy="304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Elbow Connector 14"/>
            <p:cNvCxnSpPr>
              <a:stCxn id="10" idx="2"/>
              <a:endCxn id="9" idx="3"/>
            </p:cNvCxnSpPr>
            <p:nvPr/>
          </p:nvCxnSpPr>
          <p:spPr>
            <a:xfrm rot="5400000">
              <a:off x="4000500" y="5067300"/>
              <a:ext cx="876300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Elbow Connector 14"/>
            <p:cNvCxnSpPr>
              <a:stCxn id="13" idx="0"/>
              <a:endCxn id="10" idx="3"/>
            </p:cNvCxnSpPr>
            <p:nvPr/>
          </p:nvCxnSpPr>
          <p:spPr>
            <a:xfrm rot="16200000" flipV="1">
              <a:off x="5029200" y="4457700"/>
              <a:ext cx="7239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Elbow Connector 14"/>
            <p:cNvCxnSpPr>
              <a:stCxn id="11" idx="2"/>
              <a:endCxn id="10" idx="3"/>
            </p:cNvCxnSpPr>
            <p:nvPr/>
          </p:nvCxnSpPr>
          <p:spPr>
            <a:xfrm rot="5400000">
              <a:off x="4991100" y="3848100"/>
              <a:ext cx="647700" cy="571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Elbow Connector 14"/>
            <p:cNvCxnSpPr>
              <a:stCxn id="14" idx="0"/>
              <a:endCxn id="11" idx="3"/>
            </p:cNvCxnSpPr>
            <p:nvPr/>
          </p:nvCxnSpPr>
          <p:spPr>
            <a:xfrm rot="16200000" flipV="1">
              <a:off x="6096000" y="3543300"/>
              <a:ext cx="647700" cy="6477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Elbow Connector 14"/>
            <p:cNvCxnSpPr>
              <a:stCxn id="13" idx="3"/>
              <a:endCxn id="14" idx="2"/>
            </p:cNvCxnSpPr>
            <p:nvPr/>
          </p:nvCxnSpPr>
          <p:spPr>
            <a:xfrm flipV="1">
              <a:off x="6248400" y="4724400"/>
              <a:ext cx="4953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Elbow Connector 14"/>
            <p:cNvCxnSpPr>
              <a:stCxn id="14" idx="1"/>
              <a:endCxn id="10" idx="3"/>
            </p:cNvCxnSpPr>
            <p:nvPr/>
          </p:nvCxnSpPr>
          <p:spPr>
            <a:xfrm rot="10800000">
              <a:off x="5029200" y="4457700"/>
              <a:ext cx="121920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Elbow Connector 14"/>
            <p:cNvCxnSpPr>
              <a:stCxn id="14" idx="0"/>
              <a:endCxn id="7" idx="0"/>
            </p:cNvCxnSpPr>
            <p:nvPr/>
          </p:nvCxnSpPr>
          <p:spPr>
            <a:xfrm rot="16200000" flipV="1">
              <a:off x="4686300" y="2133600"/>
              <a:ext cx="1066800" cy="3048000"/>
            </a:xfrm>
            <a:prstGeom prst="bentConnector3">
              <a:avLst>
                <a:gd name="adj1" fmla="val 1214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Elbow Connector 14"/>
            <p:cNvCxnSpPr>
              <a:stCxn id="9" idx="2"/>
              <a:endCxn id="12" idx="2"/>
            </p:cNvCxnSpPr>
            <p:nvPr/>
          </p:nvCxnSpPr>
          <p:spPr>
            <a:xfrm rot="5400000" flipH="1">
              <a:off x="1905000" y="3924300"/>
              <a:ext cx="1143000" cy="2743200"/>
            </a:xfrm>
            <a:prstGeom prst="bentConnector3">
              <a:avLst>
                <a:gd name="adj1" fmla="val -2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Elbow Connector 14"/>
            <p:cNvCxnSpPr>
              <a:stCxn id="9" idx="2"/>
              <a:endCxn id="13" idx="2"/>
            </p:cNvCxnSpPr>
            <p:nvPr/>
          </p:nvCxnSpPr>
          <p:spPr>
            <a:xfrm rot="5400000" flipH="1" flipV="1">
              <a:off x="4724400" y="4838700"/>
              <a:ext cx="152400" cy="1905000"/>
            </a:xfrm>
            <a:prstGeom prst="bentConnector3">
              <a:avLst>
                <a:gd name="adj1" fmla="val -1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Elbow Connector 14"/>
            <p:cNvCxnSpPr>
              <a:stCxn id="13" idx="1"/>
              <a:endCxn id="9" idx="3"/>
            </p:cNvCxnSpPr>
            <p:nvPr/>
          </p:nvCxnSpPr>
          <p:spPr>
            <a:xfrm rot="10800000" flipV="1">
              <a:off x="4343400" y="54483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Elbow Connector 14"/>
            <p:cNvCxnSpPr>
              <a:stCxn id="14" idx="3"/>
              <a:endCxn id="13" idx="2"/>
            </p:cNvCxnSpPr>
            <p:nvPr/>
          </p:nvCxnSpPr>
          <p:spPr>
            <a:xfrm flipH="1">
              <a:off x="5753100" y="4457700"/>
              <a:ext cx="1485900" cy="1257300"/>
            </a:xfrm>
            <a:prstGeom prst="bentConnector4">
              <a:avLst>
                <a:gd name="adj1" fmla="val -15385"/>
                <a:gd name="adj2" fmla="val 11818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Elbow Connector 14"/>
            <p:cNvCxnSpPr>
              <a:stCxn id="11" idx="1"/>
              <a:endCxn id="7" idx="3"/>
            </p:cNvCxnSpPr>
            <p:nvPr/>
          </p:nvCxnSpPr>
          <p:spPr>
            <a:xfrm rot="10800000">
              <a:off x="4191000" y="33909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Elbow Connector 14"/>
            <p:cNvCxnSpPr>
              <a:stCxn id="5" idx="0"/>
              <a:endCxn id="11" idx="0"/>
            </p:cNvCxnSpPr>
            <p:nvPr/>
          </p:nvCxnSpPr>
          <p:spPr>
            <a:xfrm rot="5400000" flipH="1" flipV="1">
              <a:off x="3771900" y="1524000"/>
              <a:ext cx="76200" cy="3581400"/>
            </a:xfrm>
            <a:prstGeom prst="bentConnector3">
              <a:avLst>
                <a:gd name="adj1" fmla="val 48155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Elbow Connector 14"/>
            <p:cNvCxnSpPr>
              <a:stCxn id="7" idx="0"/>
              <a:endCxn id="12" idx="1"/>
            </p:cNvCxnSpPr>
            <p:nvPr/>
          </p:nvCxnSpPr>
          <p:spPr>
            <a:xfrm rot="16200000" flipH="1" flipV="1">
              <a:off x="1485900" y="2247900"/>
              <a:ext cx="1333500" cy="3086100"/>
            </a:xfrm>
            <a:prstGeom prst="bentConnector4">
              <a:avLst>
                <a:gd name="adj1" fmla="val -17143"/>
                <a:gd name="adj2" fmla="val 10740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The Sample Application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Main Form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</a:p>
        </p:txBody>
      </p:sp>
      <p:pic>
        <p:nvPicPr>
          <p:cNvPr id="1026" name="Picture 2" descr="X:\Derick-GitHub\Presentation And Training Material\Decoupling Workflow With App Controler\doc\Org Chart 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75" y="1819275"/>
            <a:ext cx="4286251" cy="4048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Main Form’s Parts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57250" y="1828800"/>
            <a:ext cx="7429501" cy="4048125"/>
            <a:chOff x="1104899" y="1828800"/>
            <a:chExt cx="7429501" cy="4048125"/>
          </a:xfrm>
        </p:grpSpPr>
        <p:pic>
          <p:nvPicPr>
            <p:cNvPr id="7" name="Picture 3" descr="X:\Derick-GitHub\Presentation And Training Material\Decoupling Workflow With App Controler\doc\Org Chart View - Org Chart Pane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04899" y="1828800"/>
              <a:ext cx="4286251" cy="4048125"/>
            </a:xfrm>
            <a:prstGeom prst="rect">
              <a:avLst/>
            </a:prstGeom>
            <a:noFill/>
          </p:spPr>
        </p:pic>
        <p:pic>
          <p:nvPicPr>
            <p:cNvPr id="2050" name="Picture 2" descr="X:\Derick-GitHub\Presentation And Training Material\Decoupling Workflow With App Controler\doc\Org Chart View - Employee Info Panel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33899" y="4267200"/>
              <a:ext cx="4000501" cy="952500"/>
            </a:xfrm>
            <a:prstGeom prst="rect">
              <a:avLst/>
            </a:prstGeom>
            <a:ln w="38100">
              <a:solidFill>
                <a:schemeClr val="accent2"/>
              </a:solidFill>
              <a:prstDash val="sysDash"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Add New Employee Workflow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  <a:br>
              <a:rPr lang="en-US" dirty="0" smtClean="0"/>
            </a:br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552450" y="1752600"/>
            <a:ext cx="8039100" cy="4438650"/>
            <a:chOff x="742950" y="1752600"/>
            <a:chExt cx="8039100" cy="4438650"/>
          </a:xfrm>
        </p:grpSpPr>
        <p:pic>
          <p:nvPicPr>
            <p:cNvPr id="4" name="Picture 3" descr="X:\Derick-GitHub\Presentation And Training Material\Decoupling Workflow With App Controler\doc\New Employee - Info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950" y="1752600"/>
              <a:ext cx="4286250" cy="2257425"/>
            </a:xfrm>
            <a:prstGeom prst="rect">
              <a:avLst/>
            </a:prstGeom>
            <a:noFill/>
          </p:spPr>
        </p:pic>
        <p:pic>
          <p:nvPicPr>
            <p:cNvPr id="5" name="Picture 4" descr="X:\Derick-GitHub\Presentation And Training Material\Decoupling Workflow With App Controler\doc\New Employee - Manager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95800" y="4419600"/>
              <a:ext cx="4286250" cy="1771650"/>
            </a:xfrm>
            <a:prstGeom prst="rect">
              <a:avLst/>
            </a:prstGeom>
            <a:noFill/>
          </p:spPr>
        </p:pic>
        <p:sp>
          <p:nvSpPr>
            <p:cNvPr id="6" name="Arc 5"/>
            <p:cNvSpPr/>
            <p:nvPr/>
          </p:nvSpPr>
          <p:spPr>
            <a:xfrm>
              <a:off x="3581400" y="3505200"/>
              <a:ext cx="2209800" cy="2209800"/>
            </a:xfrm>
            <a:prstGeom prst="arc">
              <a:avLst>
                <a:gd name="adj1" fmla="val 16231089"/>
                <a:gd name="adj2" fmla="val 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57B3975182FB47B67FAAA67052062C" ma:contentTypeVersion="0" ma:contentTypeDescription="Create a new document." ma:contentTypeScope="" ma:versionID="a1781edd533abf786dc62ee7dded643a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8AADC7F-5DC4-46F2-A809-0679B041C012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8CDF88D-34F6-4273-95F6-DA3DE36841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EBC05E-93E3-47EC-A4AA-B305F29410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2959</TotalTime>
  <Words>568</Words>
  <Application>Microsoft Office PowerPoint</Application>
  <PresentationFormat>On-screen Show (4:3)</PresentationFormat>
  <Paragraphs>158</Paragraphs>
  <Slides>31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Powerpoint template</vt:lpstr>
      <vt:lpstr>Slide 1</vt:lpstr>
      <vt:lpstr>Topics Of This Presentation</vt:lpstr>
      <vt:lpstr>Object Oriented Principles</vt:lpstr>
      <vt:lpstr>Object Oriented Principles</vt:lpstr>
      <vt:lpstr>Object Oriented Principles</vt:lpstr>
      <vt:lpstr>Slide 6</vt:lpstr>
      <vt:lpstr>Simple Org Chart</vt:lpstr>
      <vt:lpstr>Simple Org Chart</vt:lpstr>
      <vt:lpstr>Simple Org Chart </vt:lpstr>
      <vt:lpstr>Slide 10</vt:lpstr>
      <vt:lpstr>Simple Org Chart – v1</vt:lpstr>
      <vt:lpstr>Simple Org Chart – v1</vt:lpstr>
      <vt:lpstr>Simple Org Chart – v1</vt:lpstr>
      <vt:lpstr>Simple Org Chart – v1</vt:lpstr>
      <vt:lpstr>Slide 15</vt:lpstr>
      <vt:lpstr>Workflow Services</vt:lpstr>
      <vt:lpstr>Workflow Services</vt:lpstr>
      <vt:lpstr>Slide 18</vt:lpstr>
      <vt:lpstr>The Command Pattern</vt:lpstr>
      <vt:lpstr>The Command Pattern</vt:lpstr>
      <vt:lpstr>The Command Pattern</vt:lpstr>
      <vt:lpstr>Simple Org Chart – v2</vt:lpstr>
      <vt:lpstr>Simple Org Chart – v2</vt:lpstr>
      <vt:lpstr>Slide 24</vt:lpstr>
      <vt:lpstr>Event Aggregator</vt:lpstr>
      <vt:lpstr>Event Aggregator</vt:lpstr>
      <vt:lpstr>Slide 27</vt:lpstr>
      <vt:lpstr>Slide 28</vt:lpstr>
      <vt:lpstr>Slide 29</vt:lpstr>
      <vt:lpstr>Additional Resources</vt:lpstr>
      <vt:lpstr>About Me… Derick Bailey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Josh.Volney</dc:creator>
  <cp:lastModifiedBy>derickb</cp:lastModifiedBy>
  <cp:revision>284</cp:revision>
  <dcterms:created xsi:type="dcterms:W3CDTF">2008-08-01T13:50:33Z</dcterms:created>
  <dcterms:modified xsi:type="dcterms:W3CDTF">2009-05-20T19:34:05Z</dcterms:modified>
</cp:coreProperties>
</file>