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38"/>
  </p:notesMasterIdLst>
  <p:sldIdLst>
    <p:sldId id="332" r:id="rId2"/>
    <p:sldId id="351" r:id="rId3"/>
    <p:sldId id="259" r:id="rId4"/>
    <p:sldId id="260" r:id="rId5"/>
    <p:sldId id="261" r:id="rId6"/>
    <p:sldId id="258" r:id="rId7"/>
    <p:sldId id="262" r:id="rId8"/>
    <p:sldId id="263" r:id="rId9"/>
    <p:sldId id="297" r:id="rId10"/>
    <p:sldId id="298" r:id="rId11"/>
    <p:sldId id="329" r:id="rId12"/>
    <p:sldId id="330" r:id="rId13"/>
    <p:sldId id="331" r:id="rId14"/>
    <p:sldId id="302" r:id="rId15"/>
    <p:sldId id="333" r:id="rId16"/>
    <p:sldId id="334" r:id="rId17"/>
    <p:sldId id="306" r:id="rId18"/>
    <p:sldId id="335" r:id="rId19"/>
    <p:sldId id="337" r:id="rId20"/>
    <p:sldId id="338" r:id="rId21"/>
    <p:sldId id="339" r:id="rId22"/>
    <p:sldId id="311" r:id="rId23"/>
    <p:sldId id="340" r:id="rId24"/>
    <p:sldId id="341" r:id="rId25"/>
    <p:sldId id="315" r:id="rId26"/>
    <p:sldId id="342" r:id="rId27"/>
    <p:sldId id="343" r:id="rId28"/>
    <p:sldId id="344" r:id="rId29"/>
    <p:sldId id="345" r:id="rId30"/>
    <p:sldId id="346" r:id="rId31"/>
    <p:sldId id="322" r:id="rId32"/>
    <p:sldId id="347" r:id="rId33"/>
    <p:sldId id="348" r:id="rId34"/>
    <p:sldId id="349" r:id="rId35"/>
    <p:sldId id="350" r:id="rId36"/>
    <p:sldId id="32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4" d="100"/>
          <a:sy n="134" d="100"/>
        </p:scale>
        <p:origin x="-249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B71245-A9C6-CE41-AEAD-168A8AA396FB}" type="datetimeFigureOut">
              <a:rPr lang="en-US" smtClean="0"/>
              <a:t>2/27/11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0E2418-650B-4841-BB37-E4A946AE1E14}" type="slidenum">
              <a:rPr lang="en-US" smtClean="0"/>
              <a:t>‹#›</a:t>
            </a:fld>
            <a:endParaRPr lang="en-US"/>
          </a:p>
        </p:txBody>
      </p:sp>
    </p:spTree>
    <p:extLst>
      <p:ext uri="{BB962C8B-B14F-4D97-AF65-F5344CB8AC3E}">
        <p14:creationId xmlns:p14="http://schemas.microsoft.com/office/powerpoint/2010/main" val="110376980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931C8FD-CC35-423B-99F4-64D81D6A80AE}" type="slidenum">
              <a:rPr lang="en-US" smtClean="0"/>
              <a:pPr>
                <a:defRPr/>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931C8FD-CC35-423B-99F4-64D81D6A80AE}" type="slidenum">
              <a:rPr lang="en-US" smtClean="0"/>
              <a:pPr>
                <a:defRPr/>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931C8FD-CC35-423B-99F4-64D81D6A80AE}" type="slidenum">
              <a:rPr lang="en-US" smtClean="0"/>
              <a:pPr>
                <a:defRPr/>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931C8FD-CC35-423B-99F4-64D81D6A80AE}" type="slidenum">
              <a:rPr lang="en-US" smtClean="0"/>
              <a:pPr>
                <a:defRPr/>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Sunday, February 27, 2011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Sunday, February 27, 2011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Sunday, February 27, 2011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6000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5625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Sunday, February 27, 2011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Sunday, February 27, 2011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Sunday, February 27, 2011</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Sunday, February 27, 2011</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Sunday, February 27, 2011</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Sunday, February 27, 2011</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Sunday, February 27, 2011</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Sunday, February 27, 2011</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Sunday, February 27, 2011</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 id="2147483973" r:id="rId13"/>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en.wikipedia.org/wiki/Coupling_(computer_scienc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Cohesion_(computer_science)" TargetMode="External"/><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en.wikipedia.org/wiki/Encapsulation_(classes_-_computer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1000125" y="751569"/>
            <a:ext cx="7143750" cy="5715000"/>
          </a:xfrm>
          <a:prstGeom prst="rect">
            <a:avLst/>
          </a:prstGeom>
          <a:noFill/>
          <a:ln w="9525">
            <a:noFill/>
            <a:miter lim="800000"/>
            <a:headEnd/>
            <a:tailEnd/>
          </a:ln>
          <a:effectLst/>
        </p:spPr>
      </p:pic>
    </p:spTree>
    <p:extLst>
      <p:ext uri="{BB962C8B-B14F-4D97-AF65-F5344CB8AC3E}">
        <p14:creationId xmlns:p14="http://schemas.microsoft.com/office/powerpoint/2010/main" val="2605302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p:cNvSpPr>
          <p:nvPr/>
        </p:nvSpPr>
        <p:spPr>
          <a:xfrm>
            <a:off x="228600" y="1143000"/>
            <a:ext cx="8686800" cy="45720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Example App: Read A Flat File And Send An Email</a:t>
            </a:r>
          </a:p>
          <a:p>
            <a:endParaRPr lang="en-US" smtClean="0"/>
          </a:p>
          <a:p>
            <a:endParaRPr lang="en-US" smtClean="0"/>
          </a:p>
          <a:p>
            <a:endParaRPr lang="en-US" smtClean="0"/>
          </a:p>
          <a:p>
            <a:endParaRPr lang="en-US" dirty="0" smtClean="0"/>
          </a:p>
        </p:txBody>
      </p:sp>
      <p:grpSp>
        <p:nvGrpSpPr>
          <p:cNvPr id="5" name="Group 10"/>
          <p:cNvGrpSpPr/>
          <p:nvPr/>
        </p:nvGrpSpPr>
        <p:grpSpPr>
          <a:xfrm>
            <a:off x="3733800" y="2590800"/>
            <a:ext cx="1676400" cy="2590800"/>
            <a:chOff x="3733800" y="2590800"/>
            <a:chExt cx="1676400" cy="2590800"/>
          </a:xfrm>
        </p:grpSpPr>
        <p:grpSp>
          <p:nvGrpSpPr>
            <p:cNvPr id="6" name="Group 7"/>
            <p:cNvGrpSpPr/>
            <p:nvPr/>
          </p:nvGrpSpPr>
          <p:grpSpPr>
            <a:xfrm>
              <a:off x="3733800" y="2590800"/>
              <a:ext cx="1676400" cy="2590800"/>
              <a:chOff x="1219200" y="2667000"/>
              <a:chExt cx="1676400" cy="2590800"/>
            </a:xfrm>
          </p:grpSpPr>
          <p:sp>
            <p:nvSpPr>
              <p:cNvPr id="8" name="Rectangle 7"/>
              <p:cNvSpPr/>
              <p:nvPr/>
            </p:nvSpPr>
            <p:spPr>
              <a:xfrm>
                <a:off x="1219200" y="26670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Sending App</a:t>
                </a:r>
                <a:endParaRPr lang="en-US" dirty="0"/>
              </a:p>
            </p:txBody>
          </p:sp>
          <p:sp>
            <p:nvSpPr>
              <p:cNvPr id="9" name="Snip Single Corner Rectangle 8"/>
              <p:cNvSpPr/>
              <p:nvPr/>
            </p:nvSpPr>
            <p:spPr>
              <a:xfrm>
                <a:off x="1219200" y="42672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a:t>
                </a:r>
                <a:endParaRPr lang="en-US" dirty="0"/>
              </a:p>
            </p:txBody>
          </p:sp>
        </p:grpSp>
        <p:cxnSp>
          <p:nvCxnSpPr>
            <p:cNvPr id="7" name="Elbow Connector 6"/>
            <p:cNvCxnSpPr>
              <a:stCxn id="9" idx="3"/>
              <a:endCxn id="8" idx="2"/>
            </p:cNvCxnSpPr>
            <p:nvPr/>
          </p:nvCxnSpPr>
          <p:spPr>
            <a:xfrm rot="5400000" flipH="1" flipV="1">
              <a:off x="4267200" y="3886200"/>
              <a:ext cx="6096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grpSp>
      <p:sp>
        <p:nvSpPr>
          <p:cNvPr id="11"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Single Responsibility</a:t>
            </a:r>
            <a:endParaRPr lang="en-US" dirty="0" smtClean="0"/>
          </a:p>
        </p:txBody>
      </p:sp>
    </p:spTree>
    <p:extLst>
      <p:ext uri="{BB962C8B-B14F-4D97-AF65-F5344CB8AC3E}">
        <p14:creationId xmlns:p14="http://schemas.microsoft.com/office/powerpoint/2010/main" val="2826215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Single Responsibility</a:t>
            </a:r>
            <a:endParaRPr lang="en-US" dirty="0" smtClean="0"/>
          </a:p>
        </p:txBody>
      </p:sp>
      <p:grpSp>
        <p:nvGrpSpPr>
          <p:cNvPr id="19" name="Group 18"/>
          <p:cNvGrpSpPr/>
          <p:nvPr/>
        </p:nvGrpSpPr>
        <p:grpSpPr>
          <a:xfrm>
            <a:off x="2743200" y="2121069"/>
            <a:ext cx="3657600" cy="3810000"/>
            <a:chOff x="3962400" y="2286000"/>
            <a:chExt cx="3657600" cy="3810000"/>
          </a:xfrm>
        </p:grpSpPr>
        <p:sp>
          <p:nvSpPr>
            <p:cNvPr id="12" name="Rectangle 11"/>
            <p:cNvSpPr/>
            <p:nvPr/>
          </p:nvSpPr>
          <p:spPr>
            <a:xfrm>
              <a:off x="4953000" y="3505200"/>
              <a:ext cx="1676400" cy="990600"/>
            </a:xfrm>
            <a:prstGeom prst="rect">
              <a:avLst/>
            </a:prstGeom>
            <a:scene3d>
              <a:camera prst="orthographicFront"/>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Email Sender</a:t>
              </a:r>
              <a:endParaRPr lang="en-US" dirty="0"/>
            </a:p>
          </p:txBody>
        </p:sp>
        <p:sp>
          <p:nvSpPr>
            <p:cNvPr id="13" name="Snip Single Corner Rectangle 12"/>
            <p:cNvSpPr/>
            <p:nvPr/>
          </p:nvSpPr>
          <p:spPr>
            <a:xfrm>
              <a:off x="3962400" y="5105400"/>
              <a:ext cx="1676400" cy="990600"/>
            </a:xfrm>
            <a:prstGeom prst="snip1Rect">
              <a:avLst/>
            </a:prstGeom>
            <a:scene3d>
              <a:camera prst="orthographicFront"/>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14" name="Snip Single Corner Rectangle 13"/>
            <p:cNvSpPr/>
            <p:nvPr/>
          </p:nvSpPr>
          <p:spPr>
            <a:xfrm>
              <a:off x="5943600" y="5105400"/>
              <a:ext cx="1676400" cy="990600"/>
            </a:xfrm>
            <a:prstGeom prst="snip1Rect">
              <a:avLst/>
            </a:prstGeom>
            <a:scene3d>
              <a:camera prst="orthographicFront"/>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XML File</a:t>
              </a:r>
              <a:endParaRPr lang="en-US" dirty="0"/>
            </a:p>
          </p:txBody>
        </p:sp>
        <p:cxnSp>
          <p:nvCxnSpPr>
            <p:cNvPr id="15" name="Elbow Connector 14"/>
            <p:cNvCxnSpPr>
              <a:stCxn id="13" idx="3"/>
              <a:endCxn id="12" idx="2"/>
            </p:cNvCxnSpPr>
            <p:nvPr/>
          </p:nvCxnSpPr>
          <p:spPr>
            <a:xfrm rot="5400000" flipH="1" flipV="1">
              <a:off x="4991100" y="4305300"/>
              <a:ext cx="609600" cy="990600"/>
            </a:xfrm>
            <a:prstGeom prst="bentConnector3">
              <a:avLst>
                <a:gd name="adj1" fmla="val 50000"/>
              </a:avLst>
            </a:prstGeom>
            <a:ln>
              <a:tailEnd type="arrow"/>
            </a:ln>
            <a:effectLst/>
            <a:scene3d>
              <a:camera prst="orthographicFront"/>
              <a:lightRig rig="threePt" dir="t"/>
            </a:scene3d>
          </p:spPr>
          <p:style>
            <a:lnRef idx="1">
              <a:schemeClr val="accent1"/>
            </a:lnRef>
            <a:fillRef idx="3">
              <a:schemeClr val="accent1"/>
            </a:fillRef>
            <a:effectRef idx="2">
              <a:schemeClr val="accent1"/>
            </a:effectRef>
            <a:fontRef idx="minor">
              <a:schemeClr val="lt1"/>
            </a:fontRef>
          </p:style>
        </p:cxnSp>
        <p:cxnSp>
          <p:nvCxnSpPr>
            <p:cNvPr id="16" name="Elbow Connector 15"/>
            <p:cNvCxnSpPr>
              <a:stCxn id="14" idx="3"/>
              <a:endCxn id="12" idx="2"/>
            </p:cNvCxnSpPr>
            <p:nvPr/>
          </p:nvCxnSpPr>
          <p:spPr>
            <a:xfrm rot="16200000" flipV="1">
              <a:off x="5981700" y="4305300"/>
              <a:ext cx="609600" cy="990600"/>
            </a:xfrm>
            <a:prstGeom prst="bentConnector3">
              <a:avLst>
                <a:gd name="adj1" fmla="val 50000"/>
              </a:avLst>
            </a:prstGeom>
            <a:ln>
              <a:tailEnd type="arrow"/>
            </a:ln>
            <a:effectLst/>
            <a:scene3d>
              <a:camera prst="orthographicFront"/>
              <a:lightRig rig="threePt" dir="t"/>
            </a:scene3d>
          </p:spPr>
          <p:style>
            <a:lnRef idx="1">
              <a:schemeClr val="accent1"/>
            </a:lnRef>
            <a:fillRef idx="3">
              <a:schemeClr val="accent1"/>
            </a:fillRef>
            <a:effectRef idx="2">
              <a:schemeClr val="accent1"/>
            </a:effectRef>
            <a:fontRef idx="minor">
              <a:schemeClr val="lt1"/>
            </a:fontRef>
          </p:style>
        </p:cxnSp>
        <p:sp>
          <p:nvSpPr>
            <p:cNvPr id="17" name="Rectangle 16"/>
            <p:cNvSpPr/>
            <p:nvPr/>
          </p:nvSpPr>
          <p:spPr>
            <a:xfrm>
              <a:off x="4953000" y="2286000"/>
              <a:ext cx="1676400" cy="990600"/>
            </a:xfrm>
            <a:prstGeom prst="rect">
              <a:avLst/>
            </a:prstGeom>
            <a:scene3d>
              <a:camera prst="orthographicFront"/>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Sending App</a:t>
              </a:r>
              <a:endParaRPr lang="en-US" dirty="0"/>
            </a:p>
          </p:txBody>
        </p:sp>
        <p:cxnSp>
          <p:nvCxnSpPr>
            <p:cNvPr id="18" name="Elbow Connector 17"/>
            <p:cNvCxnSpPr>
              <a:stCxn id="12" idx="0"/>
              <a:endCxn id="17" idx="2"/>
            </p:cNvCxnSpPr>
            <p:nvPr/>
          </p:nvCxnSpPr>
          <p:spPr>
            <a:xfrm rot="5400000" flipH="1" flipV="1">
              <a:off x="5676900" y="3390900"/>
              <a:ext cx="228600" cy="1588"/>
            </a:xfrm>
            <a:prstGeom prst="bentConnector3">
              <a:avLst>
                <a:gd name="adj1" fmla="val 50000"/>
              </a:avLst>
            </a:prstGeom>
            <a:ln>
              <a:tailEnd type="arrow"/>
            </a:ln>
            <a:effectLst/>
            <a:scene3d>
              <a:camera prst="orthographicFront"/>
              <a:lightRig rig="threePt" dir="t"/>
            </a:scene3d>
          </p:spPr>
          <p:style>
            <a:lnRef idx="1">
              <a:schemeClr val="accent1"/>
            </a:lnRef>
            <a:fillRef idx="3">
              <a:schemeClr val="accent1"/>
            </a:fillRef>
            <a:effectRef idx="2">
              <a:schemeClr val="accent1"/>
            </a:effectRef>
            <a:fontRef idx="minor">
              <a:schemeClr val="lt1"/>
            </a:fontRef>
          </p:style>
        </p:cxnSp>
      </p:grpSp>
    </p:spTree>
    <p:extLst>
      <p:ext uri="{BB962C8B-B14F-4D97-AF65-F5344CB8AC3E}">
        <p14:creationId xmlns:p14="http://schemas.microsoft.com/office/powerpoint/2010/main" val="2977480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Single Responsibility</a:t>
            </a:r>
            <a:endParaRPr lang="en-US" dirty="0" smtClean="0"/>
          </a:p>
        </p:txBody>
      </p:sp>
      <p:grpSp>
        <p:nvGrpSpPr>
          <p:cNvPr id="19" name="Group 18"/>
          <p:cNvGrpSpPr/>
          <p:nvPr/>
        </p:nvGrpSpPr>
        <p:grpSpPr>
          <a:xfrm>
            <a:off x="2743200" y="2121069"/>
            <a:ext cx="3657600" cy="3810000"/>
            <a:chOff x="3962400" y="2286000"/>
            <a:chExt cx="3657600" cy="3810000"/>
          </a:xfrm>
        </p:grpSpPr>
        <p:sp>
          <p:nvSpPr>
            <p:cNvPr id="12" name="Rectangle 11"/>
            <p:cNvSpPr/>
            <p:nvPr/>
          </p:nvSpPr>
          <p:spPr>
            <a:xfrm>
              <a:off x="4953000" y="3505200"/>
              <a:ext cx="1676400" cy="990600"/>
            </a:xfrm>
            <a:prstGeom prst="rect">
              <a:avLst/>
            </a:prstGeom>
            <a:scene3d>
              <a:camera prst="orthographicFront"/>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Email Sender</a:t>
              </a:r>
              <a:endParaRPr lang="en-US" dirty="0"/>
            </a:p>
          </p:txBody>
        </p:sp>
        <p:sp>
          <p:nvSpPr>
            <p:cNvPr id="13" name="Snip Single Corner Rectangle 12"/>
            <p:cNvSpPr/>
            <p:nvPr/>
          </p:nvSpPr>
          <p:spPr>
            <a:xfrm>
              <a:off x="3962400" y="5105400"/>
              <a:ext cx="1676400" cy="990600"/>
            </a:xfrm>
            <a:prstGeom prst="snip1Rect">
              <a:avLst/>
            </a:prstGeom>
            <a:scene3d>
              <a:camera prst="orthographicFront"/>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14" name="Snip Single Corner Rectangle 13"/>
            <p:cNvSpPr/>
            <p:nvPr/>
          </p:nvSpPr>
          <p:spPr>
            <a:xfrm>
              <a:off x="5943600" y="5105400"/>
              <a:ext cx="1676400" cy="990600"/>
            </a:xfrm>
            <a:prstGeom prst="snip1Rect">
              <a:avLst/>
            </a:prstGeom>
            <a:scene3d>
              <a:camera prst="orthographicFront"/>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XML File</a:t>
              </a:r>
              <a:endParaRPr lang="en-US" dirty="0"/>
            </a:p>
          </p:txBody>
        </p:sp>
        <p:cxnSp>
          <p:nvCxnSpPr>
            <p:cNvPr id="15" name="Elbow Connector 14"/>
            <p:cNvCxnSpPr>
              <a:stCxn id="13" idx="3"/>
              <a:endCxn id="12" idx="2"/>
            </p:cNvCxnSpPr>
            <p:nvPr/>
          </p:nvCxnSpPr>
          <p:spPr>
            <a:xfrm rot="5400000" flipH="1" flipV="1">
              <a:off x="4991100" y="4305300"/>
              <a:ext cx="609600" cy="990600"/>
            </a:xfrm>
            <a:prstGeom prst="bentConnector3">
              <a:avLst>
                <a:gd name="adj1" fmla="val 50000"/>
              </a:avLst>
            </a:prstGeom>
            <a:ln>
              <a:tailEnd type="arrow"/>
            </a:ln>
            <a:effectLst/>
            <a:scene3d>
              <a:camera prst="orthographicFront"/>
              <a:lightRig rig="threePt" dir="t"/>
            </a:scene3d>
          </p:spPr>
          <p:style>
            <a:lnRef idx="1">
              <a:schemeClr val="accent1"/>
            </a:lnRef>
            <a:fillRef idx="3">
              <a:schemeClr val="accent1"/>
            </a:fillRef>
            <a:effectRef idx="2">
              <a:schemeClr val="accent1"/>
            </a:effectRef>
            <a:fontRef idx="minor">
              <a:schemeClr val="lt1"/>
            </a:fontRef>
          </p:style>
        </p:cxnSp>
        <p:cxnSp>
          <p:nvCxnSpPr>
            <p:cNvPr id="16" name="Elbow Connector 15"/>
            <p:cNvCxnSpPr>
              <a:stCxn id="14" idx="3"/>
              <a:endCxn id="12" idx="2"/>
            </p:cNvCxnSpPr>
            <p:nvPr/>
          </p:nvCxnSpPr>
          <p:spPr>
            <a:xfrm rot="16200000" flipV="1">
              <a:off x="5981700" y="4305300"/>
              <a:ext cx="609600" cy="990600"/>
            </a:xfrm>
            <a:prstGeom prst="bentConnector3">
              <a:avLst>
                <a:gd name="adj1" fmla="val 50000"/>
              </a:avLst>
            </a:prstGeom>
            <a:ln>
              <a:tailEnd type="arrow"/>
            </a:ln>
            <a:effectLst/>
            <a:scene3d>
              <a:camera prst="orthographicFront"/>
              <a:lightRig rig="threePt" dir="t"/>
            </a:scene3d>
          </p:spPr>
          <p:style>
            <a:lnRef idx="1">
              <a:schemeClr val="accent1"/>
            </a:lnRef>
            <a:fillRef idx="3">
              <a:schemeClr val="accent1"/>
            </a:fillRef>
            <a:effectRef idx="2">
              <a:schemeClr val="accent1"/>
            </a:effectRef>
            <a:fontRef idx="minor">
              <a:schemeClr val="lt1"/>
            </a:fontRef>
          </p:style>
        </p:cxnSp>
        <p:sp>
          <p:nvSpPr>
            <p:cNvPr id="17" name="Rectangle 16"/>
            <p:cNvSpPr/>
            <p:nvPr/>
          </p:nvSpPr>
          <p:spPr>
            <a:xfrm>
              <a:off x="4953000" y="2286000"/>
              <a:ext cx="1676400" cy="990600"/>
            </a:xfrm>
            <a:prstGeom prst="rect">
              <a:avLst/>
            </a:prstGeom>
            <a:scene3d>
              <a:camera prst="orthographicFront"/>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Sending App</a:t>
              </a:r>
              <a:endParaRPr lang="en-US" dirty="0"/>
            </a:p>
          </p:txBody>
        </p:sp>
        <p:cxnSp>
          <p:nvCxnSpPr>
            <p:cNvPr id="18" name="Elbow Connector 17"/>
            <p:cNvCxnSpPr>
              <a:stCxn id="12" idx="0"/>
              <a:endCxn id="17" idx="2"/>
            </p:cNvCxnSpPr>
            <p:nvPr/>
          </p:nvCxnSpPr>
          <p:spPr>
            <a:xfrm rot="5400000" flipH="1" flipV="1">
              <a:off x="5676900" y="3390900"/>
              <a:ext cx="228600" cy="1588"/>
            </a:xfrm>
            <a:prstGeom prst="bentConnector3">
              <a:avLst>
                <a:gd name="adj1" fmla="val 50000"/>
              </a:avLst>
            </a:prstGeom>
            <a:ln>
              <a:tailEnd type="arrow"/>
            </a:ln>
            <a:effectLst/>
            <a:scene3d>
              <a:camera prst="orthographicFront"/>
              <a:lightRig rig="threePt" dir="t"/>
            </a:scene3d>
          </p:spPr>
          <p:style>
            <a:lnRef idx="1">
              <a:schemeClr val="accent1"/>
            </a:lnRef>
            <a:fillRef idx="3">
              <a:schemeClr val="accent1"/>
            </a:fillRef>
            <a:effectRef idx="2">
              <a:schemeClr val="accent1"/>
            </a:effectRef>
            <a:fontRef idx="minor">
              <a:schemeClr val="lt1"/>
            </a:fontRef>
          </p:style>
        </p:cxnSp>
      </p:grpSp>
    </p:spTree>
    <p:extLst>
      <p:ext uri="{BB962C8B-B14F-4D97-AF65-F5344CB8AC3E}">
        <p14:creationId xmlns:p14="http://schemas.microsoft.com/office/powerpoint/2010/main" val="1646056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Single Responsibility</a:t>
            </a:r>
            <a:endParaRPr lang="en-US" dirty="0" smtClean="0"/>
          </a:p>
        </p:txBody>
      </p:sp>
      <p:grpSp>
        <p:nvGrpSpPr>
          <p:cNvPr id="3" name="Group 2"/>
          <p:cNvGrpSpPr/>
          <p:nvPr/>
        </p:nvGrpSpPr>
        <p:grpSpPr>
          <a:xfrm>
            <a:off x="2743200" y="2133600"/>
            <a:ext cx="3657600" cy="3657600"/>
            <a:chOff x="2743200" y="2133600"/>
            <a:chExt cx="3657600" cy="3657600"/>
          </a:xfrm>
        </p:grpSpPr>
        <p:sp>
          <p:nvSpPr>
            <p:cNvPr id="21" name="Rectangle 20"/>
            <p:cNvSpPr/>
            <p:nvPr/>
          </p:nvSpPr>
          <p:spPr>
            <a:xfrm>
              <a:off x="3733800" y="21336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22" name="Snip Single Corner Rectangle 21"/>
            <p:cNvSpPr/>
            <p:nvPr/>
          </p:nvSpPr>
          <p:spPr>
            <a:xfrm>
              <a:off x="2743200" y="48006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23" name="Snip Single Corner Rectangle 22"/>
            <p:cNvSpPr/>
            <p:nvPr/>
          </p:nvSpPr>
          <p:spPr>
            <a:xfrm>
              <a:off x="4724400" y="48006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a:t>
              </a:r>
              <a:endParaRPr lang="en-US" dirty="0"/>
            </a:p>
          </p:txBody>
        </p:sp>
        <p:cxnSp>
          <p:nvCxnSpPr>
            <p:cNvPr id="24" name="Elbow Connector 23"/>
            <p:cNvCxnSpPr>
              <a:stCxn id="22" idx="3"/>
              <a:endCxn id="26" idx="2"/>
            </p:cNvCxnSpPr>
            <p:nvPr/>
          </p:nvCxnSpPr>
          <p:spPr>
            <a:xfrm rot="5400000" flipH="1" flipV="1">
              <a:off x="3886200" y="4114800"/>
              <a:ext cx="381000" cy="9906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25" name="Elbow Connector 24"/>
            <p:cNvCxnSpPr>
              <a:stCxn id="23" idx="3"/>
              <a:endCxn id="26" idx="2"/>
            </p:cNvCxnSpPr>
            <p:nvPr/>
          </p:nvCxnSpPr>
          <p:spPr>
            <a:xfrm rot="16200000" flipV="1">
              <a:off x="4876800" y="4114800"/>
              <a:ext cx="381000" cy="9906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26" name="Rectangle 25"/>
            <p:cNvSpPr/>
            <p:nvPr/>
          </p:nvSpPr>
          <p:spPr>
            <a:xfrm>
              <a:off x="3733800" y="34290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Format Reader</a:t>
              </a:r>
              <a:endParaRPr lang="en-US" dirty="0"/>
            </a:p>
          </p:txBody>
        </p:sp>
        <p:cxnSp>
          <p:nvCxnSpPr>
            <p:cNvPr id="27" name="Elbow Connector 26"/>
            <p:cNvCxnSpPr>
              <a:stCxn id="26" idx="0"/>
              <a:endCxn id="21" idx="2"/>
            </p:cNvCxnSpPr>
            <p:nvPr/>
          </p:nvCxnSpPr>
          <p:spPr>
            <a:xfrm rot="5400000" flipH="1" flipV="1">
              <a:off x="4419600" y="3276600"/>
              <a:ext cx="3048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grpSp>
    </p:spTree>
    <p:extLst>
      <p:ext uri="{BB962C8B-B14F-4D97-AF65-F5344CB8AC3E}">
        <p14:creationId xmlns:p14="http://schemas.microsoft.com/office/powerpoint/2010/main" val="3095963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0" y="445432"/>
            <a:ext cx="9144000" cy="4202768"/>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2" name="Rectangle 11"/>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3" name="Rectangle 12"/>
          <p:cNvSpPr/>
          <p:nvPr/>
        </p:nvSpPr>
        <p:spPr bwMode="auto">
          <a:xfrm>
            <a:off x="0" y="3239477"/>
            <a:ext cx="4572000" cy="121138"/>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14" name="Rectangle 13"/>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OCP: Open Closed Principle</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Change The Behavior Without Changing The Existing Code</a:t>
            </a:r>
            <a:endParaRPr lang="en-US" sz="1600" dirty="0">
              <a:solidFill>
                <a:schemeClr val="bg1"/>
              </a:solidFill>
              <a:latin typeface="+mn-lt"/>
            </a:endParaRPr>
          </a:p>
        </p:txBody>
      </p:sp>
      <p:sp>
        <p:nvSpPr>
          <p:cNvPr id="10" name="Text Placeholder 2"/>
          <p:cNvSpPr txBox="1">
            <a:spLocks/>
          </p:cNvSpPr>
          <p:nvPr/>
        </p:nvSpPr>
        <p:spPr>
          <a:xfrm>
            <a:off x="112713" y="4800599"/>
            <a:ext cx="8907462" cy="1933575"/>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i="1" dirty="0" smtClean="0">
                <a:solidFill>
                  <a:srgbClr val="FFFFFF"/>
                </a:solidFill>
              </a:rPr>
              <a:t>Modules that conform to open-closed have two primary attributes:</a:t>
            </a:r>
            <a:endParaRPr lang="en-US" sz="2000" i="1" dirty="0" smtClean="0">
              <a:solidFill>
                <a:schemeClr val="bg1"/>
              </a:solidFill>
            </a:endParaRPr>
          </a:p>
          <a:p>
            <a:pPr marL="457200" indent="-457200">
              <a:buFont typeface="+mj-lt"/>
              <a:buAutoNum type="arabicPeriod"/>
            </a:pPr>
            <a:r>
              <a:rPr lang="en-US" sz="2000" i="1" dirty="0" smtClean="0">
                <a:solidFill>
                  <a:schemeClr val="bg1"/>
                </a:solidFill>
              </a:rPr>
              <a:t>They are “Open For Extension”</a:t>
            </a:r>
            <a:endParaRPr lang="en-US" sz="2000" i="1" dirty="0">
              <a:solidFill>
                <a:schemeClr val="bg1"/>
              </a:solidFill>
            </a:endParaRPr>
          </a:p>
          <a:p>
            <a:pPr marL="457200" indent="-457200">
              <a:buFont typeface="+mj-lt"/>
              <a:buAutoNum type="arabicPeriod"/>
            </a:pPr>
            <a:r>
              <a:rPr lang="en-US" sz="2000" i="1" dirty="0" smtClean="0">
                <a:solidFill>
                  <a:schemeClr val="bg1"/>
                </a:solidFill>
              </a:rPr>
              <a:t>They are “Closed for Modification”</a:t>
            </a:r>
            <a:br>
              <a:rPr lang="en-US" sz="2000" i="1" dirty="0" smtClean="0">
                <a:solidFill>
                  <a:schemeClr val="bg1"/>
                </a:solidFill>
              </a:rPr>
            </a:br>
            <a:endParaRPr lang="en-US" sz="2000" dirty="0" smtClean="0">
              <a:solidFill>
                <a:schemeClr val="bg1"/>
              </a:solidFill>
            </a:endParaRPr>
          </a:p>
          <a:p>
            <a:pPr marL="857250" lvl="1" indent="-457200">
              <a:buFont typeface="Arial" pitchFamily="34" charset="0"/>
              <a:buNone/>
            </a:pPr>
            <a:r>
              <a:rPr lang="en-US" dirty="0" smtClean="0">
                <a:solidFill>
                  <a:schemeClr val="bg1"/>
                </a:solidFill>
              </a:rPr>
              <a:t>- Robert C. Martin</a:t>
            </a:r>
            <a:endParaRPr lang="en-US" dirty="0" smtClean="0">
              <a:solidFill>
                <a:schemeClr val="bg1"/>
              </a:solidFill>
            </a:endParaRPr>
          </a:p>
        </p:txBody>
      </p:sp>
    </p:spTree>
    <p:extLst>
      <p:ext uri="{BB962C8B-B14F-4D97-AF65-F5344CB8AC3E}">
        <p14:creationId xmlns:p14="http://schemas.microsoft.com/office/powerpoint/2010/main" val="226660962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1000125" y="761046"/>
            <a:ext cx="7143750" cy="5715000"/>
          </a:xfrm>
          <a:prstGeom prst="rect">
            <a:avLst/>
          </a:prstGeom>
          <a:noFill/>
          <a:ln w="9525">
            <a:noFill/>
            <a:miter lim="800000"/>
            <a:headEnd/>
            <a:tailEnd/>
          </a:ln>
          <a:effectLst/>
        </p:spPr>
      </p:pic>
    </p:spTree>
    <p:extLst>
      <p:ext uri="{BB962C8B-B14F-4D97-AF65-F5344CB8AC3E}">
        <p14:creationId xmlns:p14="http://schemas.microsoft.com/office/powerpoint/2010/main" val="1890168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286000" y="2057400"/>
            <a:ext cx="4572000" cy="3657600"/>
            <a:chOff x="2286000" y="2057400"/>
            <a:chExt cx="4572000" cy="3657600"/>
          </a:xfrm>
        </p:grpSpPr>
        <p:sp>
          <p:nvSpPr>
            <p:cNvPr id="3" name="Rectangle 2"/>
            <p:cNvSpPr/>
            <p:nvPr/>
          </p:nvSpPr>
          <p:spPr>
            <a:xfrm>
              <a:off x="5181600" y="20574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4" name="Snip Single Corner Rectangle 3"/>
            <p:cNvSpPr/>
            <p:nvPr/>
          </p:nvSpPr>
          <p:spPr>
            <a:xfrm>
              <a:off x="2286000" y="47244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5" name="Snip Single Corner Rectangle 4"/>
            <p:cNvSpPr/>
            <p:nvPr/>
          </p:nvSpPr>
          <p:spPr>
            <a:xfrm>
              <a:off x="4267200" y="47244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a:t>
              </a:r>
              <a:endParaRPr lang="en-US" dirty="0"/>
            </a:p>
          </p:txBody>
        </p:sp>
        <p:cxnSp>
          <p:nvCxnSpPr>
            <p:cNvPr id="6" name="Elbow Connector 5"/>
            <p:cNvCxnSpPr>
              <a:stCxn id="4" idx="3"/>
              <a:endCxn id="8" idx="2"/>
            </p:cNvCxnSpPr>
            <p:nvPr/>
          </p:nvCxnSpPr>
          <p:spPr>
            <a:xfrm rot="5400000" flipH="1" flipV="1">
              <a:off x="3390900" y="4076700"/>
              <a:ext cx="381000" cy="9144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7" name="Elbow Connector 6"/>
            <p:cNvCxnSpPr>
              <a:stCxn id="5" idx="3"/>
              <a:endCxn id="8" idx="2"/>
            </p:cNvCxnSpPr>
            <p:nvPr/>
          </p:nvCxnSpPr>
          <p:spPr>
            <a:xfrm rot="16200000" flipV="1">
              <a:off x="4381500" y="4000500"/>
              <a:ext cx="381000" cy="10668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8" name="Rectangle 7"/>
            <p:cNvSpPr/>
            <p:nvPr/>
          </p:nvSpPr>
          <p:spPr>
            <a:xfrm>
              <a:off x="3200400" y="33528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IFile Format Reader</a:t>
              </a:r>
              <a:endParaRPr lang="en-US" dirty="0"/>
            </a:p>
          </p:txBody>
        </p:sp>
        <p:cxnSp>
          <p:nvCxnSpPr>
            <p:cNvPr id="9" name="Elbow Connector 8"/>
            <p:cNvCxnSpPr>
              <a:stCxn id="10" idx="3"/>
              <a:endCxn id="3" idx="1"/>
            </p:cNvCxnSpPr>
            <p:nvPr/>
          </p:nvCxnSpPr>
          <p:spPr>
            <a:xfrm>
              <a:off x="4876800" y="2552700"/>
              <a:ext cx="3048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0" name="Rectangle 9"/>
            <p:cNvSpPr/>
            <p:nvPr/>
          </p:nvSpPr>
          <p:spPr>
            <a:xfrm>
              <a:off x="3200400" y="20574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 Reader</a:t>
              </a:r>
            </a:p>
            <a:p>
              <a:pPr algn="ctr"/>
              <a:r>
                <a:rPr lang="en-US" dirty="0" smtClean="0"/>
                <a:t>Service</a:t>
              </a:r>
              <a:endParaRPr lang="en-US" dirty="0"/>
            </a:p>
          </p:txBody>
        </p:sp>
        <p:cxnSp>
          <p:nvCxnSpPr>
            <p:cNvPr id="11" name="Elbow Connector 10"/>
            <p:cNvCxnSpPr>
              <a:stCxn id="8" idx="0"/>
              <a:endCxn id="10" idx="2"/>
            </p:cNvCxnSpPr>
            <p:nvPr/>
          </p:nvCxnSpPr>
          <p:spPr>
            <a:xfrm rot="5400000" flipH="1" flipV="1">
              <a:off x="3886200" y="3200400"/>
              <a:ext cx="3048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grpSp>
      <p:sp>
        <p:nvSpPr>
          <p:cNvPr id="12" name="Rectangle 11"/>
          <p:cNvSpPr/>
          <p:nvPr/>
        </p:nvSpPr>
        <p:spPr>
          <a:xfrm>
            <a:off x="2514600" y="6553200"/>
            <a:ext cx="411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Open-Closed</a:t>
            </a:r>
          </a:p>
        </p:txBody>
      </p:sp>
    </p:spTree>
    <p:extLst>
      <p:ext uri="{BB962C8B-B14F-4D97-AF65-F5344CB8AC3E}">
        <p14:creationId xmlns:p14="http://schemas.microsoft.com/office/powerpoint/2010/main" val="1269392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0" y="445432"/>
            <a:ext cx="9144000" cy="4202768"/>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2" name="Rectangle 11"/>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4" name="Rectangle 13"/>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LSP: </a:t>
            </a:r>
            <a:r>
              <a:rPr lang="en-US" sz="3600" spc="60" dirty="0" err="1" smtClean="0">
                <a:solidFill>
                  <a:schemeClr val="bg1"/>
                </a:solidFill>
                <a:latin typeface="Calibri" pitchFamily="34" charset="0"/>
              </a:rPr>
              <a:t>Liskov</a:t>
            </a:r>
            <a:r>
              <a:rPr lang="en-US" sz="3600" spc="60" dirty="0" smtClean="0">
                <a:solidFill>
                  <a:schemeClr val="bg1"/>
                </a:solidFill>
                <a:latin typeface="Calibri" pitchFamily="34" charset="0"/>
              </a:rPr>
              <a:t> Substitution Principle</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Sometimes Semantic Arguments Are Worthwhile</a:t>
            </a:r>
            <a:endParaRPr lang="en-US" sz="1600" dirty="0">
              <a:solidFill>
                <a:schemeClr val="bg1"/>
              </a:solidFill>
              <a:latin typeface="+mn-lt"/>
            </a:endParaRPr>
          </a:p>
        </p:txBody>
      </p:sp>
      <p:sp>
        <p:nvSpPr>
          <p:cNvPr id="15" name="Rectangle 14"/>
          <p:cNvSpPr/>
          <p:nvPr/>
        </p:nvSpPr>
        <p:spPr bwMode="auto">
          <a:xfrm>
            <a:off x="0" y="3239477"/>
            <a:ext cx="4572000" cy="121138"/>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10" name="Text Placeholder 2"/>
          <p:cNvSpPr txBox="1">
            <a:spLocks/>
          </p:cNvSpPr>
          <p:nvPr/>
        </p:nvSpPr>
        <p:spPr>
          <a:xfrm>
            <a:off x="112713" y="4800599"/>
            <a:ext cx="8907462" cy="1933575"/>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i="1" smtClean="0">
                <a:solidFill>
                  <a:srgbClr val="FFFFFF"/>
                </a:solidFill>
              </a:rPr>
              <a:t>“If for each object o1 of type S there is an object o2 of type T such that for all programs P defined in terms of T, the behavior of P is unchanged when o1 is substituted for o2 then S is a subtype of T.”</a:t>
            </a:r>
            <a:endParaRPr lang="en-US" sz="2000" smtClean="0">
              <a:solidFill>
                <a:srgbClr val="FFFFFF"/>
              </a:solidFill>
            </a:endParaRPr>
          </a:p>
          <a:p>
            <a:pPr marL="0" indent="0">
              <a:buFont typeface="Arial" pitchFamily="34" charset="0"/>
              <a:buNone/>
            </a:pPr>
            <a:endParaRPr lang="en-US" sz="2000" smtClean="0">
              <a:solidFill>
                <a:srgbClr val="FFFFFF"/>
              </a:solidFill>
            </a:endParaRPr>
          </a:p>
          <a:p>
            <a:pPr marL="0" indent="0">
              <a:buFont typeface="Arial" pitchFamily="34" charset="0"/>
              <a:buNone/>
            </a:pPr>
            <a:r>
              <a:rPr lang="en-US" sz="2000" smtClean="0">
                <a:solidFill>
                  <a:srgbClr val="FFFFFF"/>
                </a:solidFill>
              </a:rPr>
              <a:t>	- Barbara Liskov</a:t>
            </a:r>
          </a:p>
          <a:p>
            <a:pPr marL="0" indent="0">
              <a:buFont typeface="Arial" pitchFamily="34" charset="0"/>
              <a:buNone/>
            </a:pPr>
            <a:endParaRPr lang="en-US" sz="2000" dirty="0" smtClean="0">
              <a:solidFill>
                <a:srgbClr val="FFFFFF"/>
              </a:solidFill>
            </a:endParaRPr>
          </a:p>
        </p:txBody>
      </p:sp>
    </p:spTree>
    <p:extLst>
      <p:ext uri="{BB962C8B-B14F-4D97-AF65-F5344CB8AC3E}">
        <p14:creationId xmlns:p14="http://schemas.microsoft.com/office/powerpoint/2010/main" val="300302924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1000125" y="751568"/>
            <a:ext cx="7143750" cy="5715000"/>
          </a:xfrm>
          <a:prstGeom prst="rect">
            <a:avLst/>
          </a:prstGeom>
          <a:noFill/>
          <a:ln w="9525">
            <a:noFill/>
            <a:miter lim="800000"/>
            <a:headEnd/>
            <a:tailEnd/>
          </a:ln>
          <a:effectLst/>
        </p:spPr>
      </p:pic>
    </p:spTree>
    <p:extLst>
      <p:ext uri="{BB962C8B-B14F-4D97-AF65-F5344CB8AC3E}">
        <p14:creationId xmlns:p14="http://schemas.microsoft.com/office/powerpoint/2010/main" val="3058553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719028" y="3117383"/>
            <a:ext cx="3705944" cy="1099450"/>
            <a:chOff x="2748650" y="4114800"/>
            <a:chExt cx="3705944" cy="1099450"/>
          </a:xfrm>
        </p:grpSpPr>
        <p:sp>
          <p:nvSpPr>
            <p:cNvPr id="5" name="Rectangle 4"/>
            <p:cNvSpPr/>
            <p:nvPr/>
          </p:nvSpPr>
          <p:spPr>
            <a:xfrm>
              <a:off x="2748650" y="4114800"/>
              <a:ext cx="1099450" cy="109945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Square</a:t>
              </a:r>
              <a:endParaRPr lang="en-US" dirty="0"/>
            </a:p>
          </p:txBody>
        </p:sp>
        <p:sp>
          <p:nvSpPr>
            <p:cNvPr id="6" name="Rectangle 5"/>
            <p:cNvSpPr/>
            <p:nvPr/>
          </p:nvSpPr>
          <p:spPr>
            <a:xfrm>
              <a:off x="4530556" y="4114800"/>
              <a:ext cx="1924038" cy="10994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Rectangle</a:t>
              </a:r>
              <a:endParaRPr lang="en-US" dirty="0"/>
            </a:p>
          </p:txBody>
        </p:sp>
        <p:sp>
          <p:nvSpPr>
            <p:cNvPr id="7" name="TextBox 6"/>
            <p:cNvSpPr txBox="1"/>
            <p:nvPr/>
          </p:nvSpPr>
          <p:spPr>
            <a:xfrm>
              <a:off x="3848100" y="4310582"/>
              <a:ext cx="682456" cy="707886"/>
            </a:xfrm>
            <a:prstGeom prst="rect">
              <a:avLst/>
            </a:prstGeom>
            <a:noFill/>
          </p:spPr>
          <p:txBody>
            <a:bodyPr wrap="square" rtlCol="0">
              <a:spAutoFit/>
            </a:bodyPr>
            <a:lstStyle/>
            <a:p>
              <a:pPr algn="ctr"/>
              <a:r>
                <a:rPr lang="en-US" sz="4000" dirty="0" smtClean="0">
                  <a:solidFill>
                    <a:schemeClr val="accent1"/>
                  </a:solidFill>
                  <a:latin typeface="+mn-lt"/>
                </a:rPr>
                <a:t>!=</a:t>
              </a:r>
            </a:p>
          </p:txBody>
        </p:sp>
      </p:grpSp>
      <p:sp>
        <p:nvSpPr>
          <p:cNvPr id="8"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err="1" smtClean="0"/>
              <a:t>Liskov</a:t>
            </a:r>
            <a:r>
              <a:rPr lang="en-US" dirty="0" smtClean="0"/>
              <a:t> Substitution</a:t>
            </a:r>
          </a:p>
        </p:txBody>
      </p:sp>
    </p:spTree>
    <p:extLst>
      <p:ext uri="{BB962C8B-B14F-4D97-AF65-F5344CB8AC3E}">
        <p14:creationId xmlns:p14="http://schemas.microsoft.com/office/powerpoint/2010/main" val="3815517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445432"/>
            <a:ext cx="9144000" cy="4202768"/>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3" name="Rectangle 12"/>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5" name="Rectangle 14"/>
          <p:cNvSpPr/>
          <p:nvPr/>
        </p:nvSpPr>
        <p:spPr bwMode="auto">
          <a:xfrm>
            <a:off x="0" y="3239477"/>
            <a:ext cx="4572000" cy="121138"/>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17" name="Rectangle 16"/>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TextBox 13"/>
          <p:cNvSpPr txBox="1"/>
          <p:nvPr/>
        </p:nvSpPr>
        <p:spPr>
          <a:xfrm>
            <a:off x="381000" y="1295400"/>
            <a:ext cx="8610600" cy="769938"/>
          </a:xfrm>
          <a:prstGeom prst="rect">
            <a:avLst/>
          </a:prstGeom>
          <a:noFill/>
        </p:spPr>
        <p:txBody>
          <a:bodyPr>
            <a:spAutoFit/>
          </a:bodyPr>
          <a:lstStyle/>
          <a:p>
            <a:pPr>
              <a:defRPr/>
            </a:pPr>
            <a:r>
              <a:rPr lang="en-US" sz="4400" spc="60" dirty="0" smtClean="0">
                <a:solidFill>
                  <a:schemeClr val="bg1"/>
                </a:solidFill>
                <a:latin typeface="Calibri" pitchFamily="34" charset="0"/>
              </a:rPr>
              <a:t>Object Oriented Principles</a:t>
            </a:r>
            <a:endParaRPr lang="en-US" sz="4400" spc="60" dirty="0">
              <a:solidFill>
                <a:schemeClr val="bg1"/>
              </a:solidFill>
              <a:latin typeface="Calibri" pitchFamily="34" charset="0"/>
            </a:endParaRPr>
          </a:p>
        </p:txBody>
      </p:sp>
      <p:sp>
        <p:nvSpPr>
          <p:cNvPr id="19" name="TextBox 1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rPr>
              <a:t>They’re</a:t>
            </a:r>
            <a:r>
              <a:rPr lang="en-US" sz="1600" dirty="0" smtClean="0">
                <a:solidFill>
                  <a:schemeClr val="bg1"/>
                </a:solidFill>
                <a:latin typeface="+mn-lt"/>
              </a:rPr>
              <a:t> Not Just For Academics And Ivory Tower Architects</a:t>
            </a:r>
            <a:endParaRPr lang="en-US" sz="1600" dirty="0">
              <a:solidFill>
                <a:schemeClr val="bg1"/>
              </a:solidFill>
              <a:latin typeface="+mn-lt"/>
            </a:endParaRPr>
          </a:p>
        </p:txBody>
      </p:sp>
    </p:spTree>
    <p:extLst>
      <p:ext uri="{BB962C8B-B14F-4D97-AF65-F5344CB8AC3E}">
        <p14:creationId xmlns:p14="http://schemas.microsoft.com/office/powerpoint/2010/main" val="78646851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1752600" y="2057400"/>
            <a:ext cx="5638800" cy="3657600"/>
            <a:chOff x="1752600" y="2057400"/>
            <a:chExt cx="5638800" cy="3657600"/>
          </a:xfrm>
        </p:grpSpPr>
        <p:sp>
          <p:nvSpPr>
            <p:cNvPr id="5" name="Rectangle 4"/>
            <p:cNvSpPr/>
            <p:nvPr/>
          </p:nvSpPr>
          <p:spPr>
            <a:xfrm>
              <a:off x="5715000" y="20574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6" name="Snip Single Corner Rectangle 5"/>
            <p:cNvSpPr/>
            <p:nvPr/>
          </p:nvSpPr>
          <p:spPr>
            <a:xfrm>
              <a:off x="1752600" y="47244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7" name="Snip Single Corner Rectangle 6"/>
            <p:cNvSpPr/>
            <p:nvPr/>
          </p:nvSpPr>
          <p:spPr>
            <a:xfrm>
              <a:off x="3733800" y="47244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a:t>
              </a:r>
              <a:endParaRPr lang="en-US" dirty="0"/>
            </a:p>
          </p:txBody>
        </p:sp>
        <p:cxnSp>
          <p:nvCxnSpPr>
            <p:cNvPr id="8" name="Elbow Connector 7"/>
            <p:cNvCxnSpPr>
              <a:stCxn id="6" idx="3"/>
              <a:endCxn id="10" idx="2"/>
            </p:cNvCxnSpPr>
            <p:nvPr/>
          </p:nvCxnSpPr>
          <p:spPr>
            <a:xfrm rot="5400000" flipH="1" flipV="1">
              <a:off x="3390900" y="3543300"/>
              <a:ext cx="381000" cy="19812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9" name="Elbow Connector 8"/>
            <p:cNvCxnSpPr>
              <a:stCxn id="7" idx="3"/>
              <a:endCxn id="10" idx="2"/>
            </p:cNvCxnSpPr>
            <p:nvPr/>
          </p:nvCxnSpPr>
          <p:spPr>
            <a:xfrm rot="5400000" flipH="1" flipV="1">
              <a:off x="4381500" y="4533900"/>
              <a:ext cx="3810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0" name="Rectangle 9"/>
            <p:cNvSpPr/>
            <p:nvPr/>
          </p:nvSpPr>
          <p:spPr>
            <a:xfrm>
              <a:off x="3733800" y="3352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IFileFormat Reader</a:t>
              </a:r>
              <a:endParaRPr lang="en-US" dirty="0"/>
            </a:p>
          </p:txBody>
        </p:sp>
        <p:cxnSp>
          <p:nvCxnSpPr>
            <p:cNvPr id="11" name="Elbow Connector 10"/>
            <p:cNvCxnSpPr>
              <a:stCxn id="12" idx="3"/>
              <a:endCxn id="5" idx="1"/>
            </p:cNvCxnSpPr>
            <p:nvPr/>
          </p:nvCxnSpPr>
          <p:spPr>
            <a:xfrm>
              <a:off x="5410200" y="2552700"/>
              <a:ext cx="3048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2" name="Rectangle 11"/>
            <p:cNvSpPr/>
            <p:nvPr/>
          </p:nvSpPr>
          <p:spPr>
            <a:xfrm>
              <a:off x="3733800" y="20574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FileReader</a:t>
              </a:r>
            </a:p>
            <a:p>
              <a:pPr algn="ctr"/>
              <a:r>
                <a:rPr lang="en-US" dirty="0" smtClean="0"/>
                <a:t>Service</a:t>
              </a:r>
              <a:endParaRPr lang="en-US" dirty="0"/>
            </a:p>
          </p:txBody>
        </p:sp>
        <p:cxnSp>
          <p:nvCxnSpPr>
            <p:cNvPr id="13" name="Elbow Connector 12"/>
            <p:cNvCxnSpPr>
              <a:stCxn id="10" idx="0"/>
              <a:endCxn id="12" idx="2"/>
            </p:cNvCxnSpPr>
            <p:nvPr/>
          </p:nvCxnSpPr>
          <p:spPr>
            <a:xfrm rot="5400000" flipH="1" flipV="1">
              <a:off x="4419600" y="3200400"/>
              <a:ext cx="3048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4" name="Snip Single Corner Rectangle 13"/>
            <p:cNvSpPr/>
            <p:nvPr/>
          </p:nvSpPr>
          <p:spPr>
            <a:xfrm>
              <a:off x="5715000" y="4724400"/>
              <a:ext cx="1676400" cy="990600"/>
            </a:xfrm>
            <a:prstGeom prst="snip1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Database Connection File</a:t>
              </a:r>
              <a:endParaRPr lang="en-US" dirty="0"/>
            </a:p>
          </p:txBody>
        </p:sp>
        <p:cxnSp>
          <p:nvCxnSpPr>
            <p:cNvPr id="15" name="Elbow Connector 14"/>
            <p:cNvCxnSpPr>
              <a:stCxn id="14" idx="3"/>
              <a:endCxn id="10" idx="2"/>
            </p:cNvCxnSpPr>
            <p:nvPr/>
          </p:nvCxnSpPr>
          <p:spPr>
            <a:xfrm rot="16200000" flipV="1">
              <a:off x="5372100" y="3543300"/>
              <a:ext cx="381000" cy="19812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6" name="Can 15"/>
            <p:cNvSpPr/>
            <p:nvPr/>
          </p:nvSpPr>
          <p:spPr>
            <a:xfrm>
              <a:off x="1905000" y="2057400"/>
              <a:ext cx="1219200" cy="990600"/>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Database</a:t>
              </a:r>
              <a:endParaRPr lang="en-US" dirty="0"/>
            </a:p>
          </p:txBody>
        </p:sp>
        <p:cxnSp>
          <p:nvCxnSpPr>
            <p:cNvPr id="17" name="Elbow Connector 16"/>
            <p:cNvCxnSpPr>
              <a:stCxn id="16" idx="4"/>
              <a:endCxn id="12" idx="1"/>
            </p:cNvCxnSpPr>
            <p:nvPr/>
          </p:nvCxnSpPr>
          <p:spPr>
            <a:xfrm>
              <a:off x="3124200" y="2552700"/>
              <a:ext cx="6096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grpSp>
      <p:sp>
        <p:nvSpPr>
          <p:cNvPr id="19"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err="1" smtClean="0"/>
              <a:t>Liskov</a:t>
            </a:r>
            <a:r>
              <a:rPr lang="en-US" dirty="0" smtClean="0"/>
              <a:t> Substitution</a:t>
            </a:r>
          </a:p>
        </p:txBody>
      </p:sp>
    </p:spTree>
    <p:extLst>
      <p:ext uri="{BB962C8B-B14F-4D97-AF65-F5344CB8AC3E}">
        <p14:creationId xmlns:p14="http://schemas.microsoft.com/office/powerpoint/2010/main" val="2499454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33400" y="2505505"/>
            <a:ext cx="8229600" cy="2895600"/>
            <a:chOff x="533400" y="2590800"/>
            <a:chExt cx="8229600" cy="2895600"/>
          </a:xfrm>
        </p:grpSpPr>
        <p:sp>
          <p:nvSpPr>
            <p:cNvPr id="5" name="Rectangle 4"/>
            <p:cNvSpPr/>
            <p:nvPr/>
          </p:nvSpPr>
          <p:spPr>
            <a:xfrm>
              <a:off x="7086600" y="32766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6" name="Snip Single Corner Rectangle 5"/>
            <p:cNvSpPr/>
            <p:nvPr/>
          </p:nvSpPr>
          <p:spPr>
            <a:xfrm>
              <a:off x="533400" y="32766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7" name="Snip Single Corner Rectangle 6"/>
            <p:cNvSpPr/>
            <p:nvPr/>
          </p:nvSpPr>
          <p:spPr>
            <a:xfrm>
              <a:off x="533400" y="44958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a:t>
              </a:r>
              <a:endParaRPr lang="en-US" dirty="0"/>
            </a:p>
          </p:txBody>
        </p:sp>
        <p:cxnSp>
          <p:nvCxnSpPr>
            <p:cNvPr id="8" name="Elbow Connector 7"/>
            <p:cNvCxnSpPr>
              <a:stCxn id="6" idx="0"/>
              <a:endCxn id="10" idx="1"/>
            </p:cNvCxnSpPr>
            <p:nvPr/>
          </p:nvCxnSpPr>
          <p:spPr>
            <a:xfrm>
              <a:off x="2209800" y="3771900"/>
              <a:ext cx="533400" cy="6096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9" name="Elbow Connector 8"/>
            <p:cNvCxnSpPr>
              <a:stCxn id="7" idx="0"/>
              <a:endCxn id="10" idx="1"/>
            </p:cNvCxnSpPr>
            <p:nvPr/>
          </p:nvCxnSpPr>
          <p:spPr>
            <a:xfrm flipV="1">
              <a:off x="2209800" y="4381500"/>
              <a:ext cx="533400" cy="6096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0" name="Rectangle 9"/>
            <p:cNvSpPr/>
            <p:nvPr/>
          </p:nvSpPr>
          <p:spPr>
            <a:xfrm>
              <a:off x="2743200" y="38862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IFileFormat Reader</a:t>
              </a:r>
              <a:endParaRPr lang="en-US" dirty="0"/>
            </a:p>
          </p:txBody>
        </p:sp>
        <p:cxnSp>
          <p:nvCxnSpPr>
            <p:cNvPr id="11" name="Elbow Connector 10"/>
            <p:cNvCxnSpPr>
              <a:stCxn id="12" idx="3"/>
              <a:endCxn id="5" idx="1"/>
            </p:cNvCxnSpPr>
            <p:nvPr/>
          </p:nvCxnSpPr>
          <p:spPr>
            <a:xfrm flipV="1">
              <a:off x="6400800" y="3771900"/>
              <a:ext cx="685800" cy="6096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2" name="Rectangle 11"/>
            <p:cNvSpPr/>
            <p:nvPr/>
          </p:nvSpPr>
          <p:spPr>
            <a:xfrm>
              <a:off x="4724400" y="38862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FileReader</a:t>
              </a:r>
            </a:p>
            <a:p>
              <a:pPr algn="ctr"/>
              <a:r>
                <a:rPr lang="en-US" dirty="0" smtClean="0"/>
                <a:t>Service</a:t>
              </a:r>
              <a:endParaRPr lang="en-US" dirty="0"/>
            </a:p>
          </p:txBody>
        </p:sp>
        <p:cxnSp>
          <p:nvCxnSpPr>
            <p:cNvPr id="13" name="Elbow Connector 12"/>
            <p:cNvCxnSpPr>
              <a:stCxn id="10" idx="3"/>
              <a:endCxn id="12" idx="1"/>
            </p:cNvCxnSpPr>
            <p:nvPr/>
          </p:nvCxnSpPr>
          <p:spPr>
            <a:xfrm>
              <a:off x="4419600" y="4381500"/>
              <a:ext cx="3048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4" name="Can 13"/>
            <p:cNvSpPr/>
            <p:nvPr/>
          </p:nvSpPr>
          <p:spPr>
            <a:xfrm>
              <a:off x="2895600" y="2590800"/>
              <a:ext cx="1219200" cy="99060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Database</a:t>
              </a:r>
              <a:endParaRPr lang="en-US" dirty="0"/>
            </a:p>
          </p:txBody>
        </p:sp>
        <p:cxnSp>
          <p:nvCxnSpPr>
            <p:cNvPr id="15" name="Elbow Connector 14"/>
            <p:cNvCxnSpPr>
              <a:stCxn id="14" idx="4"/>
              <a:endCxn id="16" idx="1"/>
            </p:cNvCxnSpPr>
            <p:nvPr/>
          </p:nvCxnSpPr>
          <p:spPr>
            <a:xfrm>
              <a:off x="4114800" y="3086100"/>
              <a:ext cx="6096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6" name="Rectangle 15"/>
            <p:cNvSpPr/>
            <p:nvPr/>
          </p:nvSpPr>
          <p:spPr>
            <a:xfrm>
              <a:off x="4724400" y="25908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Database</a:t>
              </a:r>
            </a:p>
            <a:p>
              <a:pPr algn="ctr"/>
              <a:r>
                <a:rPr lang="en-US" dirty="0" smtClean="0"/>
                <a:t>Reader</a:t>
              </a:r>
            </a:p>
            <a:p>
              <a:pPr algn="ctr"/>
              <a:r>
                <a:rPr lang="en-US" dirty="0" smtClean="0"/>
                <a:t>Service</a:t>
              </a:r>
              <a:endParaRPr lang="en-US" dirty="0"/>
            </a:p>
          </p:txBody>
        </p:sp>
        <p:cxnSp>
          <p:nvCxnSpPr>
            <p:cNvPr id="17" name="Elbow Connector 16"/>
            <p:cNvCxnSpPr>
              <a:stCxn id="16" idx="3"/>
              <a:endCxn id="5" idx="1"/>
            </p:cNvCxnSpPr>
            <p:nvPr/>
          </p:nvCxnSpPr>
          <p:spPr>
            <a:xfrm>
              <a:off x="6400800" y="3086100"/>
              <a:ext cx="685800" cy="6858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grpSp>
      <p:sp>
        <p:nvSpPr>
          <p:cNvPr id="18"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err="1" smtClean="0"/>
              <a:t>Liskov</a:t>
            </a:r>
            <a:r>
              <a:rPr lang="en-US" dirty="0" smtClean="0"/>
              <a:t> Substitution</a:t>
            </a:r>
          </a:p>
        </p:txBody>
      </p:sp>
    </p:spTree>
    <p:extLst>
      <p:ext uri="{BB962C8B-B14F-4D97-AF65-F5344CB8AC3E}">
        <p14:creationId xmlns:p14="http://schemas.microsoft.com/office/powerpoint/2010/main" val="2299123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0" y="445432"/>
            <a:ext cx="9144000" cy="4202768"/>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6" name="Rectangle 15"/>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7" name="Rectangle 16"/>
          <p:cNvSpPr/>
          <p:nvPr/>
        </p:nvSpPr>
        <p:spPr bwMode="auto">
          <a:xfrm>
            <a:off x="0" y="3239477"/>
            <a:ext cx="4572000" cy="121138"/>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18" name="Rectangle 17"/>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ISP: Interface Segregation Principle</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Role Specific Interfaces</a:t>
            </a:r>
            <a:endParaRPr lang="en-US" sz="1600" dirty="0">
              <a:solidFill>
                <a:schemeClr val="bg1"/>
              </a:solidFill>
              <a:latin typeface="+mn-lt"/>
            </a:endParaRPr>
          </a:p>
        </p:txBody>
      </p:sp>
      <p:sp>
        <p:nvSpPr>
          <p:cNvPr id="10" name="Text Placeholder 2"/>
          <p:cNvSpPr txBox="1">
            <a:spLocks/>
          </p:cNvSpPr>
          <p:nvPr/>
        </p:nvSpPr>
        <p:spPr>
          <a:xfrm>
            <a:off x="112713" y="4800599"/>
            <a:ext cx="8907462" cy="1933575"/>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smtClean="0">
                <a:solidFill>
                  <a:srgbClr val="FFFFFF"/>
                </a:solidFill>
              </a:rPr>
              <a:t>“</a:t>
            </a:r>
            <a:r>
              <a:rPr lang="en-US" sz="2000" i="1" dirty="0" smtClean="0">
                <a:solidFill>
                  <a:srgbClr val="FFFFFF"/>
                </a:solidFill>
              </a:rPr>
              <a:t>Classes that have ‘fat’ interfaces are classes whose interfaces are not cohesive. In other words, the interfaces of the class can be broken up into groups of member functions. Each group serves a different set of clients.”</a:t>
            </a:r>
            <a:endParaRPr lang="en-US" sz="2000" dirty="0" smtClean="0">
              <a:solidFill>
                <a:srgbClr val="FFFFFF"/>
              </a:solidFill>
            </a:endParaRPr>
          </a:p>
          <a:p>
            <a:pPr marL="0" indent="0">
              <a:buFont typeface="Arial" pitchFamily="34" charset="0"/>
              <a:buNone/>
            </a:pPr>
            <a:endParaRPr lang="en-US" sz="2000" dirty="0" smtClean="0">
              <a:solidFill>
                <a:srgbClr val="FFFFFF"/>
              </a:solidFill>
            </a:endParaRPr>
          </a:p>
          <a:p>
            <a:pPr marL="0" indent="0">
              <a:buFont typeface="Arial" pitchFamily="34" charset="0"/>
              <a:buNone/>
            </a:pPr>
            <a:r>
              <a:rPr lang="en-US" sz="2000" dirty="0" smtClean="0">
                <a:solidFill>
                  <a:srgbClr val="FFFFFF"/>
                </a:solidFill>
              </a:rPr>
              <a:t>	- Robert Martin</a:t>
            </a:r>
          </a:p>
          <a:p>
            <a:pPr marL="0" indent="0">
              <a:buFont typeface="Arial" pitchFamily="34" charset="0"/>
              <a:buNone/>
            </a:pPr>
            <a:endParaRPr lang="en-US" sz="2000" dirty="0" smtClean="0">
              <a:solidFill>
                <a:srgbClr val="FFFFFF"/>
              </a:solidFill>
            </a:endParaRPr>
          </a:p>
        </p:txBody>
      </p:sp>
    </p:spTree>
    <p:extLst>
      <p:ext uri="{BB962C8B-B14F-4D97-AF65-F5344CB8AC3E}">
        <p14:creationId xmlns:p14="http://schemas.microsoft.com/office/powerpoint/2010/main" val="37364024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1000125" y="742091"/>
            <a:ext cx="7143750" cy="5715000"/>
          </a:xfrm>
          <a:prstGeom prst="rect">
            <a:avLst/>
          </a:prstGeom>
          <a:noFill/>
          <a:ln w="9525">
            <a:noFill/>
            <a:miter lim="800000"/>
            <a:headEnd/>
            <a:tailEnd/>
          </a:ln>
          <a:effectLst/>
        </p:spPr>
      </p:pic>
    </p:spTree>
    <p:extLst>
      <p:ext uri="{BB962C8B-B14F-4D97-AF65-F5344CB8AC3E}">
        <p14:creationId xmlns:p14="http://schemas.microsoft.com/office/powerpoint/2010/main" val="1585877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694903" y="2209800"/>
            <a:ext cx="7718551" cy="3355777"/>
            <a:chOff x="694903" y="2209800"/>
            <a:chExt cx="7718551" cy="3355777"/>
          </a:xfrm>
        </p:grpSpPr>
        <p:grpSp>
          <p:nvGrpSpPr>
            <p:cNvPr id="15" name="Group 6"/>
            <p:cNvGrpSpPr/>
            <p:nvPr/>
          </p:nvGrpSpPr>
          <p:grpSpPr>
            <a:xfrm>
              <a:off x="914399" y="2514600"/>
              <a:ext cx="1860255" cy="1729264"/>
              <a:chOff x="3505200" y="3733800"/>
              <a:chExt cx="1676400" cy="1729264"/>
            </a:xfrm>
          </p:grpSpPr>
          <p:sp>
            <p:nvSpPr>
              <p:cNvPr id="17" name="Rectangle 16"/>
              <p:cNvSpPr/>
              <p:nvPr/>
            </p:nvSpPr>
            <p:spPr>
              <a:xfrm>
                <a:off x="3505200" y="3733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EmailSender</a:t>
                </a:r>
                <a:endParaRPr lang="en-US" dirty="0"/>
              </a:p>
            </p:txBody>
          </p:sp>
          <p:sp>
            <p:nvSpPr>
              <p:cNvPr id="18" name="TextBox 17"/>
              <p:cNvSpPr txBox="1"/>
              <p:nvPr/>
            </p:nvSpPr>
            <p:spPr>
              <a:xfrm>
                <a:off x="3505200" y="4724400"/>
                <a:ext cx="1676400" cy="73866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itchFamily="34" charset="0"/>
                  <a:buChar char="•"/>
                </a:pPr>
                <a:r>
                  <a:rPr lang="en-US" sz="1400" dirty="0" smtClean="0">
                    <a:latin typeface="+mn-lt"/>
                  </a:rPr>
                  <a:t> </a:t>
                </a:r>
                <a:r>
                  <a:rPr lang="en-US" sz="1400" dirty="0" err="1" smtClean="0">
                    <a:latin typeface="+mn-lt"/>
                  </a:rPr>
                  <a:t>SendEmail</a:t>
                </a:r>
                <a:endParaRPr lang="en-US" sz="1400" dirty="0" smtClean="0">
                  <a:latin typeface="+mn-lt"/>
                </a:endParaRPr>
              </a:p>
              <a:p>
                <a:pPr>
                  <a:buFont typeface="Arial" pitchFamily="34" charset="0"/>
                  <a:buChar char="•"/>
                </a:pPr>
                <a:r>
                  <a:rPr lang="en-US" sz="1400" dirty="0" smtClean="0">
                    <a:latin typeface="+mn-lt"/>
                  </a:rPr>
                  <a:t> </a:t>
                </a:r>
                <a:r>
                  <a:rPr lang="en-US" sz="1400" dirty="0" err="1" smtClean="0">
                    <a:latin typeface="+mn-lt"/>
                  </a:rPr>
                  <a:t>ReadFile</a:t>
                </a:r>
                <a:endParaRPr lang="en-US" sz="1400" dirty="0" smtClean="0">
                  <a:latin typeface="+mn-lt"/>
                </a:endParaRPr>
              </a:p>
              <a:p>
                <a:pPr>
                  <a:buFont typeface="Arial" pitchFamily="34" charset="0"/>
                  <a:buChar char="•"/>
                </a:pPr>
                <a:r>
                  <a:rPr lang="en-US" sz="1400" dirty="0" smtClean="0">
                    <a:latin typeface="+mn-lt"/>
                  </a:rPr>
                  <a:t> </a:t>
                </a:r>
                <a:r>
                  <a:rPr lang="en-US" sz="1400" dirty="0" err="1" smtClean="0">
                    <a:latin typeface="+mn-lt"/>
                  </a:rPr>
                  <a:t>ReadFromDb</a:t>
                </a:r>
                <a:endParaRPr lang="en-US" sz="1400" dirty="0" smtClean="0">
                  <a:latin typeface="+mn-lt"/>
                </a:endParaRPr>
              </a:p>
            </p:txBody>
          </p:sp>
        </p:grpSp>
        <p:sp>
          <p:nvSpPr>
            <p:cNvPr id="16" name="&quot;No&quot; Symbol 15"/>
            <p:cNvSpPr/>
            <p:nvPr/>
          </p:nvSpPr>
          <p:spPr>
            <a:xfrm>
              <a:off x="694903" y="2209800"/>
              <a:ext cx="2286000" cy="2286000"/>
            </a:xfrm>
            <a:prstGeom prst="noSmoking">
              <a:avLst/>
            </a:prstGeom>
            <a:solidFill>
              <a:schemeClr val="accent6">
                <a:alpha val="5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grpSp>
          <p:nvGrpSpPr>
            <p:cNvPr id="6" name="Group 6"/>
            <p:cNvGrpSpPr/>
            <p:nvPr/>
          </p:nvGrpSpPr>
          <p:grpSpPr>
            <a:xfrm>
              <a:off x="3733799" y="2514600"/>
              <a:ext cx="1860255" cy="1298377"/>
              <a:chOff x="3505200" y="3733800"/>
              <a:chExt cx="1676400" cy="1298377"/>
            </a:xfrm>
          </p:grpSpPr>
          <p:sp>
            <p:nvSpPr>
              <p:cNvPr id="13" name="Rectangle 12"/>
              <p:cNvSpPr/>
              <p:nvPr/>
            </p:nvSpPr>
            <p:spPr>
              <a:xfrm>
                <a:off x="3505200" y="3733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EmailSender</a:t>
                </a:r>
                <a:endParaRPr lang="en-US" dirty="0"/>
              </a:p>
            </p:txBody>
          </p:sp>
          <p:sp>
            <p:nvSpPr>
              <p:cNvPr id="14" name="TextBox 13"/>
              <p:cNvSpPr txBox="1"/>
              <p:nvPr/>
            </p:nvSpPr>
            <p:spPr>
              <a:xfrm>
                <a:off x="3505200" y="4724400"/>
                <a:ext cx="1676400" cy="30777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itchFamily="34" charset="0"/>
                  <a:buChar char="•"/>
                </a:pPr>
                <a:r>
                  <a:rPr lang="en-US" sz="1400" dirty="0" smtClean="0">
                    <a:latin typeface="+mn-lt"/>
                  </a:rPr>
                  <a:t> </a:t>
                </a:r>
                <a:r>
                  <a:rPr lang="en-US" sz="1400" dirty="0" err="1" smtClean="0">
                    <a:latin typeface="+mn-lt"/>
                  </a:rPr>
                  <a:t>SendEmail</a:t>
                </a:r>
                <a:endParaRPr lang="en-US" sz="1400" dirty="0" smtClean="0">
                  <a:latin typeface="+mn-lt"/>
                </a:endParaRPr>
              </a:p>
            </p:txBody>
          </p:sp>
        </p:grpSp>
        <p:grpSp>
          <p:nvGrpSpPr>
            <p:cNvPr id="7" name="Group 6"/>
            <p:cNvGrpSpPr/>
            <p:nvPr/>
          </p:nvGrpSpPr>
          <p:grpSpPr>
            <a:xfrm>
              <a:off x="6553199" y="2514600"/>
              <a:ext cx="1860255" cy="1298377"/>
              <a:chOff x="3505200" y="3733800"/>
              <a:chExt cx="1676400" cy="1298377"/>
            </a:xfrm>
          </p:grpSpPr>
          <p:sp>
            <p:nvSpPr>
              <p:cNvPr id="11" name="Rectangle 10"/>
              <p:cNvSpPr/>
              <p:nvPr/>
            </p:nvSpPr>
            <p:spPr>
              <a:xfrm>
                <a:off x="3505200" y="37338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Database Reader</a:t>
                </a:r>
              </a:p>
              <a:p>
                <a:pPr algn="ctr"/>
                <a:r>
                  <a:rPr lang="en-US" dirty="0" smtClean="0"/>
                  <a:t>Service</a:t>
                </a:r>
                <a:endParaRPr lang="en-US" dirty="0"/>
              </a:p>
            </p:txBody>
          </p:sp>
          <p:sp>
            <p:nvSpPr>
              <p:cNvPr id="12" name="TextBox 11"/>
              <p:cNvSpPr txBox="1"/>
              <p:nvPr/>
            </p:nvSpPr>
            <p:spPr>
              <a:xfrm>
                <a:off x="3505200" y="4724400"/>
                <a:ext cx="1676400"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buFont typeface="Arial" pitchFamily="34" charset="0"/>
                  <a:buChar char="•"/>
                </a:pPr>
                <a:r>
                  <a:rPr lang="en-US" sz="1400" dirty="0" smtClean="0">
                    <a:latin typeface="+mn-lt"/>
                  </a:rPr>
                  <a:t> </a:t>
                </a:r>
                <a:r>
                  <a:rPr lang="en-US" sz="1400" dirty="0" err="1" smtClean="0">
                    <a:latin typeface="+mn-lt"/>
                  </a:rPr>
                  <a:t>GetMessageBody</a:t>
                </a:r>
                <a:endParaRPr lang="en-US" sz="1400" dirty="0" smtClean="0">
                  <a:latin typeface="+mn-lt"/>
                </a:endParaRPr>
              </a:p>
            </p:txBody>
          </p:sp>
        </p:grpSp>
        <p:grpSp>
          <p:nvGrpSpPr>
            <p:cNvPr id="8" name="Group 6"/>
            <p:cNvGrpSpPr/>
            <p:nvPr/>
          </p:nvGrpSpPr>
          <p:grpSpPr>
            <a:xfrm>
              <a:off x="5257799" y="4267200"/>
              <a:ext cx="1860255" cy="1298377"/>
              <a:chOff x="3505200" y="3733800"/>
              <a:chExt cx="1676400" cy="1298377"/>
            </a:xfrm>
          </p:grpSpPr>
          <p:sp>
            <p:nvSpPr>
              <p:cNvPr id="9" name="Rectangle 8"/>
              <p:cNvSpPr/>
              <p:nvPr/>
            </p:nvSpPr>
            <p:spPr>
              <a:xfrm>
                <a:off x="3505200" y="37338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FileReader</a:t>
                </a:r>
              </a:p>
              <a:p>
                <a:pPr algn="ctr"/>
                <a:r>
                  <a:rPr lang="en-US" dirty="0" smtClean="0"/>
                  <a:t>Service</a:t>
                </a:r>
                <a:endParaRPr lang="en-US" dirty="0"/>
              </a:p>
            </p:txBody>
          </p:sp>
          <p:sp>
            <p:nvSpPr>
              <p:cNvPr id="10" name="TextBox 9"/>
              <p:cNvSpPr txBox="1"/>
              <p:nvPr/>
            </p:nvSpPr>
            <p:spPr>
              <a:xfrm>
                <a:off x="3505200" y="4724400"/>
                <a:ext cx="1676400"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buFont typeface="Arial" pitchFamily="34" charset="0"/>
                  <a:buChar char="•"/>
                </a:pPr>
                <a:r>
                  <a:rPr lang="en-US" sz="1400" dirty="0" smtClean="0">
                    <a:latin typeface="+mn-lt"/>
                  </a:rPr>
                  <a:t> </a:t>
                </a:r>
                <a:r>
                  <a:rPr lang="en-US" sz="1400" dirty="0" err="1" smtClean="0">
                    <a:latin typeface="+mn-lt"/>
                  </a:rPr>
                  <a:t>GetMessageBody</a:t>
                </a:r>
                <a:endParaRPr lang="en-US" sz="1400" dirty="0" smtClean="0">
                  <a:latin typeface="+mn-lt"/>
                </a:endParaRPr>
              </a:p>
            </p:txBody>
          </p:sp>
        </p:grpSp>
      </p:grpSp>
      <p:sp>
        <p:nvSpPr>
          <p:cNvPr id="19"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Interface Segregation</a:t>
            </a:r>
          </a:p>
        </p:txBody>
      </p:sp>
    </p:spTree>
    <p:extLst>
      <p:ext uri="{BB962C8B-B14F-4D97-AF65-F5344CB8AC3E}">
        <p14:creationId xmlns:p14="http://schemas.microsoft.com/office/powerpoint/2010/main" val="3530517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0" y="445432"/>
            <a:ext cx="9144000" cy="4202768"/>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2" name="Rectangle 11"/>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3" name="Rectangle 12"/>
          <p:cNvSpPr/>
          <p:nvPr/>
        </p:nvSpPr>
        <p:spPr bwMode="auto">
          <a:xfrm>
            <a:off x="0" y="3239477"/>
            <a:ext cx="4572000" cy="121138"/>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14" name="Rectangle 13"/>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DIP: Dependency Inversion Principle</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Depend On Abstractions, Not Concrete Details And Implementations</a:t>
            </a:r>
            <a:endParaRPr lang="en-US" sz="1600" dirty="0">
              <a:solidFill>
                <a:schemeClr val="bg1"/>
              </a:solidFill>
              <a:latin typeface="+mn-lt"/>
            </a:endParaRPr>
          </a:p>
        </p:txBody>
      </p:sp>
      <p:sp>
        <p:nvSpPr>
          <p:cNvPr id="10" name="Text Placeholder 2"/>
          <p:cNvSpPr txBox="1">
            <a:spLocks/>
          </p:cNvSpPr>
          <p:nvPr/>
        </p:nvSpPr>
        <p:spPr>
          <a:xfrm>
            <a:off x="112713" y="4800599"/>
            <a:ext cx="8907462" cy="1933575"/>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i="1" dirty="0" smtClean="0">
                <a:solidFill>
                  <a:srgbClr val="FFFFFF"/>
                </a:solidFill>
              </a:rPr>
              <a:t>“A design is rigid if it cannot be easily changed. Such rigidity is due to the fact that a single change to heavily interdependent software begins a cascade of changes in dependent modules.”</a:t>
            </a:r>
            <a:endParaRPr lang="en-US" sz="2000" dirty="0" smtClean="0">
              <a:solidFill>
                <a:srgbClr val="FFFFFF"/>
              </a:solidFill>
            </a:endParaRPr>
          </a:p>
          <a:p>
            <a:pPr marL="0" indent="0">
              <a:buFont typeface="Arial" pitchFamily="34" charset="0"/>
              <a:buNone/>
            </a:pPr>
            <a:endParaRPr lang="en-US" sz="2000" dirty="0" smtClean="0">
              <a:solidFill>
                <a:srgbClr val="FFFFFF"/>
              </a:solidFill>
            </a:endParaRPr>
          </a:p>
          <a:p>
            <a:pPr marL="0" indent="0">
              <a:buFont typeface="Arial" pitchFamily="34" charset="0"/>
              <a:buNone/>
            </a:pPr>
            <a:r>
              <a:rPr lang="en-US" sz="2000" dirty="0" smtClean="0">
                <a:solidFill>
                  <a:srgbClr val="FFFFFF"/>
                </a:solidFill>
              </a:rPr>
              <a:t>	- Robert Martin</a:t>
            </a:r>
            <a:endParaRPr lang="en-US" sz="2000" dirty="0" smtClean="0">
              <a:solidFill>
                <a:srgbClr val="FFFFFF"/>
              </a:solidFill>
            </a:endParaRPr>
          </a:p>
        </p:txBody>
      </p:sp>
    </p:spTree>
    <p:extLst>
      <p:ext uri="{BB962C8B-B14F-4D97-AF65-F5344CB8AC3E}">
        <p14:creationId xmlns:p14="http://schemas.microsoft.com/office/powerpoint/2010/main" val="238498972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1000125" y="761046"/>
            <a:ext cx="7143750" cy="5715000"/>
          </a:xfrm>
          <a:prstGeom prst="rect">
            <a:avLst/>
          </a:prstGeom>
          <a:noFill/>
          <a:ln w="9525">
            <a:noFill/>
            <a:miter lim="800000"/>
            <a:headEnd/>
            <a:tailEnd/>
          </a:ln>
          <a:effectLst/>
        </p:spPr>
      </p:pic>
    </p:spTree>
    <p:extLst>
      <p:ext uri="{BB962C8B-B14F-4D97-AF65-F5344CB8AC3E}">
        <p14:creationId xmlns:p14="http://schemas.microsoft.com/office/powerpoint/2010/main" val="1001300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819400" y="2819400"/>
            <a:ext cx="3505200" cy="1524000"/>
            <a:chOff x="2819400" y="2819400"/>
            <a:chExt cx="3505200" cy="1524000"/>
          </a:xfrm>
        </p:grpSpPr>
        <p:cxnSp>
          <p:nvCxnSpPr>
            <p:cNvPr id="5" name="Shape 9"/>
            <p:cNvCxnSpPr>
              <a:stCxn id="7" idx="2"/>
              <a:endCxn id="6" idx="1"/>
            </p:cNvCxnSpPr>
            <p:nvPr/>
          </p:nvCxnSpPr>
          <p:spPr>
            <a:xfrm rot="16200000" flipH="1">
              <a:off x="3886200" y="3314700"/>
              <a:ext cx="495300" cy="876300"/>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6" name="Rectangle 5"/>
            <p:cNvSpPr/>
            <p:nvPr/>
          </p:nvSpPr>
          <p:spPr>
            <a:xfrm>
              <a:off x="4572000" y="3657600"/>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Bar</a:t>
              </a:r>
              <a:endParaRPr lang="en-US" dirty="0"/>
            </a:p>
          </p:txBody>
        </p:sp>
        <p:sp>
          <p:nvSpPr>
            <p:cNvPr id="7" name="Rectangle 6"/>
            <p:cNvSpPr/>
            <p:nvPr/>
          </p:nvSpPr>
          <p:spPr>
            <a:xfrm>
              <a:off x="2819400" y="2819400"/>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Foo</a:t>
              </a:r>
              <a:endParaRPr lang="en-US" dirty="0"/>
            </a:p>
          </p:txBody>
        </p:sp>
      </p:grpSp>
      <p:sp>
        <p:nvSpPr>
          <p:cNvPr id="8"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Dependency Inversion</a:t>
            </a:r>
          </a:p>
        </p:txBody>
      </p:sp>
    </p:spTree>
    <p:extLst>
      <p:ext uri="{BB962C8B-B14F-4D97-AF65-F5344CB8AC3E}">
        <p14:creationId xmlns:p14="http://schemas.microsoft.com/office/powerpoint/2010/main" val="3782783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2514600" y="2617695"/>
            <a:ext cx="4114800" cy="2971800"/>
            <a:chOff x="2514600" y="2617695"/>
            <a:chExt cx="4114800" cy="2971800"/>
          </a:xfrm>
        </p:grpSpPr>
        <p:sp>
          <p:nvSpPr>
            <p:cNvPr id="5" name="Rectangle 4"/>
            <p:cNvSpPr/>
            <p:nvPr/>
          </p:nvSpPr>
          <p:spPr>
            <a:xfrm>
              <a:off x="4419600" y="3151095"/>
              <a:ext cx="2209800" cy="2438400"/>
            </a:xfrm>
            <a:prstGeom prst="rect">
              <a:avLst/>
            </a:prstGeom>
            <a:ln w="19050">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6" name="Shape 15"/>
            <p:cNvCxnSpPr>
              <a:stCxn id="8" idx="2"/>
              <a:endCxn id="7" idx="1"/>
            </p:cNvCxnSpPr>
            <p:nvPr/>
          </p:nvCxnSpPr>
          <p:spPr>
            <a:xfrm rot="16200000" flipH="1">
              <a:off x="3771900" y="2922495"/>
              <a:ext cx="495300" cy="1257300"/>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4648200" y="3455895"/>
              <a:ext cx="1752600" cy="6858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IBar</a:t>
              </a:r>
              <a:endParaRPr lang="en-US" dirty="0"/>
            </a:p>
          </p:txBody>
        </p:sp>
        <p:sp>
          <p:nvSpPr>
            <p:cNvPr id="8" name="Rectangle 7"/>
            <p:cNvSpPr/>
            <p:nvPr/>
          </p:nvSpPr>
          <p:spPr>
            <a:xfrm>
              <a:off x="2514600" y="2617695"/>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Foo</a:t>
              </a:r>
              <a:endParaRPr lang="en-US" dirty="0"/>
            </a:p>
          </p:txBody>
        </p:sp>
        <p:sp>
          <p:nvSpPr>
            <p:cNvPr id="9" name="Rectangle 8"/>
            <p:cNvSpPr/>
            <p:nvPr/>
          </p:nvSpPr>
          <p:spPr>
            <a:xfrm>
              <a:off x="4648200" y="4675095"/>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Bar</a:t>
              </a:r>
              <a:endParaRPr lang="en-US" dirty="0"/>
            </a:p>
          </p:txBody>
        </p:sp>
        <p:cxnSp>
          <p:nvCxnSpPr>
            <p:cNvPr id="10" name="Shape 21"/>
            <p:cNvCxnSpPr>
              <a:stCxn id="9" idx="0"/>
              <a:endCxn id="7" idx="2"/>
            </p:cNvCxnSpPr>
            <p:nvPr/>
          </p:nvCxnSpPr>
          <p:spPr>
            <a:xfrm rot="5400000" flipH="1" flipV="1">
              <a:off x="5257800" y="4408395"/>
              <a:ext cx="533400" cy="158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grpSp>
      <p:sp>
        <p:nvSpPr>
          <p:cNvPr id="11"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Dependency Inversion</a:t>
            </a:r>
          </a:p>
        </p:txBody>
      </p:sp>
    </p:spTree>
    <p:extLst>
      <p:ext uri="{BB962C8B-B14F-4D97-AF65-F5344CB8AC3E}">
        <p14:creationId xmlns:p14="http://schemas.microsoft.com/office/powerpoint/2010/main" val="27557277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Dependency Inversion</a:t>
            </a:r>
          </a:p>
        </p:txBody>
      </p:sp>
      <p:grpSp>
        <p:nvGrpSpPr>
          <p:cNvPr id="3" name="Group 2"/>
          <p:cNvGrpSpPr/>
          <p:nvPr/>
        </p:nvGrpSpPr>
        <p:grpSpPr>
          <a:xfrm>
            <a:off x="2350570" y="2473572"/>
            <a:ext cx="4278830" cy="2887323"/>
            <a:chOff x="2350570" y="2473572"/>
            <a:chExt cx="4278830" cy="2887323"/>
          </a:xfrm>
        </p:grpSpPr>
        <p:sp>
          <p:nvSpPr>
            <p:cNvPr id="21" name="Rectangle 20"/>
            <p:cNvSpPr/>
            <p:nvPr/>
          </p:nvSpPr>
          <p:spPr>
            <a:xfrm>
              <a:off x="2350570" y="2473572"/>
              <a:ext cx="4278830" cy="1857548"/>
            </a:xfrm>
            <a:prstGeom prst="rect">
              <a:avLst/>
            </a:prstGeom>
            <a:ln w="19050">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22" name="Shape 15"/>
            <p:cNvCxnSpPr>
              <a:stCxn id="24" idx="2"/>
              <a:endCxn id="23" idx="1"/>
            </p:cNvCxnSpPr>
            <p:nvPr/>
          </p:nvCxnSpPr>
          <p:spPr>
            <a:xfrm rot="16200000" flipH="1">
              <a:off x="3771900" y="2922495"/>
              <a:ext cx="495300" cy="1257300"/>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23" name="Rectangle 22"/>
            <p:cNvSpPr/>
            <p:nvPr/>
          </p:nvSpPr>
          <p:spPr>
            <a:xfrm>
              <a:off x="4648200" y="3455895"/>
              <a:ext cx="1752600" cy="6858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IRoleName</a:t>
              </a:r>
              <a:endParaRPr lang="en-US" dirty="0"/>
            </a:p>
          </p:txBody>
        </p:sp>
        <p:sp>
          <p:nvSpPr>
            <p:cNvPr id="24" name="Rectangle 23"/>
            <p:cNvSpPr/>
            <p:nvPr/>
          </p:nvSpPr>
          <p:spPr>
            <a:xfrm>
              <a:off x="2514600" y="2617695"/>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Foo</a:t>
              </a:r>
              <a:endParaRPr lang="en-US" dirty="0"/>
            </a:p>
          </p:txBody>
        </p:sp>
        <p:sp>
          <p:nvSpPr>
            <p:cNvPr id="25" name="Rectangle 24"/>
            <p:cNvSpPr/>
            <p:nvPr/>
          </p:nvSpPr>
          <p:spPr>
            <a:xfrm>
              <a:off x="4648200" y="4675095"/>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Bar</a:t>
              </a:r>
              <a:endParaRPr lang="en-US" dirty="0"/>
            </a:p>
          </p:txBody>
        </p:sp>
        <p:cxnSp>
          <p:nvCxnSpPr>
            <p:cNvPr id="26" name="Shape 21"/>
            <p:cNvCxnSpPr>
              <a:stCxn id="25" idx="0"/>
              <a:endCxn id="23" idx="2"/>
            </p:cNvCxnSpPr>
            <p:nvPr/>
          </p:nvCxnSpPr>
          <p:spPr>
            <a:xfrm rot="5400000" flipH="1" flipV="1">
              <a:off x="5257800" y="4408395"/>
              <a:ext cx="533400" cy="158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753731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a:xfrm>
            <a:off x="693615" y="1066799"/>
            <a:ext cx="7825154" cy="2342663"/>
          </a:xfrm>
        </p:spPr>
        <p:txBody>
          <a:bodyPr/>
          <a:lstStyle/>
          <a:p>
            <a:pPr eaLnBrk="1" hangingPunct="1">
              <a:buNone/>
            </a:pPr>
            <a:r>
              <a:rPr lang="en-US" dirty="0" smtClean="0"/>
              <a:t>Coupling:</a:t>
            </a:r>
          </a:p>
          <a:p>
            <a:pPr lvl="1" eaLnBrk="1" hangingPunct="1">
              <a:buNone/>
            </a:pPr>
            <a:r>
              <a:rPr lang="en-US" sz="2000" dirty="0" smtClean="0"/>
              <a:t>“The degree to which each program module relies on each one of the other modules” – </a:t>
            </a:r>
            <a:r>
              <a:rPr lang="en-US" sz="2000" dirty="0" smtClean="0">
                <a:hlinkClick r:id="rId3"/>
              </a:rPr>
              <a:t>Wikipedia</a:t>
            </a:r>
          </a:p>
        </p:txBody>
      </p:sp>
      <p:sp>
        <p:nvSpPr>
          <p:cNvPr id="3074" name="Title 1"/>
          <p:cNvSpPr>
            <a:spLocks noGrp="1"/>
          </p:cNvSpPr>
          <p:nvPr>
            <p:ph type="title"/>
          </p:nvPr>
        </p:nvSpPr>
        <p:spPr bwMode="auto">
          <a:xfrm>
            <a:off x="0" y="407987"/>
            <a:ext cx="9144000" cy="1145321"/>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Coupling</a:t>
            </a:r>
            <a:endParaRPr lang="en-US" dirty="0" smtClean="0"/>
          </a:p>
        </p:txBody>
      </p:sp>
      <p:grpSp>
        <p:nvGrpSpPr>
          <p:cNvPr id="3" name="Group 2"/>
          <p:cNvGrpSpPr/>
          <p:nvPr/>
        </p:nvGrpSpPr>
        <p:grpSpPr>
          <a:xfrm>
            <a:off x="1257300" y="3761154"/>
            <a:ext cx="6629400" cy="2743200"/>
            <a:chOff x="1257300" y="3761154"/>
            <a:chExt cx="6629400" cy="2743200"/>
          </a:xfrm>
        </p:grpSpPr>
        <p:sp>
          <p:nvSpPr>
            <p:cNvPr id="5" name="Rectangle 4"/>
            <p:cNvSpPr/>
            <p:nvPr/>
          </p:nvSpPr>
          <p:spPr>
            <a:xfrm>
              <a:off x="2171700" y="3989754"/>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314700" y="5132754"/>
              <a:ext cx="990600" cy="533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 name="Rectangle 6"/>
            <p:cNvSpPr/>
            <p:nvPr/>
          </p:nvSpPr>
          <p:spPr>
            <a:xfrm>
              <a:off x="3848100" y="3761154"/>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095500" y="5818554"/>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000500" y="5970954"/>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686300" y="4827954"/>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753100" y="3913554"/>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257300" y="4827954"/>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905500" y="5818554"/>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896100" y="4827954"/>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Elbow Connector 14"/>
            <p:cNvCxnSpPr>
              <a:stCxn id="5" idx="3"/>
              <a:endCxn id="6" idx="0"/>
            </p:cNvCxnSpPr>
            <p:nvPr/>
          </p:nvCxnSpPr>
          <p:spPr>
            <a:xfrm>
              <a:off x="3162300" y="4256454"/>
              <a:ext cx="647700" cy="876300"/>
            </a:xfrm>
            <a:prstGeom prst="bentConnector2">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16" name="Elbow Connector 14"/>
            <p:cNvCxnSpPr>
              <a:stCxn id="5" idx="1"/>
              <a:endCxn id="12" idx="0"/>
            </p:cNvCxnSpPr>
            <p:nvPr/>
          </p:nvCxnSpPr>
          <p:spPr>
            <a:xfrm rot="10800000" flipV="1">
              <a:off x="1752600" y="4256454"/>
              <a:ext cx="419100" cy="571500"/>
            </a:xfrm>
            <a:prstGeom prst="bentConnector2">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17" name="Elbow Connector 14"/>
            <p:cNvCxnSpPr>
              <a:stCxn id="6" idx="1"/>
              <a:endCxn id="5" idx="2"/>
            </p:cNvCxnSpPr>
            <p:nvPr/>
          </p:nvCxnSpPr>
          <p:spPr>
            <a:xfrm rot="10800000">
              <a:off x="2667000" y="4523154"/>
              <a:ext cx="647700" cy="876300"/>
            </a:xfrm>
            <a:prstGeom prst="bentConnector2">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18" name="Elbow Connector 14"/>
            <p:cNvCxnSpPr>
              <a:stCxn id="7" idx="2"/>
              <a:endCxn id="6" idx="0"/>
            </p:cNvCxnSpPr>
            <p:nvPr/>
          </p:nvCxnSpPr>
          <p:spPr>
            <a:xfrm rot="5400000">
              <a:off x="3657600" y="4446954"/>
              <a:ext cx="838200" cy="5334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19" name="Elbow Connector 14"/>
            <p:cNvCxnSpPr>
              <a:stCxn id="10" idx="0"/>
              <a:endCxn id="7" idx="3"/>
            </p:cNvCxnSpPr>
            <p:nvPr/>
          </p:nvCxnSpPr>
          <p:spPr>
            <a:xfrm rot="16200000" flipV="1">
              <a:off x="4610100" y="4256454"/>
              <a:ext cx="800100" cy="342900"/>
            </a:xfrm>
            <a:prstGeom prst="bentConnector2">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20" name="Elbow Connector 14"/>
            <p:cNvCxnSpPr>
              <a:stCxn id="8" idx="3"/>
              <a:endCxn id="9" idx="1"/>
            </p:cNvCxnSpPr>
            <p:nvPr/>
          </p:nvCxnSpPr>
          <p:spPr>
            <a:xfrm>
              <a:off x="3086100" y="6085254"/>
              <a:ext cx="914400" cy="1524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21" name="Elbow Connector 14"/>
            <p:cNvCxnSpPr>
              <a:stCxn id="9" idx="0"/>
              <a:endCxn id="6" idx="2"/>
            </p:cNvCxnSpPr>
            <p:nvPr/>
          </p:nvCxnSpPr>
          <p:spPr>
            <a:xfrm rot="16200000" flipV="1">
              <a:off x="4000500" y="5475654"/>
              <a:ext cx="304800" cy="6858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22" name="Elbow Connector 14"/>
            <p:cNvCxnSpPr>
              <a:stCxn id="12" idx="3"/>
              <a:endCxn id="8" idx="0"/>
            </p:cNvCxnSpPr>
            <p:nvPr/>
          </p:nvCxnSpPr>
          <p:spPr>
            <a:xfrm>
              <a:off x="2247900" y="5094654"/>
              <a:ext cx="342900" cy="723900"/>
            </a:xfrm>
            <a:prstGeom prst="bentConnector2">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23" name="Elbow Connector 14"/>
            <p:cNvCxnSpPr>
              <a:stCxn id="6" idx="1"/>
              <a:endCxn id="8" idx="0"/>
            </p:cNvCxnSpPr>
            <p:nvPr/>
          </p:nvCxnSpPr>
          <p:spPr>
            <a:xfrm rot="10800000" flipV="1">
              <a:off x="2590800" y="5399454"/>
              <a:ext cx="723900" cy="419100"/>
            </a:xfrm>
            <a:prstGeom prst="bentConnector2">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24" name="Elbow Connector 14"/>
            <p:cNvCxnSpPr>
              <a:stCxn id="10" idx="1"/>
              <a:endCxn id="6" idx="3"/>
            </p:cNvCxnSpPr>
            <p:nvPr/>
          </p:nvCxnSpPr>
          <p:spPr>
            <a:xfrm rot="10800000" flipV="1">
              <a:off x="4305300" y="5094654"/>
              <a:ext cx="381000" cy="3048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25" name="Elbow Connector 14"/>
            <p:cNvCxnSpPr>
              <a:stCxn id="10" idx="2"/>
              <a:endCxn id="9" idx="3"/>
            </p:cNvCxnSpPr>
            <p:nvPr/>
          </p:nvCxnSpPr>
          <p:spPr>
            <a:xfrm rot="5400000">
              <a:off x="4648200" y="5704254"/>
              <a:ext cx="876300" cy="190500"/>
            </a:xfrm>
            <a:prstGeom prst="bentConnector2">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26" name="Elbow Connector 14"/>
            <p:cNvCxnSpPr>
              <a:stCxn id="13" idx="0"/>
              <a:endCxn id="10" idx="3"/>
            </p:cNvCxnSpPr>
            <p:nvPr/>
          </p:nvCxnSpPr>
          <p:spPr>
            <a:xfrm rot="16200000" flipV="1">
              <a:off x="5676900" y="5094654"/>
              <a:ext cx="723900" cy="723900"/>
            </a:xfrm>
            <a:prstGeom prst="bentConnector2">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27" name="Elbow Connector 14"/>
            <p:cNvCxnSpPr>
              <a:stCxn id="11" idx="2"/>
              <a:endCxn id="10" idx="3"/>
            </p:cNvCxnSpPr>
            <p:nvPr/>
          </p:nvCxnSpPr>
          <p:spPr>
            <a:xfrm rot="5400000">
              <a:off x="5638800" y="4485054"/>
              <a:ext cx="647700" cy="571500"/>
            </a:xfrm>
            <a:prstGeom prst="bentConnector2">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28" name="Elbow Connector 14"/>
            <p:cNvCxnSpPr>
              <a:stCxn id="14" idx="0"/>
              <a:endCxn id="11" idx="3"/>
            </p:cNvCxnSpPr>
            <p:nvPr/>
          </p:nvCxnSpPr>
          <p:spPr>
            <a:xfrm rot="16200000" flipV="1">
              <a:off x="6743700" y="4180254"/>
              <a:ext cx="647700" cy="647700"/>
            </a:xfrm>
            <a:prstGeom prst="bentConnector2">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29" name="Elbow Connector 14"/>
            <p:cNvCxnSpPr>
              <a:stCxn id="13" idx="3"/>
              <a:endCxn id="14" idx="2"/>
            </p:cNvCxnSpPr>
            <p:nvPr/>
          </p:nvCxnSpPr>
          <p:spPr>
            <a:xfrm flipV="1">
              <a:off x="6896100" y="5361354"/>
              <a:ext cx="495300" cy="723900"/>
            </a:xfrm>
            <a:prstGeom prst="bentConnector2">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30" name="Elbow Connector 14"/>
            <p:cNvCxnSpPr>
              <a:stCxn id="14" idx="1"/>
              <a:endCxn id="10" idx="3"/>
            </p:cNvCxnSpPr>
            <p:nvPr/>
          </p:nvCxnSpPr>
          <p:spPr>
            <a:xfrm rot="10800000">
              <a:off x="5676900" y="5094654"/>
              <a:ext cx="12192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31" name="Elbow Connector 14"/>
            <p:cNvCxnSpPr>
              <a:stCxn id="14" idx="0"/>
              <a:endCxn id="7" idx="0"/>
            </p:cNvCxnSpPr>
            <p:nvPr/>
          </p:nvCxnSpPr>
          <p:spPr>
            <a:xfrm rot="16200000" flipV="1">
              <a:off x="5334000" y="2770554"/>
              <a:ext cx="1066800" cy="3048000"/>
            </a:xfrm>
            <a:prstGeom prst="bentConnector3">
              <a:avLst>
                <a:gd name="adj1" fmla="val 121429"/>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32" name="Elbow Connector 14"/>
            <p:cNvCxnSpPr>
              <a:stCxn id="9" idx="2"/>
              <a:endCxn id="12" idx="2"/>
            </p:cNvCxnSpPr>
            <p:nvPr/>
          </p:nvCxnSpPr>
          <p:spPr>
            <a:xfrm rot="5400000" flipH="1">
              <a:off x="2552700" y="4561254"/>
              <a:ext cx="1143000" cy="2743200"/>
            </a:xfrm>
            <a:prstGeom prst="bentConnector3">
              <a:avLst>
                <a:gd name="adj1" fmla="val -20000"/>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33" name="Elbow Connector 14"/>
            <p:cNvCxnSpPr>
              <a:stCxn id="9" idx="2"/>
              <a:endCxn id="13" idx="2"/>
            </p:cNvCxnSpPr>
            <p:nvPr/>
          </p:nvCxnSpPr>
          <p:spPr>
            <a:xfrm rot="5400000" flipH="1" flipV="1">
              <a:off x="5372100" y="5475654"/>
              <a:ext cx="152400" cy="1905000"/>
            </a:xfrm>
            <a:prstGeom prst="bentConnector3">
              <a:avLst>
                <a:gd name="adj1" fmla="val -150000"/>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34" name="Elbow Connector 14"/>
            <p:cNvCxnSpPr>
              <a:stCxn id="13" idx="1"/>
              <a:endCxn id="9" idx="3"/>
            </p:cNvCxnSpPr>
            <p:nvPr/>
          </p:nvCxnSpPr>
          <p:spPr>
            <a:xfrm rot="10800000" flipV="1">
              <a:off x="4991100" y="6085254"/>
              <a:ext cx="914400" cy="1524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35" name="Elbow Connector 14"/>
            <p:cNvCxnSpPr>
              <a:stCxn id="14" idx="3"/>
              <a:endCxn id="13" idx="2"/>
            </p:cNvCxnSpPr>
            <p:nvPr/>
          </p:nvCxnSpPr>
          <p:spPr>
            <a:xfrm flipH="1">
              <a:off x="6400800" y="5094654"/>
              <a:ext cx="1485900" cy="1257300"/>
            </a:xfrm>
            <a:prstGeom prst="bentConnector4">
              <a:avLst>
                <a:gd name="adj1" fmla="val -15385"/>
                <a:gd name="adj2" fmla="val 118182"/>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36" name="Elbow Connector 14"/>
            <p:cNvCxnSpPr>
              <a:stCxn id="11" idx="1"/>
              <a:endCxn id="7" idx="3"/>
            </p:cNvCxnSpPr>
            <p:nvPr/>
          </p:nvCxnSpPr>
          <p:spPr>
            <a:xfrm rot="10800000">
              <a:off x="4838700" y="4027854"/>
              <a:ext cx="914400" cy="1524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37" name="Elbow Connector 14"/>
            <p:cNvCxnSpPr>
              <a:stCxn id="5" idx="0"/>
              <a:endCxn id="11" idx="0"/>
            </p:cNvCxnSpPr>
            <p:nvPr/>
          </p:nvCxnSpPr>
          <p:spPr>
            <a:xfrm rot="5400000" flipH="1" flipV="1">
              <a:off x="4419600" y="2160954"/>
              <a:ext cx="76200" cy="3581400"/>
            </a:xfrm>
            <a:prstGeom prst="bentConnector3">
              <a:avLst>
                <a:gd name="adj1" fmla="val 481554"/>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38" name="Elbow Connector 14"/>
            <p:cNvCxnSpPr>
              <a:stCxn id="7" idx="0"/>
              <a:endCxn id="12" idx="1"/>
            </p:cNvCxnSpPr>
            <p:nvPr/>
          </p:nvCxnSpPr>
          <p:spPr>
            <a:xfrm rot="16200000" flipH="1" flipV="1">
              <a:off x="2133600" y="2884854"/>
              <a:ext cx="1333500" cy="3086100"/>
            </a:xfrm>
            <a:prstGeom prst="bentConnector4">
              <a:avLst>
                <a:gd name="adj1" fmla="val -17143"/>
                <a:gd name="adj2" fmla="val 107407"/>
              </a:avLst>
            </a:prstGeom>
            <a:ln>
              <a:tailEnd type="arrow"/>
            </a:ln>
            <a:effectLst/>
          </p:spPr>
          <p:style>
            <a:lnRef idx="1">
              <a:schemeClr val="accent1"/>
            </a:lnRef>
            <a:fillRef idx="3">
              <a:schemeClr val="accent1"/>
            </a:fillRef>
            <a:effectRef idx="2">
              <a:schemeClr val="accent1"/>
            </a:effectRef>
            <a:fontRef idx="minor">
              <a:schemeClr val="lt1"/>
            </a:fontRef>
          </p:style>
        </p:cxnSp>
      </p:grpSp>
    </p:spTree>
    <p:extLst>
      <p:ext uri="{BB962C8B-B14F-4D97-AF65-F5344CB8AC3E}">
        <p14:creationId xmlns:p14="http://schemas.microsoft.com/office/powerpoint/2010/main" val="191494975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Dependency Inversion</a:t>
            </a:r>
          </a:p>
        </p:txBody>
      </p:sp>
      <p:grpSp>
        <p:nvGrpSpPr>
          <p:cNvPr id="6" name="Group 5"/>
          <p:cNvGrpSpPr/>
          <p:nvPr/>
        </p:nvGrpSpPr>
        <p:grpSpPr>
          <a:xfrm>
            <a:off x="1696580" y="1828800"/>
            <a:ext cx="5838512" cy="4359866"/>
            <a:chOff x="1696580" y="1828800"/>
            <a:chExt cx="5838512" cy="4359866"/>
          </a:xfrm>
        </p:grpSpPr>
        <p:sp>
          <p:nvSpPr>
            <p:cNvPr id="13" name="Rectangle 12"/>
            <p:cNvSpPr/>
            <p:nvPr/>
          </p:nvSpPr>
          <p:spPr>
            <a:xfrm>
              <a:off x="3687910" y="2530289"/>
              <a:ext cx="1866258" cy="1638821"/>
            </a:xfrm>
            <a:prstGeom prst="rect">
              <a:avLst/>
            </a:prstGeom>
            <a:ln w="19050">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ectangle 11"/>
            <p:cNvSpPr/>
            <p:nvPr/>
          </p:nvSpPr>
          <p:spPr>
            <a:xfrm>
              <a:off x="1696580" y="4399109"/>
              <a:ext cx="5838512" cy="1789557"/>
            </a:xfrm>
            <a:prstGeom prst="rect">
              <a:avLst/>
            </a:prstGeom>
            <a:ln w="19050">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15" name="Group 14"/>
            <p:cNvGrpSpPr/>
            <p:nvPr/>
          </p:nvGrpSpPr>
          <p:grpSpPr>
            <a:xfrm>
              <a:off x="1917736" y="4551510"/>
              <a:ext cx="5396200" cy="1447800"/>
              <a:chOff x="3429000" y="3276600"/>
              <a:chExt cx="4648200" cy="1447800"/>
            </a:xfrm>
          </p:grpSpPr>
          <p:sp>
            <p:nvSpPr>
              <p:cNvPr id="33" name="Rectangle 32"/>
              <p:cNvSpPr/>
              <p:nvPr/>
            </p:nvSpPr>
            <p:spPr>
              <a:xfrm>
                <a:off x="3429000" y="3733800"/>
                <a:ext cx="46482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ProcessingService</a:t>
                </a:r>
                <a:endParaRPr lang="en-US" dirty="0"/>
              </a:p>
            </p:txBody>
          </p:sp>
          <p:sp>
            <p:nvSpPr>
              <p:cNvPr id="34" name="Down Arrow Callout 33"/>
              <p:cNvSpPr/>
              <p:nvPr/>
            </p:nvSpPr>
            <p:spPr>
              <a:xfrm>
                <a:off x="3429000" y="3276600"/>
                <a:ext cx="2286000" cy="6858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IMessageInfoRetriever</a:t>
                </a:r>
                <a:endParaRPr lang="en-US" dirty="0"/>
              </a:p>
            </p:txBody>
          </p:sp>
          <p:sp>
            <p:nvSpPr>
              <p:cNvPr id="35" name="Down Arrow Callout 34"/>
              <p:cNvSpPr/>
              <p:nvPr/>
            </p:nvSpPr>
            <p:spPr>
              <a:xfrm>
                <a:off x="5791200" y="3276600"/>
                <a:ext cx="2286000" cy="6858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IEmailService</a:t>
                </a:r>
                <a:endParaRPr lang="en-US" dirty="0"/>
              </a:p>
            </p:txBody>
          </p:sp>
        </p:grpSp>
        <p:grpSp>
          <p:nvGrpSpPr>
            <p:cNvPr id="16" name="Group 15"/>
            <p:cNvGrpSpPr/>
            <p:nvPr/>
          </p:nvGrpSpPr>
          <p:grpSpPr>
            <a:xfrm>
              <a:off x="3790668" y="2617955"/>
              <a:ext cx="1676400" cy="1447800"/>
              <a:chOff x="533400" y="4267200"/>
              <a:chExt cx="1676400" cy="1447800"/>
            </a:xfrm>
          </p:grpSpPr>
          <p:sp>
            <p:nvSpPr>
              <p:cNvPr id="31" name="Rectangle 30"/>
              <p:cNvSpPr/>
              <p:nvPr/>
            </p:nvSpPr>
            <p:spPr>
              <a:xfrm>
                <a:off x="533400" y="47244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 Reader Service</a:t>
                </a:r>
                <a:endParaRPr lang="en-US" dirty="0"/>
              </a:p>
            </p:txBody>
          </p:sp>
          <p:sp>
            <p:nvSpPr>
              <p:cNvPr id="32" name="Down Arrow Callout 31"/>
              <p:cNvSpPr/>
              <p:nvPr/>
            </p:nvSpPr>
            <p:spPr>
              <a:xfrm>
                <a:off x="533400" y="4267200"/>
                <a:ext cx="1676400" cy="712434"/>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IFileFormat Reader</a:t>
                </a:r>
                <a:endParaRPr lang="en-US" dirty="0"/>
              </a:p>
            </p:txBody>
          </p:sp>
        </p:grpSp>
        <p:sp>
          <p:nvSpPr>
            <p:cNvPr id="17" name="Rectangle 16"/>
            <p:cNvSpPr/>
            <p:nvPr/>
          </p:nvSpPr>
          <p:spPr>
            <a:xfrm>
              <a:off x="5638800" y="3075155"/>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18" name="Down Arrow 17"/>
            <p:cNvSpPr/>
            <p:nvPr/>
          </p:nvSpPr>
          <p:spPr>
            <a:xfrm>
              <a:off x="6324600" y="4065754"/>
              <a:ext cx="304800" cy="48575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Rectangle 18"/>
            <p:cNvSpPr/>
            <p:nvPr/>
          </p:nvSpPr>
          <p:spPr>
            <a:xfrm>
              <a:off x="1905000" y="3075155"/>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Database Reader Service</a:t>
              </a:r>
              <a:endParaRPr lang="en-US" dirty="0"/>
            </a:p>
          </p:txBody>
        </p:sp>
        <p:sp>
          <p:nvSpPr>
            <p:cNvPr id="20" name="Down Arrow 19"/>
            <p:cNvSpPr/>
            <p:nvPr/>
          </p:nvSpPr>
          <p:spPr>
            <a:xfrm>
              <a:off x="2971800" y="4065754"/>
              <a:ext cx="304800" cy="48575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Snip Single Corner Rectangle 26"/>
            <p:cNvSpPr/>
            <p:nvPr/>
          </p:nvSpPr>
          <p:spPr>
            <a:xfrm>
              <a:off x="4695966" y="1828800"/>
              <a:ext cx="1917756" cy="3810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 Reader</a:t>
              </a:r>
              <a:endParaRPr lang="en-US" dirty="0"/>
            </a:p>
          </p:txBody>
        </p:sp>
        <p:sp>
          <p:nvSpPr>
            <p:cNvPr id="28" name="Snip Single Corner Rectangle 27"/>
            <p:cNvSpPr/>
            <p:nvPr/>
          </p:nvSpPr>
          <p:spPr>
            <a:xfrm>
              <a:off x="2622522" y="1828800"/>
              <a:ext cx="1917756" cy="3810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 Reader</a:t>
              </a:r>
              <a:endParaRPr lang="en-US" dirty="0"/>
            </a:p>
          </p:txBody>
        </p:sp>
        <p:sp>
          <p:nvSpPr>
            <p:cNvPr id="29" name="Down Arrow 28"/>
            <p:cNvSpPr/>
            <p:nvPr/>
          </p:nvSpPr>
          <p:spPr>
            <a:xfrm>
              <a:off x="4480023" y="2209800"/>
              <a:ext cx="304800" cy="40815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 name="Down Arrow 29"/>
            <p:cNvSpPr/>
            <p:nvPr/>
          </p:nvSpPr>
          <p:spPr>
            <a:xfrm>
              <a:off x="4038600" y="4065754"/>
              <a:ext cx="304800" cy="48575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55532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0" y="445432"/>
            <a:ext cx="9144000" cy="4202768"/>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2" name="Rectangle 11"/>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3" name="Rectangle 12"/>
          <p:cNvSpPr/>
          <p:nvPr/>
        </p:nvSpPr>
        <p:spPr bwMode="auto">
          <a:xfrm>
            <a:off x="0" y="3239477"/>
            <a:ext cx="4572000" cy="121138"/>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14" name="Rectangle 13"/>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Summarizing Our S.O.L.I.D. Conversion</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Compare And Contrast The Original Code To The New Code</a:t>
            </a:r>
            <a:endParaRPr lang="en-US" sz="1600" dirty="0">
              <a:solidFill>
                <a:schemeClr val="bg1"/>
              </a:solidFill>
              <a:latin typeface="+mn-lt"/>
            </a:endParaRPr>
          </a:p>
        </p:txBody>
      </p:sp>
    </p:spTree>
    <p:extLst>
      <p:ext uri="{BB962C8B-B14F-4D97-AF65-F5344CB8AC3E}">
        <p14:creationId xmlns:p14="http://schemas.microsoft.com/office/powerpoint/2010/main" val="193429454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04800" y="2286000"/>
            <a:ext cx="1676400" cy="3509665"/>
            <a:chOff x="304800" y="2286000"/>
            <a:chExt cx="1676400" cy="3509665"/>
          </a:xfrm>
        </p:grpSpPr>
        <p:grpSp>
          <p:nvGrpSpPr>
            <p:cNvPr id="5" name="Group 4"/>
            <p:cNvGrpSpPr/>
            <p:nvPr/>
          </p:nvGrpSpPr>
          <p:grpSpPr>
            <a:xfrm>
              <a:off x="304800" y="2286000"/>
              <a:ext cx="1676400" cy="2590800"/>
              <a:chOff x="3733800" y="2590800"/>
              <a:chExt cx="1676400" cy="2590800"/>
            </a:xfrm>
          </p:grpSpPr>
          <p:grpSp>
            <p:nvGrpSpPr>
              <p:cNvPr id="7" name="Group 7"/>
              <p:cNvGrpSpPr/>
              <p:nvPr/>
            </p:nvGrpSpPr>
            <p:grpSpPr>
              <a:xfrm>
                <a:off x="3733800" y="2590800"/>
                <a:ext cx="1676400" cy="2590800"/>
                <a:chOff x="1219200" y="2667000"/>
                <a:chExt cx="1676400" cy="2590800"/>
              </a:xfrm>
            </p:grpSpPr>
            <p:sp>
              <p:nvSpPr>
                <p:cNvPr id="9" name="Rectangle 8"/>
                <p:cNvSpPr/>
                <p:nvPr/>
              </p:nvSpPr>
              <p:spPr>
                <a:xfrm>
                  <a:off x="1219200" y="2667000"/>
                  <a:ext cx="1676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Email Sending App</a:t>
                  </a:r>
                  <a:endParaRPr lang="en-US" dirty="0"/>
                </a:p>
              </p:txBody>
            </p:sp>
            <p:sp>
              <p:nvSpPr>
                <p:cNvPr id="10" name="Snip Single Corner Rectangle 9"/>
                <p:cNvSpPr/>
                <p:nvPr/>
              </p:nvSpPr>
              <p:spPr>
                <a:xfrm>
                  <a:off x="1219200" y="4267200"/>
                  <a:ext cx="1676400" cy="99060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a:t>
                  </a:r>
                  <a:endParaRPr lang="en-US" dirty="0"/>
                </a:p>
              </p:txBody>
            </p:sp>
          </p:grpSp>
          <p:cxnSp>
            <p:nvCxnSpPr>
              <p:cNvPr id="8" name="Elbow Connector 7"/>
              <p:cNvCxnSpPr>
                <a:stCxn id="10" idx="3"/>
                <a:endCxn id="9" idx="2"/>
              </p:cNvCxnSpPr>
              <p:nvPr/>
            </p:nvCxnSpPr>
            <p:spPr>
              <a:xfrm rot="5400000" flipH="1" flipV="1">
                <a:off x="4267200" y="3886200"/>
                <a:ext cx="609600" cy="158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grpSp>
        <p:sp>
          <p:nvSpPr>
            <p:cNvPr id="6" name="TextBox 5"/>
            <p:cNvSpPr txBox="1"/>
            <p:nvPr/>
          </p:nvSpPr>
          <p:spPr>
            <a:xfrm>
              <a:off x="609600" y="5334000"/>
              <a:ext cx="1009828" cy="461665"/>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2400" dirty="0" smtClean="0">
                  <a:latin typeface="+mn-lt"/>
                </a:rPr>
                <a:t>Before</a:t>
              </a:r>
            </a:p>
          </p:txBody>
        </p:sp>
      </p:grpSp>
      <p:grpSp>
        <p:nvGrpSpPr>
          <p:cNvPr id="35" name="Group 34"/>
          <p:cNvGrpSpPr/>
          <p:nvPr/>
        </p:nvGrpSpPr>
        <p:grpSpPr>
          <a:xfrm>
            <a:off x="2895600" y="2026024"/>
            <a:ext cx="5715000" cy="3841376"/>
            <a:chOff x="2895600" y="2026024"/>
            <a:chExt cx="5715000" cy="3841376"/>
          </a:xfrm>
        </p:grpSpPr>
        <p:sp>
          <p:nvSpPr>
            <p:cNvPr id="14" name="Rectangle 13"/>
            <p:cNvSpPr/>
            <p:nvPr/>
          </p:nvSpPr>
          <p:spPr>
            <a:xfrm>
              <a:off x="3505200" y="2362200"/>
              <a:ext cx="3733800"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EmailProcessingService</a:t>
              </a:r>
              <a:endParaRPr lang="en-US" sz="1200" dirty="0"/>
            </a:p>
          </p:txBody>
        </p:sp>
        <p:sp>
          <p:nvSpPr>
            <p:cNvPr id="15" name="Down Arrow Callout 14"/>
            <p:cNvSpPr/>
            <p:nvPr/>
          </p:nvSpPr>
          <p:spPr>
            <a:xfrm>
              <a:off x="3505200"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IMessageInfo</a:t>
              </a:r>
            </a:p>
            <a:p>
              <a:pPr algn="ctr"/>
              <a:r>
                <a:rPr lang="en-US" sz="1200" dirty="0" smtClean="0"/>
                <a:t>Retriever</a:t>
              </a:r>
              <a:endParaRPr lang="en-US" sz="1200" dirty="0"/>
            </a:p>
          </p:txBody>
        </p:sp>
        <p:sp>
          <p:nvSpPr>
            <p:cNvPr id="16" name="Down Arrow Callout 15"/>
            <p:cNvSpPr/>
            <p:nvPr/>
          </p:nvSpPr>
          <p:spPr>
            <a:xfrm>
              <a:off x="5558118"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IEmailSender</a:t>
              </a:r>
              <a:endParaRPr lang="en-US" sz="1200" dirty="0"/>
            </a:p>
          </p:txBody>
        </p:sp>
        <p:sp>
          <p:nvSpPr>
            <p:cNvPr id="17" name="Rectangle 16"/>
            <p:cNvSpPr/>
            <p:nvPr/>
          </p:nvSpPr>
          <p:spPr>
            <a:xfrm>
              <a:off x="7377953" y="3738282"/>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IMessage</a:t>
              </a:r>
            </a:p>
            <a:p>
              <a:pPr algn="ctr"/>
              <a:r>
                <a:rPr lang="en-US" sz="1200" dirty="0" smtClean="0"/>
                <a:t>Info</a:t>
              </a:r>
            </a:p>
            <a:p>
              <a:pPr algn="ctr"/>
              <a:r>
                <a:rPr lang="en-US" sz="1200" dirty="0" smtClean="0"/>
                <a:t>Retriever</a:t>
              </a:r>
              <a:endParaRPr lang="en-US" sz="1200" dirty="0"/>
            </a:p>
          </p:txBody>
        </p:sp>
        <p:sp>
          <p:nvSpPr>
            <p:cNvPr id="18" name="Snip Single Corner Rectangle 17"/>
            <p:cNvSpPr/>
            <p:nvPr/>
          </p:nvSpPr>
          <p:spPr>
            <a:xfrm>
              <a:off x="2895600" y="3290047"/>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Flat File</a:t>
              </a:r>
              <a:endParaRPr lang="en-US" sz="1200" dirty="0"/>
            </a:p>
          </p:txBody>
        </p:sp>
        <p:sp>
          <p:nvSpPr>
            <p:cNvPr id="19" name="Snip Single Corner Rectangle 18"/>
            <p:cNvSpPr/>
            <p:nvPr/>
          </p:nvSpPr>
          <p:spPr>
            <a:xfrm>
              <a:off x="2895600" y="4186518"/>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XML File</a:t>
              </a:r>
              <a:endParaRPr lang="en-US" sz="1200" dirty="0"/>
            </a:p>
          </p:txBody>
        </p:sp>
        <p:cxnSp>
          <p:nvCxnSpPr>
            <p:cNvPr id="20" name="Elbow Connector 19"/>
            <p:cNvCxnSpPr>
              <a:stCxn id="18" idx="0"/>
              <a:endCxn id="22" idx="1"/>
            </p:cNvCxnSpPr>
            <p:nvPr/>
          </p:nvCxnSpPr>
          <p:spPr>
            <a:xfrm>
              <a:off x="4128247" y="3654238"/>
              <a:ext cx="392206" cy="896471"/>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1" name="Elbow Connector 20"/>
            <p:cNvCxnSpPr>
              <a:stCxn id="19" idx="0"/>
              <a:endCxn id="22" idx="1"/>
            </p:cNvCxnSpPr>
            <p:nvPr/>
          </p:nvCxnSpPr>
          <p:spPr>
            <a:xfrm>
              <a:off x="4128247" y="4550709"/>
              <a:ext cx="392206"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2" name="Rectangle 21"/>
            <p:cNvSpPr/>
            <p:nvPr/>
          </p:nvSpPr>
          <p:spPr>
            <a:xfrm>
              <a:off x="4520453" y="41865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IFileFormat Reader</a:t>
              </a:r>
              <a:endParaRPr lang="en-US" sz="1200" dirty="0"/>
            </a:p>
          </p:txBody>
        </p:sp>
        <p:cxnSp>
          <p:nvCxnSpPr>
            <p:cNvPr id="23" name="Elbow Connector 22"/>
            <p:cNvCxnSpPr>
              <a:stCxn id="24" idx="3"/>
              <a:endCxn id="17" idx="1"/>
            </p:cNvCxnSpPr>
            <p:nvPr/>
          </p:nvCxnSpPr>
          <p:spPr>
            <a:xfrm flipV="1">
              <a:off x="7209865" y="4102474"/>
              <a:ext cx="168088" cy="44823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4" name="Rectangle 23"/>
            <p:cNvSpPr/>
            <p:nvPr/>
          </p:nvSpPr>
          <p:spPr>
            <a:xfrm>
              <a:off x="5977218" y="41865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FileReader</a:t>
              </a:r>
            </a:p>
            <a:p>
              <a:pPr algn="ctr"/>
              <a:r>
                <a:rPr lang="en-US" sz="1200" dirty="0" smtClean="0"/>
                <a:t>Service</a:t>
              </a:r>
              <a:endParaRPr lang="en-US" sz="1200" dirty="0"/>
            </a:p>
          </p:txBody>
        </p:sp>
        <p:cxnSp>
          <p:nvCxnSpPr>
            <p:cNvPr id="25" name="Elbow Connector 24"/>
            <p:cNvCxnSpPr>
              <a:stCxn id="22" idx="3"/>
              <a:endCxn id="24" idx="1"/>
            </p:cNvCxnSpPr>
            <p:nvPr/>
          </p:nvCxnSpPr>
          <p:spPr>
            <a:xfrm>
              <a:off x="5753100" y="4550709"/>
              <a:ext cx="224118"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6" name="Can 25"/>
            <p:cNvSpPr/>
            <p:nvPr/>
          </p:nvSpPr>
          <p:spPr>
            <a:xfrm>
              <a:off x="4632512" y="3234018"/>
              <a:ext cx="896471" cy="7283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endParaRPr lang="en-US" sz="1200" dirty="0"/>
            </a:p>
          </p:txBody>
        </p:sp>
        <p:cxnSp>
          <p:nvCxnSpPr>
            <p:cNvPr id="27" name="Elbow Connector 26"/>
            <p:cNvCxnSpPr>
              <a:stCxn id="26" idx="4"/>
              <a:endCxn id="28" idx="1"/>
            </p:cNvCxnSpPr>
            <p:nvPr/>
          </p:nvCxnSpPr>
          <p:spPr>
            <a:xfrm>
              <a:off x="5528982" y="3598209"/>
              <a:ext cx="448235"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8" name="Rectangle 27"/>
            <p:cNvSpPr/>
            <p:nvPr/>
          </p:nvSpPr>
          <p:spPr>
            <a:xfrm>
              <a:off x="5977218" y="3234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p>
            <a:p>
              <a:pPr algn="ctr"/>
              <a:r>
                <a:rPr lang="en-US" sz="1200" dirty="0" smtClean="0"/>
                <a:t>Reader</a:t>
              </a:r>
            </a:p>
            <a:p>
              <a:pPr algn="ctr"/>
              <a:r>
                <a:rPr lang="en-US" sz="1200" dirty="0" smtClean="0"/>
                <a:t>Service</a:t>
              </a:r>
              <a:endParaRPr lang="en-US" sz="1200" dirty="0"/>
            </a:p>
          </p:txBody>
        </p:sp>
        <p:cxnSp>
          <p:nvCxnSpPr>
            <p:cNvPr id="29" name="Elbow Connector 28"/>
            <p:cNvCxnSpPr>
              <a:stCxn id="28" idx="3"/>
              <a:endCxn id="17" idx="1"/>
            </p:cNvCxnSpPr>
            <p:nvPr/>
          </p:nvCxnSpPr>
          <p:spPr>
            <a:xfrm>
              <a:off x="7209865" y="3598209"/>
              <a:ext cx="168088" cy="50426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30" name="Rectangle 29"/>
            <p:cNvSpPr/>
            <p:nvPr/>
          </p:nvSpPr>
          <p:spPr>
            <a:xfrm>
              <a:off x="7377953" y="5139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IEmail</a:t>
              </a:r>
            </a:p>
            <a:p>
              <a:pPr algn="ctr"/>
              <a:r>
                <a:rPr lang="en-US" sz="1200" dirty="0" smtClean="0"/>
                <a:t>Service</a:t>
              </a:r>
              <a:endParaRPr lang="en-US" sz="1200" dirty="0"/>
            </a:p>
          </p:txBody>
        </p:sp>
        <p:sp>
          <p:nvSpPr>
            <p:cNvPr id="31" name="Rectangle 30"/>
            <p:cNvSpPr/>
            <p:nvPr/>
          </p:nvSpPr>
          <p:spPr>
            <a:xfrm>
              <a:off x="5977218" y="5139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EmailService</a:t>
              </a:r>
              <a:endParaRPr lang="en-US" sz="1200" dirty="0"/>
            </a:p>
          </p:txBody>
        </p:sp>
        <p:cxnSp>
          <p:nvCxnSpPr>
            <p:cNvPr id="32" name="Elbow Connector 31"/>
            <p:cNvCxnSpPr>
              <a:stCxn id="31" idx="3"/>
              <a:endCxn id="30" idx="1"/>
            </p:cNvCxnSpPr>
            <p:nvPr/>
          </p:nvCxnSpPr>
          <p:spPr>
            <a:xfrm>
              <a:off x="7209865" y="5503209"/>
              <a:ext cx="168088"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grpSp>
      <p:sp>
        <p:nvSpPr>
          <p:cNvPr id="13" name="TextBox 12"/>
          <p:cNvSpPr txBox="1"/>
          <p:nvPr/>
        </p:nvSpPr>
        <p:spPr>
          <a:xfrm>
            <a:off x="3886200" y="5334000"/>
            <a:ext cx="817724" cy="461665"/>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sz="2400" dirty="0" smtClean="0">
                <a:latin typeface="+mn-lt"/>
              </a:rPr>
              <a:t>After</a:t>
            </a:r>
          </a:p>
        </p:txBody>
      </p:sp>
      <p:cxnSp>
        <p:nvCxnSpPr>
          <p:cNvPr id="33" name="Straight Connector 32"/>
          <p:cNvCxnSpPr/>
          <p:nvPr/>
        </p:nvCxnSpPr>
        <p:spPr>
          <a:xfrm rot="5400000">
            <a:off x="380205" y="3886200"/>
            <a:ext cx="4114800" cy="1588"/>
          </a:xfrm>
          <a:prstGeom prst="line">
            <a:avLst/>
          </a:prstGeom>
          <a:ln/>
        </p:spPr>
        <p:style>
          <a:lnRef idx="2">
            <a:schemeClr val="accent2"/>
          </a:lnRef>
          <a:fillRef idx="0">
            <a:schemeClr val="accent2"/>
          </a:fillRef>
          <a:effectRef idx="1">
            <a:schemeClr val="accent2"/>
          </a:effectRef>
          <a:fontRef idx="minor">
            <a:schemeClr val="tx1"/>
          </a:fontRef>
        </p:style>
      </p:cxnSp>
      <p:sp>
        <p:nvSpPr>
          <p:cNvPr id="34"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What Did We DO?</a:t>
            </a:r>
          </a:p>
        </p:txBody>
      </p:sp>
    </p:spTree>
    <p:extLst>
      <p:ext uri="{BB962C8B-B14F-4D97-AF65-F5344CB8AC3E}">
        <p14:creationId xmlns:p14="http://schemas.microsoft.com/office/powerpoint/2010/main" val="16901637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714500" y="2026024"/>
            <a:ext cx="5715000" cy="3841376"/>
            <a:chOff x="1714500" y="2026024"/>
            <a:chExt cx="5715000" cy="3841376"/>
          </a:xfrm>
        </p:grpSpPr>
        <p:sp>
          <p:nvSpPr>
            <p:cNvPr id="5" name="Rectangle 4"/>
            <p:cNvSpPr/>
            <p:nvPr/>
          </p:nvSpPr>
          <p:spPr>
            <a:xfrm>
              <a:off x="2324100" y="2362200"/>
              <a:ext cx="3733800"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EmailProcessingService</a:t>
              </a:r>
              <a:endParaRPr lang="en-US" sz="1200" dirty="0"/>
            </a:p>
          </p:txBody>
        </p:sp>
        <p:sp>
          <p:nvSpPr>
            <p:cNvPr id="6" name="Down Arrow Callout 5"/>
            <p:cNvSpPr/>
            <p:nvPr/>
          </p:nvSpPr>
          <p:spPr>
            <a:xfrm>
              <a:off x="2324100" y="2026024"/>
              <a:ext cx="1680882" cy="504265"/>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IMessageInfo</a:t>
              </a:r>
            </a:p>
            <a:p>
              <a:pPr algn="ctr"/>
              <a:r>
                <a:rPr lang="en-US" sz="1200" dirty="0" smtClean="0"/>
                <a:t>Retriever</a:t>
              </a:r>
              <a:endParaRPr lang="en-US" sz="1200" dirty="0"/>
            </a:p>
          </p:txBody>
        </p:sp>
        <p:sp>
          <p:nvSpPr>
            <p:cNvPr id="7" name="Down Arrow Callout 6"/>
            <p:cNvSpPr/>
            <p:nvPr/>
          </p:nvSpPr>
          <p:spPr>
            <a:xfrm>
              <a:off x="4377018" y="2026024"/>
              <a:ext cx="1680882" cy="504265"/>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IEmailSender</a:t>
              </a:r>
              <a:endParaRPr lang="en-US" sz="1200" dirty="0"/>
            </a:p>
          </p:txBody>
        </p:sp>
        <p:sp>
          <p:nvSpPr>
            <p:cNvPr id="8" name="Rectangle 7"/>
            <p:cNvSpPr/>
            <p:nvPr/>
          </p:nvSpPr>
          <p:spPr>
            <a:xfrm>
              <a:off x="6196853" y="3738282"/>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IMessage</a:t>
              </a:r>
            </a:p>
            <a:p>
              <a:pPr algn="ctr"/>
              <a:r>
                <a:rPr lang="en-US" sz="1200" dirty="0" smtClean="0"/>
                <a:t>Info</a:t>
              </a:r>
            </a:p>
            <a:p>
              <a:pPr algn="ctr"/>
              <a:r>
                <a:rPr lang="en-US" sz="1200" dirty="0" smtClean="0"/>
                <a:t>Retriever</a:t>
              </a:r>
              <a:endParaRPr lang="en-US" sz="1200" dirty="0"/>
            </a:p>
          </p:txBody>
        </p:sp>
        <p:sp>
          <p:nvSpPr>
            <p:cNvPr id="9" name="Snip Single Corner Rectangle 8"/>
            <p:cNvSpPr/>
            <p:nvPr/>
          </p:nvSpPr>
          <p:spPr>
            <a:xfrm>
              <a:off x="1714500" y="3290047"/>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Flat File</a:t>
              </a:r>
              <a:endParaRPr lang="en-US" sz="1200" dirty="0"/>
            </a:p>
          </p:txBody>
        </p:sp>
        <p:sp>
          <p:nvSpPr>
            <p:cNvPr id="10" name="Snip Single Corner Rectangle 9"/>
            <p:cNvSpPr/>
            <p:nvPr/>
          </p:nvSpPr>
          <p:spPr>
            <a:xfrm>
              <a:off x="1714500" y="4186518"/>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XML File</a:t>
              </a:r>
              <a:endParaRPr lang="en-US" sz="1200" dirty="0"/>
            </a:p>
          </p:txBody>
        </p:sp>
        <p:cxnSp>
          <p:nvCxnSpPr>
            <p:cNvPr id="11" name="Elbow Connector 10"/>
            <p:cNvCxnSpPr>
              <a:stCxn id="9" idx="0"/>
              <a:endCxn id="13" idx="1"/>
            </p:cNvCxnSpPr>
            <p:nvPr/>
          </p:nvCxnSpPr>
          <p:spPr>
            <a:xfrm>
              <a:off x="2947147" y="3654238"/>
              <a:ext cx="392206" cy="896471"/>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12" name="Elbow Connector 11"/>
            <p:cNvCxnSpPr>
              <a:stCxn id="10" idx="0"/>
              <a:endCxn id="13" idx="1"/>
            </p:cNvCxnSpPr>
            <p:nvPr/>
          </p:nvCxnSpPr>
          <p:spPr>
            <a:xfrm>
              <a:off x="2947147" y="4550709"/>
              <a:ext cx="392206"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3" name="Rectangle 12"/>
            <p:cNvSpPr/>
            <p:nvPr/>
          </p:nvSpPr>
          <p:spPr>
            <a:xfrm>
              <a:off x="3339353" y="41865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IFileFormat Reader</a:t>
              </a:r>
              <a:endParaRPr lang="en-US" sz="1200" dirty="0"/>
            </a:p>
          </p:txBody>
        </p:sp>
        <p:cxnSp>
          <p:nvCxnSpPr>
            <p:cNvPr id="14" name="Elbow Connector 13"/>
            <p:cNvCxnSpPr>
              <a:stCxn id="15" idx="3"/>
              <a:endCxn id="8" idx="1"/>
            </p:cNvCxnSpPr>
            <p:nvPr/>
          </p:nvCxnSpPr>
          <p:spPr>
            <a:xfrm flipV="1">
              <a:off x="6028765" y="4102474"/>
              <a:ext cx="168088" cy="44823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5" name="Rectangle 14"/>
            <p:cNvSpPr/>
            <p:nvPr/>
          </p:nvSpPr>
          <p:spPr>
            <a:xfrm>
              <a:off x="4796118" y="41865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FileReader</a:t>
              </a:r>
            </a:p>
            <a:p>
              <a:pPr algn="ctr"/>
              <a:r>
                <a:rPr lang="en-US" sz="1200" dirty="0" smtClean="0"/>
                <a:t>Service</a:t>
              </a:r>
              <a:endParaRPr lang="en-US" sz="1200" dirty="0"/>
            </a:p>
          </p:txBody>
        </p:sp>
        <p:cxnSp>
          <p:nvCxnSpPr>
            <p:cNvPr id="16" name="Elbow Connector 15"/>
            <p:cNvCxnSpPr>
              <a:stCxn id="13" idx="3"/>
              <a:endCxn id="15" idx="1"/>
            </p:cNvCxnSpPr>
            <p:nvPr/>
          </p:nvCxnSpPr>
          <p:spPr>
            <a:xfrm>
              <a:off x="4572000" y="4550709"/>
              <a:ext cx="224118"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7" name="Can 16"/>
            <p:cNvSpPr/>
            <p:nvPr/>
          </p:nvSpPr>
          <p:spPr>
            <a:xfrm>
              <a:off x="3451412" y="3234018"/>
              <a:ext cx="896471" cy="7283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endParaRPr lang="en-US" sz="1200" dirty="0"/>
            </a:p>
          </p:txBody>
        </p:sp>
        <p:cxnSp>
          <p:nvCxnSpPr>
            <p:cNvPr id="18" name="Elbow Connector 17"/>
            <p:cNvCxnSpPr>
              <a:stCxn id="17" idx="4"/>
              <a:endCxn id="19" idx="1"/>
            </p:cNvCxnSpPr>
            <p:nvPr/>
          </p:nvCxnSpPr>
          <p:spPr>
            <a:xfrm>
              <a:off x="4347882" y="3598209"/>
              <a:ext cx="448235"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9" name="Rectangle 18"/>
            <p:cNvSpPr/>
            <p:nvPr/>
          </p:nvSpPr>
          <p:spPr>
            <a:xfrm>
              <a:off x="4796118" y="3234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p>
            <a:p>
              <a:pPr algn="ctr"/>
              <a:r>
                <a:rPr lang="en-US" sz="1200" dirty="0" smtClean="0"/>
                <a:t>Reader</a:t>
              </a:r>
            </a:p>
            <a:p>
              <a:pPr algn="ctr"/>
              <a:r>
                <a:rPr lang="en-US" sz="1200" dirty="0" smtClean="0"/>
                <a:t>Service</a:t>
              </a:r>
              <a:endParaRPr lang="en-US" sz="1200" dirty="0"/>
            </a:p>
          </p:txBody>
        </p:sp>
        <p:cxnSp>
          <p:nvCxnSpPr>
            <p:cNvPr id="20" name="Elbow Connector 19"/>
            <p:cNvCxnSpPr>
              <a:stCxn id="19" idx="3"/>
              <a:endCxn id="8" idx="1"/>
            </p:cNvCxnSpPr>
            <p:nvPr/>
          </p:nvCxnSpPr>
          <p:spPr>
            <a:xfrm>
              <a:off x="6028765" y="3598209"/>
              <a:ext cx="168088" cy="50426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1" name="Rectangle 20"/>
            <p:cNvSpPr/>
            <p:nvPr/>
          </p:nvSpPr>
          <p:spPr>
            <a:xfrm>
              <a:off x="6196853" y="51390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IEmail</a:t>
              </a:r>
            </a:p>
            <a:p>
              <a:pPr algn="ctr"/>
              <a:r>
                <a:rPr lang="en-US" sz="1200" dirty="0" smtClean="0"/>
                <a:t>Service</a:t>
              </a:r>
              <a:endParaRPr lang="en-US" sz="1200" dirty="0"/>
            </a:p>
          </p:txBody>
        </p:sp>
        <p:sp>
          <p:nvSpPr>
            <p:cNvPr id="22" name="Rectangle 21"/>
            <p:cNvSpPr/>
            <p:nvPr/>
          </p:nvSpPr>
          <p:spPr>
            <a:xfrm>
              <a:off x="4796118" y="5139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EmailService</a:t>
              </a:r>
              <a:endParaRPr lang="en-US" sz="1200" dirty="0"/>
            </a:p>
          </p:txBody>
        </p:sp>
        <p:cxnSp>
          <p:nvCxnSpPr>
            <p:cNvPr id="23" name="Elbow Connector 22"/>
            <p:cNvCxnSpPr>
              <a:stCxn id="22" idx="3"/>
              <a:endCxn id="21" idx="1"/>
            </p:cNvCxnSpPr>
            <p:nvPr/>
          </p:nvCxnSpPr>
          <p:spPr>
            <a:xfrm>
              <a:off x="6028765" y="5503209"/>
              <a:ext cx="168088"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grpSp>
      <p:sp>
        <p:nvSpPr>
          <p:cNvPr id="24"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Why? … Coupling</a:t>
            </a:r>
          </a:p>
        </p:txBody>
      </p:sp>
    </p:spTree>
    <p:extLst>
      <p:ext uri="{BB962C8B-B14F-4D97-AF65-F5344CB8AC3E}">
        <p14:creationId xmlns:p14="http://schemas.microsoft.com/office/powerpoint/2010/main" val="1738943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Why? … Cohesion</a:t>
            </a:r>
          </a:p>
        </p:txBody>
      </p:sp>
      <p:grpSp>
        <p:nvGrpSpPr>
          <p:cNvPr id="2" name="Group 1"/>
          <p:cNvGrpSpPr/>
          <p:nvPr/>
        </p:nvGrpSpPr>
        <p:grpSpPr>
          <a:xfrm>
            <a:off x="1714500" y="2026024"/>
            <a:ext cx="5715000" cy="3841376"/>
            <a:chOff x="1714500" y="2026024"/>
            <a:chExt cx="5715000" cy="3841376"/>
          </a:xfrm>
        </p:grpSpPr>
        <p:sp>
          <p:nvSpPr>
            <p:cNvPr id="27" name="Rectangle 26"/>
            <p:cNvSpPr/>
            <p:nvPr/>
          </p:nvSpPr>
          <p:spPr>
            <a:xfrm>
              <a:off x="2324100" y="2362200"/>
              <a:ext cx="3733800"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EmailProcessingService</a:t>
              </a:r>
              <a:endParaRPr lang="en-US" sz="1200" dirty="0"/>
            </a:p>
          </p:txBody>
        </p:sp>
        <p:sp>
          <p:nvSpPr>
            <p:cNvPr id="28" name="Down Arrow Callout 27"/>
            <p:cNvSpPr/>
            <p:nvPr/>
          </p:nvSpPr>
          <p:spPr>
            <a:xfrm>
              <a:off x="2324100"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IMessageInfo</a:t>
              </a:r>
            </a:p>
            <a:p>
              <a:pPr algn="ctr"/>
              <a:r>
                <a:rPr lang="en-US" sz="1200" dirty="0" smtClean="0"/>
                <a:t>Retriever</a:t>
              </a:r>
              <a:endParaRPr lang="en-US" sz="1200" dirty="0"/>
            </a:p>
          </p:txBody>
        </p:sp>
        <p:sp>
          <p:nvSpPr>
            <p:cNvPr id="29" name="Down Arrow Callout 28"/>
            <p:cNvSpPr/>
            <p:nvPr/>
          </p:nvSpPr>
          <p:spPr>
            <a:xfrm>
              <a:off x="4377018"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IEmailSender</a:t>
              </a:r>
              <a:endParaRPr lang="en-US" sz="1200" dirty="0"/>
            </a:p>
          </p:txBody>
        </p:sp>
        <p:sp>
          <p:nvSpPr>
            <p:cNvPr id="30" name="Rectangle 29"/>
            <p:cNvSpPr/>
            <p:nvPr/>
          </p:nvSpPr>
          <p:spPr>
            <a:xfrm>
              <a:off x="6196853" y="3738282"/>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IMessage</a:t>
              </a:r>
            </a:p>
            <a:p>
              <a:pPr algn="ctr"/>
              <a:r>
                <a:rPr lang="en-US" sz="1200" dirty="0" smtClean="0"/>
                <a:t>Info</a:t>
              </a:r>
            </a:p>
            <a:p>
              <a:pPr algn="ctr"/>
              <a:r>
                <a:rPr lang="en-US" sz="1200" dirty="0" smtClean="0"/>
                <a:t>Retriever</a:t>
              </a:r>
              <a:endParaRPr lang="en-US" sz="1200" dirty="0"/>
            </a:p>
          </p:txBody>
        </p:sp>
        <p:sp>
          <p:nvSpPr>
            <p:cNvPr id="31" name="Snip Single Corner Rectangle 30"/>
            <p:cNvSpPr/>
            <p:nvPr/>
          </p:nvSpPr>
          <p:spPr>
            <a:xfrm>
              <a:off x="1714500" y="3290047"/>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Flat File</a:t>
              </a:r>
              <a:endParaRPr lang="en-US" sz="1200" dirty="0"/>
            </a:p>
          </p:txBody>
        </p:sp>
        <p:sp>
          <p:nvSpPr>
            <p:cNvPr id="32" name="Snip Single Corner Rectangle 31"/>
            <p:cNvSpPr/>
            <p:nvPr/>
          </p:nvSpPr>
          <p:spPr>
            <a:xfrm>
              <a:off x="1714500" y="4186518"/>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XML File</a:t>
              </a:r>
              <a:endParaRPr lang="en-US" sz="1200" dirty="0"/>
            </a:p>
          </p:txBody>
        </p:sp>
        <p:cxnSp>
          <p:nvCxnSpPr>
            <p:cNvPr id="33" name="Elbow Connector 32"/>
            <p:cNvCxnSpPr>
              <a:stCxn id="31" idx="0"/>
              <a:endCxn id="35" idx="1"/>
            </p:cNvCxnSpPr>
            <p:nvPr/>
          </p:nvCxnSpPr>
          <p:spPr>
            <a:xfrm>
              <a:off x="2947147" y="3654238"/>
              <a:ext cx="392206" cy="896471"/>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34" name="Elbow Connector 33"/>
            <p:cNvCxnSpPr>
              <a:stCxn id="32" idx="0"/>
              <a:endCxn id="35" idx="1"/>
            </p:cNvCxnSpPr>
            <p:nvPr/>
          </p:nvCxnSpPr>
          <p:spPr>
            <a:xfrm>
              <a:off x="2947147" y="4550709"/>
              <a:ext cx="392206"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35" name="Rectangle 34"/>
            <p:cNvSpPr/>
            <p:nvPr/>
          </p:nvSpPr>
          <p:spPr>
            <a:xfrm>
              <a:off x="3339353" y="41865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IFileFormat Reader</a:t>
              </a:r>
              <a:endParaRPr lang="en-US" sz="1200" dirty="0"/>
            </a:p>
          </p:txBody>
        </p:sp>
        <p:cxnSp>
          <p:nvCxnSpPr>
            <p:cNvPr id="36" name="Elbow Connector 35"/>
            <p:cNvCxnSpPr>
              <a:stCxn id="37" idx="3"/>
              <a:endCxn id="30" idx="1"/>
            </p:cNvCxnSpPr>
            <p:nvPr/>
          </p:nvCxnSpPr>
          <p:spPr>
            <a:xfrm flipV="1">
              <a:off x="6028765" y="4102474"/>
              <a:ext cx="168088" cy="44823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37" name="Rectangle 36"/>
            <p:cNvSpPr/>
            <p:nvPr/>
          </p:nvSpPr>
          <p:spPr>
            <a:xfrm>
              <a:off x="4796118" y="41865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FileReader</a:t>
              </a:r>
            </a:p>
            <a:p>
              <a:pPr algn="ctr"/>
              <a:r>
                <a:rPr lang="en-US" sz="1200" dirty="0" smtClean="0"/>
                <a:t>Service</a:t>
              </a:r>
              <a:endParaRPr lang="en-US" sz="1200" dirty="0"/>
            </a:p>
          </p:txBody>
        </p:sp>
        <p:cxnSp>
          <p:nvCxnSpPr>
            <p:cNvPr id="38" name="Elbow Connector 37"/>
            <p:cNvCxnSpPr>
              <a:stCxn id="35" idx="3"/>
              <a:endCxn id="37" idx="1"/>
            </p:cNvCxnSpPr>
            <p:nvPr/>
          </p:nvCxnSpPr>
          <p:spPr>
            <a:xfrm>
              <a:off x="4572000" y="4550709"/>
              <a:ext cx="224118"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39" name="Can 38"/>
            <p:cNvSpPr/>
            <p:nvPr/>
          </p:nvSpPr>
          <p:spPr>
            <a:xfrm>
              <a:off x="3451412" y="3234018"/>
              <a:ext cx="896471" cy="7283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endParaRPr lang="en-US" sz="1200" dirty="0"/>
            </a:p>
          </p:txBody>
        </p:sp>
        <p:cxnSp>
          <p:nvCxnSpPr>
            <p:cNvPr id="40" name="Elbow Connector 39"/>
            <p:cNvCxnSpPr>
              <a:stCxn id="39" idx="4"/>
              <a:endCxn id="41" idx="1"/>
            </p:cNvCxnSpPr>
            <p:nvPr/>
          </p:nvCxnSpPr>
          <p:spPr>
            <a:xfrm>
              <a:off x="4347882" y="3598209"/>
              <a:ext cx="448235"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41" name="Rectangle 40"/>
            <p:cNvSpPr/>
            <p:nvPr/>
          </p:nvSpPr>
          <p:spPr>
            <a:xfrm>
              <a:off x="4796118" y="32340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Database</a:t>
              </a:r>
            </a:p>
            <a:p>
              <a:pPr algn="ctr"/>
              <a:r>
                <a:rPr lang="en-US" sz="1200" dirty="0" smtClean="0"/>
                <a:t>Reader</a:t>
              </a:r>
            </a:p>
            <a:p>
              <a:pPr algn="ctr"/>
              <a:r>
                <a:rPr lang="en-US" sz="1200" dirty="0" smtClean="0"/>
                <a:t>Service</a:t>
              </a:r>
              <a:endParaRPr lang="en-US" sz="1200" dirty="0"/>
            </a:p>
          </p:txBody>
        </p:sp>
        <p:cxnSp>
          <p:nvCxnSpPr>
            <p:cNvPr id="42" name="Elbow Connector 41"/>
            <p:cNvCxnSpPr>
              <a:stCxn id="41" idx="3"/>
              <a:endCxn id="30" idx="1"/>
            </p:cNvCxnSpPr>
            <p:nvPr/>
          </p:nvCxnSpPr>
          <p:spPr>
            <a:xfrm>
              <a:off x="6028765" y="3598209"/>
              <a:ext cx="168088" cy="50426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43" name="Rectangle 42"/>
            <p:cNvSpPr/>
            <p:nvPr/>
          </p:nvSpPr>
          <p:spPr>
            <a:xfrm>
              <a:off x="6196853" y="5139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IEmail</a:t>
              </a:r>
            </a:p>
            <a:p>
              <a:pPr algn="ctr"/>
              <a:r>
                <a:rPr lang="en-US" sz="1200" dirty="0" smtClean="0"/>
                <a:t>Service</a:t>
              </a:r>
              <a:endParaRPr lang="en-US" sz="1200" dirty="0"/>
            </a:p>
          </p:txBody>
        </p:sp>
        <p:sp>
          <p:nvSpPr>
            <p:cNvPr id="44" name="Rectangle 43"/>
            <p:cNvSpPr/>
            <p:nvPr/>
          </p:nvSpPr>
          <p:spPr>
            <a:xfrm>
              <a:off x="4796118" y="51390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EmailService</a:t>
              </a:r>
              <a:endParaRPr lang="en-US" sz="1200" dirty="0"/>
            </a:p>
          </p:txBody>
        </p:sp>
        <p:cxnSp>
          <p:nvCxnSpPr>
            <p:cNvPr id="45" name="Elbow Connector 44"/>
            <p:cNvCxnSpPr>
              <a:stCxn id="44" idx="3"/>
              <a:endCxn id="43" idx="1"/>
            </p:cNvCxnSpPr>
            <p:nvPr/>
          </p:nvCxnSpPr>
          <p:spPr>
            <a:xfrm>
              <a:off x="6028765" y="5503209"/>
              <a:ext cx="168088"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2488225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Why? … Encapsulation</a:t>
            </a:r>
          </a:p>
        </p:txBody>
      </p:sp>
      <p:grpSp>
        <p:nvGrpSpPr>
          <p:cNvPr id="2" name="Group 1"/>
          <p:cNvGrpSpPr/>
          <p:nvPr/>
        </p:nvGrpSpPr>
        <p:grpSpPr>
          <a:xfrm>
            <a:off x="1714500" y="2026024"/>
            <a:ext cx="5715000" cy="3841376"/>
            <a:chOff x="1714500" y="2026024"/>
            <a:chExt cx="5715000" cy="3841376"/>
          </a:xfrm>
        </p:grpSpPr>
        <p:sp>
          <p:nvSpPr>
            <p:cNvPr id="4" name="Rectangle 3"/>
            <p:cNvSpPr/>
            <p:nvPr/>
          </p:nvSpPr>
          <p:spPr>
            <a:xfrm>
              <a:off x="2324100" y="2362200"/>
              <a:ext cx="3733800" cy="72838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smtClean="0"/>
                <a:t>EmailProcessingService</a:t>
              </a:r>
              <a:endParaRPr lang="en-US" sz="1200" dirty="0"/>
            </a:p>
          </p:txBody>
        </p:sp>
        <p:sp>
          <p:nvSpPr>
            <p:cNvPr id="5" name="Down Arrow Callout 4"/>
            <p:cNvSpPr/>
            <p:nvPr/>
          </p:nvSpPr>
          <p:spPr>
            <a:xfrm>
              <a:off x="2324100"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IMessageInfo</a:t>
              </a:r>
            </a:p>
            <a:p>
              <a:pPr algn="ctr"/>
              <a:r>
                <a:rPr lang="en-US" sz="1200" dirty="0" smtClean="0"/>
                <a:t>Retriever</a:t>
              </a:r>
              <a:endParaRPr lang="en-US" sz="1200" dirty="0"/>
            </a:p>
          </p:txBody>
        </p:sp>
        <p:sp>
          <p:nvSpPr>
            <p:cNvPr id="6" name="Down Arrow Callout 5"/>
            <p:cNvSpPr/>
            <p:nvPr/>
          </p:nvSpPr>
          <p:spPr>
            <a:xfrm>
              <a:off x="4377018"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IEmailSender</a:t>
              </a:r>
              <a:endParaRPr lang="en-US" sz="1200" dirty="0"/>
            </a:p>
          </p:txBody>
        </p:sp>
        <p:sp>
          <p:nvSpPr>
            <p:cNvPr id="7" name="Rectangle 6"/>
            <p:cNvSpPr/>
            <p:nvPr/>
          </p:nvSpPr>
          <p:spPr>
            <a:xfrm>
              <a:off x="6196853" y="3738282"/>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IMessage</a:t>
              </a:r>
            </a:p>
            <a:p>
              <a:pPr algn="ctr"/>
              <a:r>
                <a:rPr lang="en-US" sz="1200" dirty="0" smtClean="0"/>
                <a:t>Info</a:t>
              </a:r>
            </a:p>
            <a:p>
              <a:pPr algn="ctr"/>
              <a:r>
                <a:rPr lang="en-US" sz="1200" dirty="0" smtClean="0"/>
                <a:t>Retriever</a:t>
              </a:r>
              <a:endParaRPr lang="en-US" sz="1200" dirty="0"/>
            </a:p>
          </p:txBody>
        </p:sp>
        <p:sp>
          <p:nvSpPr>
            <p:cNvPr id="8" name="Snip Single Corner Rectangle 7"/>
            <p:cNvSpPr/>
            <p:nvPr/>
          </p:nvSpPr>
          <p:spPr>
            <a:xfrm>
              <a:off x="1714500" y="3290047"/>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Flat File</a:t>
              </a:r>
              <a:endParaRPr lang="en-US" sz="1200" dirty="0"/>
            </a:p>
          </p:txBody>
        </p:sp>
        <p:sp>
          <p:nvSpPr>
            <p:cNvPr id="9" name="Snip Single Corner Rectangle 8"/>
            <p:cNvSpPr/>
            <p:nvPr/>
          </p:nvSpPr>
          <p:spPr>
            <a:xfrm>
              <a:off x="1714500" y="4186518"/>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XML File</a:t>
              </a:r>
              <a:endParaRPr lang="en-US" sz="1200" dirty="0"/>
            </a:p>
          </p:txBody>
        </p:sp>
        <p:cxnSp>
          <p:nvCxnSpPr>
            <p:cNvPr id="10" name="Elbow Connector 9"/>
            <p:cNvCxnSpPr>
              <a:stCxn id="8" idx="0"/>
              <a:endCxn id="12" idx="1"/>
            </p:cNvCxnSpPr>
            <p:nvPr/>
          </p:nvCxnSpPr>
          <p:spPr>
            <a:xfrm>
              <a:off x="2947147" y="3654238"/>
              <a:ext cx="392206" cy="896471"/>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11" name="Elbow Connector 10"/>
            <p:cNvCxnSpPr>
              <a:stCxn id="9" idx="0"/>
              <a:endCxn id="12" idx="1"/>
            </p:cNvCxnSpPr>
            <p:nvPr/>
          </p:nvCxnSpPr>
          <p:spPr>
            <a:xfrm>
              <a:off x="2947147" y="4550709"/>
              <a:ext cx="392206"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2" name="Rectangle 11"/>
            <p:cNvSpPr/>
            <p:nvPr/>
          </p:nvSpPr>
          <p:spPr>
            <a:xfrm>
              <a:off x="3339353" y="41865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IFileFormat Reader</a:t>
              </a:r>
              <a:endParaRPr lang="en-US" sz="1200" dirty="0"/>
            </a:p>
          </p:txBody>
        </p:sp>
        <p:cxnSp>
          <p:nvCxnSpPr>
            <p:cNvPr id="13" name="Elbow Connector 12"/>
            <p:cNvCxnSpPr>
              <a:stCxn id="14" idx="3"/>
              <a:endCxn id="7" idx="1"/>
            </p:cNvCxnSpPr>
            <p:nvPr/>
          </p:nvCxnSpPr>
          <p:spPr>
            <a:xfrm flipV="1">
              <a:off x="6028765" y="4102474"/>
              <a:ext cx="168088" cy="44823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4" name="Rectangle 13"/>
            <p:cNvSpPr/>
            <p:nvPr/>
          </p:nvSpPr>
          <p:spPr>
            <a:xfrm>
              <a:off x="4796118" y="4186518"/>
              <a:ext cx="1232647" cy="72838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FileReader</a:t>
              </a:r>
            </a:p>
            <a:p>
              <a:pPr algn="ctr"/>
              <a:r>
                <a:rPr lang="en-US" sz="1200" dirty="0" smtClean="0"/>
                <a:t>Service</a:t>
              </a:r>
              <a:endParaRPr lang="en-US" sz="1200" dirty="0"/>
            </a:p>
          </p:txBody>
        </p:sp>
        <p:cxnSp>
          <p:nvCxnSpPr>
            <p:cNvPr id="15" name="Elbow Connector 14"/>
            <p:cNvCxnSpPr>
              <a:stCxn id="12" idx="3"/>
              <a:endCxn id="14" idx="1"/>
            </p:cNvCxnSpPr>
            <p:nvPr/>
          </p:nvCxnSpPr>
          <p:spPr>
            <a:xfrm>
              <a:off x="4572000" y="4550709"/>
              <a:ext cx="224118"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6" name="Can 15"/>
            <p:cNvSpPr/>
            <p:nvPr/>
          </p:nvSpPr>
          <p:spPr>
            <a:xfrm>
              <a:off x="3451412" y="3234018"/>
              <a:ext cx="896471" cy="7283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endParaRPr lang="en-US" sz="1200" dirty="0"/>
            </a:p>
          </p:txBody>
        </p:sp>
        <p:cxnSp>
          <p:nvCxnSpPr>
            <p:cNvPr id="17" name="Elbow Connector 16"/>
            <p:cNvCxnSpPr>
              <a:stCxn id="16" idx="4"/>
              <a:endCxn id="18" idx="1"/>
            </p:cNvCxnSpPr>
            <p:nvPr/>
          </p:nvCxnSpPr>
          <p:spPr>
            <a:xfrm>
              <a:off x="4347882" y="3598209"/>
              <a:ext cx="448235"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8" name="Rectangle 17"/>
            <p:cNvSpPr/>
            <p:nvPr/>
          </p:nvSpPr>
          <p:spPr>
            <a:xfrm>
              <a:off x="4796118" y="3234018"/>
              <a:ext cx="1232647" cy="72838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Database</a:t>
              </a:r>
            </a:p>
            <a:p>
              <a:pPr algn="ctr"/>
              <a:r>
                <a:rPr lang="en-US" sz="1200" dirty="0" smtClean="0"/>
                <a:t>Reader</a:t>
              </a:r>
            </a:p>
            <a:p>
              <a:pPr algn="ctr"/>
              <a:r>
                <a:rPr lang="en-US" sz="1200" dirty="0" smtClean="0"/>
                <a:t>Service</a:t>
              </a:r>
              <a:endParaRPr lang="en-US" sz="1200" dirty="0"/>
            </a:p>
          </p:txBody>
        </p:sp>
        <p:cxnSp>
          <p:nvCxnSpPr>
            <p:cNvPr id="19" name="Elbow Connector 18"/>
            <p:cNvCxnSpPr>
              <a:stCxn id="18" idx="3"/>
              <a:endCxn id="7" idx="1"/>
            </p:cNvCxnSpPr>
            <p:nvPr/>
          </p:nvCxnSpPr>
          <p:spPr>
            <a:xfrm>
              <a:off x="6028765" y="3598209"/>
              <a:ext cx="168088" cy="50426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0" name="Rectangle 19"/>
            <p:cNvSpPr/>
            <p:nvPr/>
          </p:nvSpPr>
          <p:spPr>
            <a:xfrm>
              <a:off x="6196853" y="51390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IEmail</a:t>
              </a:r>
            </a:p>
            <a:p>
              <a:pPr algn="ctr"/>
              <a:r>
                <a:rPr lang="en-US" sz="1200" dirty="0" smtClean="0"/>
                <a:t>Service</a:t>
              </a:r>
              <a:endParaRPr lang="en-US" sz="1200" dirty="0"/>
            </a:p>
          </p:txBody>
        </p:sp>
        <p:sp>
          <p:nvSpPr>
            <p:cNvPr id="21" name="Rectangle 20"/>
            <p:cNvSpPr/>
            <p:nvPr/>
          </p:nvSpPr>
          <p:spPr>
            <a:xfrm>
              <a:off x="4796118" y="5139018"/>
              <a:ext cx="1232647" cy="72838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EmailService</a:t>
              </a:r>
              <a:endParaRPr lang="en-US" sz="1200" dirty="0"/>
            </a:p>
          </p:txBody>
        </p:sp>
        <p:cxnSp>
          <p:nvCxnSpPr>
            <p:cNvPr id="22" name="Elbow Connector 21"/>
            <p:cNvCxnSpPr>
              <a:stCxn id="21" idx="3"/>
              <a:endCxn id="20" idx="1"/>
            </p:cNvCxnSpPr>
            <p:nvPr/>
          </p:nvCxnSpPr>
          <p:spPr>
            <a:xfrm>
              <a:off x="6028765" y="5503209"/>
              <a:ext cx="168088"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730652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0" y="445432"/>
            <a:ext cx="9144000" cy="4202768"/>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5" name="Rectangle 14"/>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0" name="Rectangle 19"/>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27" name="Rectangle 8"/>
          <p:cNvSpPr>
            <a:spLocks noGrp="1" noChangeArrowheads="1"/>
          </p:cNvSpPr>
          <p:nvPr>
            <p:ph type="title" idx="4294967295"/>
          </p:nvPr>
        </p:nvSpPr>
        <p:spPr bwMode="auto">
          <a:xfrm>
            <a:off x="0" y="445432"/>
            <a:ext cx="8915400" cy="673756"/>
          </a:xfrm>
          <a:prstGeom prst="rect">
            <a:avLst/>
          </a:prstGeom>
          <a:noFill/>
          <a:ln>
            <a:miter lim="800000"/>
            <a:headEnd/>
            <a:tailEnd/>
          </a:ln>
        </p:spPr>
        <p:txBody>
          <a:bodyPr>
            <a:normAutofit/>
          </a:bodyPr>
          <a:lstStyle/>
          <a:p>
            <a:pPr eaLnBrk="1" hangingPunct="1"/>
            <a:r>
              <a:rPr lang="en-US" sz="3600" dirty="0" smtClean="0">
                <a:solidFill>
                  <a:schemeClr val="bg1"/>
                </a:solidFill>
              </a:rPr>
              <a:t>Additional Resources</a:t>
            </a:r>
          </a:p>
        </p:txBody>
      </p:sp>
      <p:sp>
        <p:nvSpPr>
          <p:cNvPr id="5128" name="Rectangle 9"/>
          <p:cNvSpPr>
            <a:spLocks noGrp="1" noChangeArrowheads="1"/>
          </p:cNvSpPr>
          <p:nvPr>
            <p:ph idx="4294967295"/>
          </p:nvPr>
        </p:nvSpPr>
        <p:spPr>
          <a:xfrm>
            <a:off x="514350" y="1142999"/>
            <a:ext cx="8229600" cy="3425051"/>
          </a:xfrm>
        </p:spPr>
        <p:txBody>
          <a:bodyPr>
            <a:noAutofit/>
          </a:bodyPr>
          <a:lstStyle/>
          <a:p>
            <a:pPr eaLnBrk="1" hangingPunct="1">
              <a:lnSpc>
                <a:spcPct val="80000"/>
              </a:lnSpc>
              <a:buNone/>
            </a:pPr>
            <a:r>
              <a:rPr lang="en-US" sz="2000" dirty="0" smtClean="0">
                <a:solidFill>
                  <a:schemeClr val="bg1"/>
                </a:solidFill>
              </a:rPr>
              <a:t>Uncle Bob’s Principle Of Object Oriented Development: </a:t>
            </a:r>
            <a:endParaRPr lang="en-US" sz="2000" dirty="0" smtClean="0">
              <a:solidFill>
                <a:schemeClr val="bg1"/>
              </a:solidFill>
            </a:endParaRPr>
          </a:p>
          <a:p>
            <a:pPr eaLnBrk="1" hangingPunct="1">
              <a:lnSpc>
                <a:spcPct val="80000"/>
              </a:lnSpc>
              <a:buNone/>
            </a:pPr>
            <a:r>
              <a:rPr lang="en-US" sz="2000" dirty="0">
                <a:solidFill>
                  <a:schemeClr val="bg1"/>
                </a:solidFill>
              </a:rPr>
              <a:t>	</a:t>
            </a:r>
            <a:r>
              <a:rPr lang="en-US" sz="2000" dirty="0" smtClean="0">
                <a:solidFill>
                  <a:srgbClr val="292934"/>
                </a:solidFill>
              </a:rPr>
              <a:t>http</a:t>
            </a:r>
            <a:r>
              <a:rPr lang="en-US" sz="2000" dirty="0" smtClean="0">
                <a:solidFill>
                  <a:srgbClr val="292934"/>
                </a:solidFill>
              </a:rPr>
              <a:t>://butunclebob.com/ArticleS.UncleBob.PrinciplesOfOod</a:t>
            </a:r>
          </a:p>
          <a:p>
            <a:pPr eaLnBrk="1" hangingPunct="1">
              <a:lnSpc>
                <a:spcPct val="80000"/>
              </a:lnSpc>
              <a:buNone/>
            </a:pPr>
            <a:endParaRPr lang="en-US" sz="2000" dirty="0" smtClean="0">
              <a:solidFill>
                <a:schemeClr val="bg1"/>
              </a:solidFill>
            </a:endParaRPr>
          </a:p>
          <a:p>
            <a:pPr eaLnBrk="1" hangingPunct="1">
              <a:lnSpc>
                <a:spcPct val="80000"/>
              </a:lnSpc>
              <a:buNone/>
            </a:pPr>
            <a:r>
              <a:rPr lang="en-US" sz="2000" dirty="0" smtClean="0">
                <a:solidFill>
                  <a:schemeClr val="bg1"/>
                </a:solidFill>
              </a:rPr>
              <a:t>Pablo’s Topic Of The </a:t>
            </a:r>
            <a:r>
              <a:rPr lang="en-US" sz="2000" dirty="0" smtClean="0">
                <a:solidFill>
                  <a:schemeClr val="bg1"/>
                </a:solidFill>
              </a:rPr>
              <a:t>Month</a:t>
            </a:r>
            <a:r>
              <a:rPr lang="en-US" sz="2000" dirty="0">
                <a:solidFill>
                  <a:schemeClr val="bg1"/>
                </a:solidFill>
              </a:rPr>
              <a:t> </a:t>
            </a:r>
            <a:r>
              <a:rPr lang="en-US" sz="2000" dirty="0" smtClean="0">
                <a:solidFill>
                  <a:schemeClr val="bg1"/>
                </a:solidFill>
              </a:rPr>
              <a:t>on</a:t>
            </a:r>
            <a:r>
              <a:rPr lang="en-US" sz="2000" dirty="0" smtClean="0">
                <a:solidFill>
                  <a:schemeClr val="bg1"/>
                </a:solidFill>
              </a:rPr>
              <a:t> SOLID, SOLID </a:t>
            </a:r>
            <a:r>
              <a:rPr lang="en-US" sz="2000" dirty="0" smtClean="0">
                <a:solidFill>
                  <a:schemeClr val="bg1"/>
                </a:solidFill>
              </a:rPr>
              <a:t>E-</a:t>
            </a:r>
            <a:r>
              <a:rPr lang="en-US" sz="2000" dirty="0" smtClean="0">
                <a:solidFill>
                  <a:schemeClr val="bg1"/>
                </a:solidFill>
              </a:rPr>
              <a:t>Book, and more</a:t>
            </a:r>
          </a:p>
          <a:p>
            <a:pPr eaLnBrk="1" hangingPunct="1">
              <a:lnSpc>
                <a:spcPct val="80000"/>
              </a:lnSpc>
              <a:buNone/>
            </a:pPr>
            <a:r>
              <a:rPr lang="en-US" sz="2000" dirty="0">
                <a:solidFill>
                  <a:schemeClr val="bg1"/>
                </a:solidFill>
              </a:rPr>
              <a:t>	</a:t>
            </a:r>
            <a:r>
              <a:rPr lang="en-US" sz="2000" dirty="0" smtClean="0"/>
              <a:t>http://</a:t>
            </a:r>
            <a:r>
              <a:rPr lang="en-US" sz="2000" dirty="0" err="1" smtClean="0"/>
              <a:t>lostechies.com</a:t>
            </a:r>
            <a:endParaRPr lang="en-US" sz="2000" dirty="0" smtClean="0"/>
          </a:p>
          <a:p>
            <a:pPr>
              <a:lnSpc>
                <a:spcPct val="80000"/>
              </a:lnSpc>
              <a:buNone/>
            </a:pPr>
            <a:endParaRPr lang="en-US" sz="2000" dirty="0">
              <a:solidFill>
                <a:schemeClr val="bg1"/>
              </a:solidFill>
            </a:endParaRPr>
          </a:p>
          <a:p>
            <a:pPr>
              <a:lnSpc>
                <a:spcPct val="80000"/>
              </a:lnSpc>
              <a:buNone/>
            </a:pPr>
            <a:r>
              <a:rPr lang="en-US" sz="2000" dirty="0" smtClean="0">
                <a:solidFill>
                  <a:schemeClr val="bg1"/>
                </a:solidFill>
              </a:rPr>
              <a:t>SOLID Software Development in CODE Magazine</a:t>
            </a:r>
            <a:endParaRPr lang="en-US" sz="2000" dirty="0">
              <a:solidFill>
                <a:schemeClr val="bg1"/>
              </a:solidFill>
            </a:endParaRPr>
          </a:p>
          <a:p>
            <a:pPr lvl="1">
              <a:lnSpc>
                <a:spcPct val="80000"/>
              </a:lnSpc>
              <a:buNone/>
            </a:pPr>
            <a:r>
              <a:rPr lang="pl-PL" dirty="0">
                <a:solidFill>
                  <a:srgbClr val="292934"/>
                </a:solidFill>
              </a:rPr>
              <a:t>http://www.code-magazine.com/article.aspx?quickid=</a:t>
            </a:r>
            <a:r>
              <a:rPr lang="pl-PL" dirty="0" smtClean="0">
                <a:solidFill>
                  <a:srgbClr val="292934"/>
                </a:solidFill>
              </a:rPr>
              <a:t>1001061</a:t>
            </a:r>
            <a:endParaRPr lang="en-US" dirty="0">
              <a:solidFill>
                <a:srgbClr val="292934"/>
              </a:solidFill>
            </a:endParaRPr>
          </a:p>
          <a:p>
            <a:pPr>
              <a:lnSpc>
                <a:spcPct val="80000"/>
              </a:lnSpc>
              <a:buNone/>
            </a:pPr>
            <a:endParaRPr lang="en-US" sz="2000" dirty="0" smtClean="0">
              <a:solidFill>
                <a:schemeClr val="bg1"/>
              </a:solidFill>
            </a:endParaRPr>
          </a:p>
          <a:p>
            <a:pPr>
              <a:lnSpc>
                <a:spcPct val="80000"/>
              </a:lnSpc>
              <a:buNone/>
            </a:pPr>
            <a:r>
              <a:rPr lang="en-US" sz="2000" dirty="0" smtClean="0">
                <a:solidFill>
                  <a:schemeClr val="bg1"/>
                </a:solidFill>
              </a:rPr>
              <a:t>Agile </a:t>
            </a:r>
            <a:r>
              <a:rPr lang="en-US" sz="2000" dirty="0">
                <a:solidFill>
                  <a:schemeClr val="bg1"/>
                </a:solidFill>
              </a:rPr>
              <a:t>Principles, Patterns, And Practices In C#</a:t>
            </a:r>
          </a:p>
          <a:p>
            <a:pPr>
              <a:lnSpc>
                <a:spcPct val="80000"/>
              </a:lnSpc>
              <a:buNone/>
            </a:pPr>
            <a:r>
              <a:rPr lang="en-US" sz="2000" dirty="0">
                <a:solidFill>
                  <a:srgbClr val="292934"/>
                </a:solidFill>
              </a:rPr>
              <a:t>	by Robert </a:t>
            </a:r>
            <a:r>
              <a:rPr lang="en-US" sz="2000" dirty="0" smtClean="0">
                <a:solidFill>
                  <a:srgbClr val="292934"/>
                </a:solidFill>
              </a:rPr>
              <a:t>and </a:t>
            </a:r>
            <a:r>
              <a:rPr lang="en-US" sz="2000" dirty="0">
                <a:solidFill>
                  <a:srgbClr val="292934"/>
                </a:solidFill>
              </a:rPr>
              <a:t>Micah </a:t>
            </a:r>
            <a:r>
              <a:rPr lang="en-US" sz="2000" dirty="0" smtClean="0">
                <a:solidFill>
                  <a:srgbClr val="292934"/>
                </a:solidFill>
              </a:rPr>
              <a:t>Martin, published by Prentice Hall</a:t>
            </a:r>
            <a:endParaRPr lang="en-US" sz="2000" dirty="0">
              <a:solidFill>
                <a:srgbClr val="292934"/>
              </a:solidFill>
            </a:endParaRPr>
          </a:p>
        </p:txBody>
      </p:sp>
      <p:sp>
        <p:nvSpPr>
          <p:cNvPr id="7" name="Rectangle 9"/>
          <p:cNvSpPr txBox="1">
            <a:spLocks noChangeArrowheads="1"/>
          </p:cNvSpPr>
          <p:nvPr/>
        </p:nvSpPr>
        <p:spPr>
          <a:xfrm>
            <a:off x="112713" y="4885893"/>
            <a:ext cx="4427298" cy="178117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nSpc>
                <a:spcPct val="80000"/>
              </a:lnSpc>
              <a:buFont typeface="Arial" charset="0"/>
              <a:buNone/>
            </a:pPr>
            <a:r>
              <a:rPr lang="en-US" sz="1800" dirty="0" smtClean="0">
                <a:solidFill>
                  <a:schemeClr val="bg1"/>
                </a:solidFill>
              </a:rPr>
              <a:t>Derick Bailey  -  Independent Consultant</a:t>
            </a:r>
          </a:p>
          <a:p>
            <a:pPr>
              <a:lnSpc>
                <a:spcPct val="80000"/>
              </a:lnSpc>
              <a:buFont typeface="Arial" charset="0"/>
              <a:buNone/>
            </a:pPr>
            <a:r>
              <a:rPr lang="en-US" sz="1800" dirty="0" smtClean="0">
                <a:solidFill>
                  <a:schemeClr val="bg1"/>
                </a:solidFill>
              </a:rPr>
              <a:t>Muted Solutions, LLC</a:t>
            </a:r>
          </a:p>
          <a:p>
            <a:pPr>
              <a:lnSpc>
                <a:spcPct val="80000"/>
              </a:lnSpc>
              <a:buFont typeface="Arial" charset="0"/>
              <a:buNone/>
            </a:pPr>
            <a:endParaRPr lang="en-US" sz="1800" dirty="0" smtClean="0">
              <a:solidFill>
                <a:schemeClr val="bg1"/>
              </a:solidFill>
            </a:endParaRPr>
          </a:p>
          <a:p>
            <a:pPr>
              <a:lnSpc>
                <a:spcPct val="80000"/>
              </a:lnSpc>
              <a:buFont typeface="Arial" pitchFamily="34" charset="0"/>
              <a:buNone/>
            </a:pPr>
            <a:r>
              <a:rPr lang="en-US" sz="1800" dirty="0" smtClean="0">
                <a:solidFill>
                  <a:schemeClr val="bg1"/>
                </a:solidFill>
              </a:rPr>
              <a:t>WWW: </a:t>
            </a:r>
          </a:p>
          <a:p>
            <a:pPr>
              <a:lnSpc>
                <a:spcPct val="80000"/>
              </a:lnSpc>
              <a:buFont typeface="Arial" pitchFamily="34" charset="0"/>
              <a:buNone/>
            </a:pPr>
            <a:r>
              <a:rPr lang="en-US" sz="1800" dirty="0" smtClean="0">
                <a:solidFill>
                  <a:schemeClr val="bg1"/>
                </a:solidFill>
              </a:rPr>
              <a:t>    </a:t>
            </a:r>
            <a:r>
              <a:rPr lang="en-US" sz="1800" dirty="0" err="1" smtClean="0">
                <a:solidFill>
                  <a:schemeClr val="bg1"/>
                </a:solidFill>
              </a:rPr>
              <a:t>mutedsolutions.com</a:t>
            </a:r>
            <a:endParaRPr lang="en-US" sz="1800" dirty="0" smtClean="0">
              <a:solidFill>
                <a:schemeClr val="bg1"/>
              </a:solidFill>
            </a:endParaRPr>
          </a:p>
          <a:p>
            <a:pPr>
              <a:lnSpc>
                <a:spcPct val="80000"/>
              </a:lnSpc>
              <a:buFont typeface="Arial" pitchFamily="34" charset="0"/>
              <a:buNone/>
            </a:pPr>
            <a:r>
              <a:rPr lang="en-US" sz="1800" dirty="0">
                <a:solidFill>
                  <a:schemeClr val="bg1"/>
                </a:solidFill>
              </a:rPr>
              <a:t> </a:t>
            </a:r>
            <a:r>
              <a:rPr lang="en-US" sz="1800" dirty="0" smtClean="0">
                <a:solidFill>
                  <a:schemeClr val="bg1"/>
                </a:solidFill>
              </a:rPr>
              <a:t>   </a:t>
            </a:r>
            <a:r>
              <a:rPr lang="en-US" sz="1800" dirty="0" err="1" smtClean="0">
                <a:solidFill>
                  <a:schemeClr val="bg1"/>
                </a:solidFill>
              </a:rPr>
              <a:t>derickbailey.lostechies.com</a:t>
            </a:r>
            <a:endParaRPr lang="en-US" sz="1800" dirty="0" smtClean="0">
              <a:solidFill>
                <a:schemeClr val="bg1"/>
              </a:solidFill>
            </a:endParaRPr>
          </a:p>
        </p:txBody>
      </p:sp>
      <p:sp>
        <p:nvSpPr>
          <p:cNvPr id="2" name="Rectangle 1"/>
          <p:cNvSpPr/>
          <p:nvPr/>
        </p:nvSpPr>
        <p:spPr>
          <a:xfrm>
            <a:off x="5544690" y="4885893"/>
            <a:ext cx="3475485" cy="1652760"/>
          </a:xfrm>
          <a:prstGeom prst="rect">
            <a:avLst/>
          </a:prstGeom>
        </p:spPr>
        <p:txBody>
          <a:bodyPr wrap="square">
            <a:spAutoFit/>
          </a:bodyPr>
          <a:lstStyle/>
          <a:p>
            <a:pPr>
              <a:lnSpc>
                <a:spcPct val="80000"/>
              </a:lnSpc>
              <a:buFont typeface="Arial" charset="0"/>
              <a:buNone/>
            </a:pPr>
            <a:endParaRPr lang="en-US" dirty="0" smtClean="0">
              <a:solidFill>
                <a:schemeClr val="bg1"/>
              </a:solidFill>
            </a:endParaRPr>
          </a:p>
          <a:p>
            <a:pPr>
              <a:lnSpc>
                <a:spcPct val="80000"/>
              </a:lnSpc>
              <a:buFont typeface="Arial" charset="0"/>
              <a:buNone/>
            </a:pPr>
            <a:r>
              <a:rPr lang="en-US" dirty="0" smtClean="0">
                <a:solidFill>
                  <a:schemeClr val="bg1"/>
                </a:solidFill>
              </a:rPr>
              <a:t>Email</a:t>
            </a:r>
            <a:r>
              <a:rPr lang="en-US" dirty="0">
                <a:solidFill>
                  <a:schemeClr val="bg1"/>
                </a:solidFill>
              </a:rPr>
              <a:t>: </a:t>
            </a:r>
            <a:endParaRPr lang="en-US" dirty="0" smtClean="0">
              <a:solidFill>
                <a:schemeClr val="bg1"/>
              </a:solidFill>
            </a:endParaRPr>
          </a:p>
          <a:p>
            <a:pPr>
              <a:lnSpc>
                <a:spcPct val="80000"/>
              </a:lnSpc>
              <a:buFont typeface="Arial" charset="0"/>
              <a:buNone/>
            </a:pPr>
            <a:r>
              <a:rPr lang="en-US" dirty="0" smtClean="0">
                <a:solidFill>
                  <a:schemeClr val="bg1"/>
                </a:solidFill>
              </a:rPr>
              <a:t>    derick</a:t>
            </a:r>
            <a:r>
              <a:rPr lang="en-US" dirty="0">
                <a:solidFill>
                  <a:schemeClr val="bg1"/>
                </a:solidFill>
              </a:rPr>
              <a:t>@</a:t>
            </a:r>
            <a:r>
              <a:rPr lang="en-US" dirty="0" smtClean="0">
                <a:solidFill>
                  <a:schemeClr val="bg1"/>
                </a:solidFill>
              </a:rPr>
              <a:t>mutedsolutions.com</a:t>
            </a:r>
          </a:p>
          <a:p>
            <a:pPr>
              <a:lnSpc>
                <a:spcPct val="80000"/>
              </a:lnSpc>
              <a:buFont typeface="Arial" charset="0"/>
              <a:buNone/>
            </a:pPr>
            <a:r>
              <a:rPr lang="en-US" dirty="0">
                <a:solidFill>
                  <a:schemeClr val="bg1"/>
                </a:solidFill>
              </a:rPr>
              <a:t> </a:t>
            </a:r>
            <a:r>
              <a:rPr lang="en-US" dirty="0" smtClean="0">
                <a:solidFill>
                  <a:schemeClr val="bg1"/>
                </a:solidFill>
              </a:rPr>
              <a:t>   </a:t>
            </a:r>
            <a:r>
              <a:rPr lang="en-US" dirty="0" err="1" smtClean="0">
                <a:solidFill>
                  <a:schemeClr val="bg1"/>
                </a:solidFill>
              </a:rPr>
              <a:t>derick</a:t>
            </a:r>
            <a:r>
              <a:rPr lang="en-US" dirty="0" err="1">
                <a:solidFill>
                  <a:schemeClr val="bg1"/>
                </a:solidFill>
              </a:rPr>
              <a:t>@derickbailey.com</a:t>
            </a:r>
            <a:endParaRPr lang="en-US" dirty="0">
              <a:solidFill>
                <a:schemeClr val="bg1"/>
              </a:solidFill>
            </a:endParaRPr>
          </a:p>
          <a:p>
            <a:pPr lvl="1">
              <a:lnSpc>
                <a:spcPct val="80000"/>
              </a:lnSpc>
              <a:buFont typeface="Arial" charset="0"/>
              <a:buNone/>
            </a:pPr>
            <a:endParaRPr lang="en-US" dirty="0">
              <a:solidFill>
                <a:schemeClr val="bg1"/>
              </a:solidFill>
            </a:endParaRPr>
          </a:p>
          <a:p>
            <a:pPr>
              <a:lnSpc>
                <a:spcPct val="80000"/>
              </a:lnSpc>
              <a:buFont typeface="Arial" charset="0"/>
              <a:buNone/>
            </a:pPr>
            <a:r>
              <a:rPr lang="en-US" dirty="0">
                <a:solidFill>
                  <a:schemeClr val="bg1"/>
                </a:solidFill>
              </a:rPr>
              <a:t>Twitter: </a:t>
            </a:r>
            <a:endParaRPr lang="en-US" dirty="0" smtClean="0">
              <a:solidFill>
                <a:schemeClr val="bg1"/>
              </a:solidFill>
            </a:endParaRPr>
          </a:p>
          <a:p>
            <a:pPr>
              <a:lnSpc>
                <a:spcPct val="80000"/>
              </a:lnSpc>
              <a:buFont typeface="Arial" charset="0"/>
              <a:buNone/>
            </a:pPr>
            <a:r>
              <a:rPr lang="en-US" dirty="0">
                <a:solidFill>
                  <a:schemeClr val="bg1"/>
                </a:solidFill>
              </a:rPr>
              <a:t> </a:t>
            </a:r>
            <a:r>
              <a:rPr lang="en-US" dirty="0" smtClean="0">
                <a:solidFill>
                  <a:schemeClr val="bg1"/>
                </a:solidFill>
              </a:rPr>
              <a:t>   @</a:t>
            </a:r>
            <a:r>
              <a:rPr lang="en-US" dirty="0" err="1">
                <a:solidFill>
                  <a:schemeClr val="bg1"/>
                </a:solidFill>
              </a:rPr>
              <a:t>derickbailey</a:t>
            </a:r>
            <a:endParaRPr lang="en-US" dirty="0">
              <a:solidFill>
                <a:schemeClr val="bg1"/>
              </a:solidFill>
            </a:endParaRPr>
          </a:p>
        </p:txBody>
      </p:sp>
      <p:sp>
        <p:nvSpPr>
          <p:cNvPr id="9" name="TextBox 16"/>
          <p:cNvSpPr txBox="1">
            <a:spLocks noChangeArrowheads="1"/>
          </p:cNvSpPr>
          <p:nvPr/>
        </p:nvSpPr>
        <p:spPr bwMode="auto">
          <a:xfrm>
            <a:off x="2819400" y="6581775"/>
            <a:ext cx="3429000" cy="276999"/>
          </a:xfrm>
          <a:prstGeom prst="rect">
            <a:avLst/>
          </a:prstGeom>
          <a:ln w="12700" cmpd="sng">
            <a:solidFill>
              <a:schemeClr val="bg1"/>
            </a:solidFill>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lgn="ctr"/>
            <a:r>
              <a:rPr lang="en-US" sz="1200" dirty="0" smtClean="0">
                <a:solidFill>
                  <a:schemeClr val="bg1"/>
                </a:solidFill>
                <a:latin typeface="Calibri" pitchFamily="34" charset="0"/>
              </a:rPr>
              <a:t>Copyright ©2011 Muted Solutions, </a:t>
            </a:r>
            <a:r>
              <a:rPr lang="en-US" sz="1200" dirty="0" smtClean="0">
                <a:solidFill>
                  <a:schemeClr val="bg1"/>
                </a:solidFill>
                <a:latin typeface="Calibri" pitchFamily="34" charset="0"/>
              </a:rPr>
              <a:t>LLC</a:t>
            </a:r>
            <a:endParaRPr lang="en-US" sz="1200" dirty="0">
              <a:solidFill>
                <a:schemeClr val="bg1"/>
              </a:solidFill>
              <a:latin typeface="Calibri" pitchFamily="34" charset="0"/>
            </a:endParaRPr>
          </a:p>
        </p:txBody>
      </p:sp>
    </p:spTree>
    <p:extLst>
      <p:ext uri="{BB962C8B-B14F-4D97-AF65-F5344CB8AC3E}">
        <p14:creationId xmlns:p14="http://schemas.microsoft.com/office/powerpoint/2010/main" val="9086101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a:xfrm>
            <a:off x="685800" y="1066800"/>
            <a:ext cx="7872046" cy="2342662"/>
          </a:xfrm>
        </p:spPr>
        <p:txBody>
          <a:bodyPr/>
          <a:lstStyle/>
          <a:p>
            <a:pPr eaLnBrk="1" hangingPunct="1">
              <a:buNone/>
            </a:pPr>
            <a:r>
              <a:rPr lang="en-US" dirty="0" smtClean="0"/>
              <a:t>Cohesion:</a:t>
            </a:r>
          </a:p>
          <a:p>
            <a:pPr lvl="1" eaLnBrk="1" hangingPunct="1">
              <a:buNone/>
            </a:pPr>
            <a:r>
              <a:rPr lang="en-US" sz="2000" dirty="0" smtClean="0"/>
              <a:t>“A measure of how strongly-related and focused the various responsibilities of a software module are” - </a:t>
            </a:r>
            <a:r>
              <a:rPr lang="en-US" sz="2000" dirty="0" smtClean="0">
                <a:hlinkClick r:id="rId3"/>
              </a:rPr>
              <a:t>Wikipedia</a:t>
            </a:r>
            <a:endParaRPr lang="en-US" sz="2000" dirty="0" smtClean="0"/>
          </a:p>
        </p:txBody>
      </p:sp>
      <p:pic>
        <p:nvPicPr>
          <p:cNvPr id="1026" name="Picture 2"/>
          <p:cNvPicPr>
            <a:picLocks noChangeAspect="1" noChangeArrowheads="1"/>
          </p:cNvPicPr>
          <p:nvPr/>
        </p:nvPicPr>
        <p:blipFill>
          <a:blip r:embed="rId4"/>
          <a:srcRect/>
          <a:stretch>
            <a:fillRect/>
          </a:stretch>
        </p:blipFill>
        <p:spPr bwMode="auto">
          <a:xfrm>
            <a:off x="2428875" y="3524250"/>
            <a:ext cx="4286250" cy="3333750"/>
          </a:xfrm>
          <a:prstGeom prst="rect">
            <a:avLst/>
          </a:prstGeom>
          <a:noFill/>
          <a:ln w="9525">
            <a:noFill/>
            <a:miter lim="800000"/>
            <a:headEnd/>
            <a:tailEnd/>
          </a:ln>
          <a:effectLst/>
        </p:spPr>
      </p:pic>
      <p:sp>
        <p:nvSpPr>
          <p:cNvPr id="5" name="Rectangle 4"/>
          <p:cNvSpPr/>
          <p:nvPr/>
        </p:nvSpPr>
        <p:spPr>
          <a:xfrm>
            <a:off x="2514600" y="6553200"/>
            <a:ext cx="411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Cohesion</a:t>
            </a:r>
            <a:endParaRPr lang="en-US" dirty="0" smtClean="0"/>
          </a:p>
        </p:txBody>
      </p:sp>
    </p:spTree>
    <p:extLst>
      <p:ext uri="{BB962C8B-B14F-4D97-AF65-F5344CB8AC3E}">
        <p14:creationId xmlns:p14="http://schemas.microsoft.com/office/powerpoint/2010/main" val="343305562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a:xfrm>
            <a:off x="685800" y="1066800"/>
            <a:ext cx="7842738" cy="2332892"/>
          </a:xfrm>
        </p:spPr>
        <p:txBody>
          <a:bodyPr/>
          <a:lstStyle/>
          <a:p>
            <a:pPr eaLnBrk="1" hangingPunct="1">
              <a:buNone/>
            </a:pPr>
            <a:r>
              <a:rPr lang="en-US" dirty="0" smtClean="0"/>
              <a:t>Encapsulation:</a:t>
            </a:r>
          </a:p>
          <a:p>
            <a:pPr lvl="1" eaLnBrk="1" hangingPunct="1">
              <a:buNone/>
            </a:pPr>
            <a:r>
              <a:rPr lang="en-US" sz="2000" dirty="0" smtClean="0"/>
              <a:t>“The hiding of </a:t>
            </a:r>
            <a:r>
              <a:rPr lang="en-US" sz="2000" i="1" dirty="0" smtClean="0"/>
              <a:t>design decisions</a:t>
            </a:r>
            <a:r>
              <a:rPr lang="en-US" sz="2000" dirty="0" smtClean="0"/>
              <a:t> in a computer program that are most likely to change” - </a:t>
            </a:r>
            <a:r>
              <a:rPr lang="en-US" sz="2000" dirty="0" smtClean="0">
                <a:hlinkClick r:id="rId3"/>
              </a:rPr>
              <a:t>Wikipedia</a:t>
            </a:r>
            <a:endParaRPr lang="en-US" sz="2000" dirty="0" smtClean="0"/>
          </a:p>
        </p:txBody>
      </p:sp>
      <p:grpSp>
        <p:nvGrpSpPr>
          <p:cNvPr id="53" name="Group 52"/>
          <p:cNvGrpSpPr/>
          <p:nvPr/>
        </p:nvGrpSpPr>
        <p:grpSpPr>
          <a:xfrm>
            <a:off x="1333500" y="3516739"/>
            <a:ext cx="6400800" cy="3276600"/>
            <a:chOff x="609600" y="2667000"/>
            <a:chExt cx="6400800" cy="3276600"/>
          </a:xfrm>
          <a:effectLst/>
        </p:grpSpPr>
        <p:grpSp>
          <p:nvGrpSpPr>
            <p:cNvPr id="24" name="Group 23"/>
            <p:cNvGrpSpPr/>
            <p:nvPr/>
          </p:nvGrpSpPr>
          <p:grpSpPr>
            <a:xfrm>
              <a:off x="2514600" y="3886200"/>
              <a:ext cx="2514600" cy="2057400"/>
              <a:chOff x="3429000" y="3352800"/>
              <a:chExt cx="2514600" cy="2057400"/>
            </a:xfrm>
          </p:grpSpPr>
          <p:grpSp>
            <p:nvGrpSpPr>
              <p:cNvPr id="23" name="Group 22"/>
              <p:cNvGrpSpPr/>
              <p:nvPr/>
            </p:nvGrpSpPr>
            <p:grpSpPr>
              <a:xfrm>
                <a:off x="3429000" y="3352800"/>
                <a:ext cx="2514600" cy="2057400"/>
                <a:chOff x="3429000" y="3352800"/>
                <a:chExt cx="2514600" cy="2057400"/>
              </a:xfrm>
            </p:grpSpPr>
            <p:grpSp>
              <p:nvGrpSpPr>
                <p:cNvPr id="10" name="Group 9"/>
                <p:cNvGrpSpPr/>
                <p:nvPr/>
              </p:nvGrpSpPr>
              <p:grpSpPr>
                <a:xfrm>
                  <a:off x="3429000" y="3352800"/>
                  <a:ext cx="2514600" cy="2057400"/>
                  <a:chOff x="2286000" y="3505200"/>
                  <a:chExt cx="2514600" cy="2057400"/>
                </a:xfrm>
              </p:grpSpPr>
              <p:sp>
                <p:nvSpPr>
                  <p:cNvPr id="4" name="Frame 3"/>
                  <p:cNvSpPr/>
                  <p:nvPr/>
                </p:nvSpPr>
                <p:spPr>
                  <a:xfrm>
                    <a:off x="2286000" y="3505200"/>
                    <a:ext cx="2514600" cy="2057400"/>
                  </a:xfrm>
                  <a:prstGeom prst="fram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5" name="Rectangle 4"/>
                  <p:cNvSpPr/>
                  <p:nvPr/>
                </p:nvSpPr>
                <p:spPr>
                  <a:xfrm>
                    <a:off x="2743200" y="3962400"/>
                    <a:ext cx="6858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p:cNvSpPr/>
                  <p:nvPr/>
                </p:nvSpPr>
                <p:spPr>
                  <a:xfrm>
                    <a:off x="3657600" y="3962400"/>
                    <a:ext cx="6858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p:cNvSpPr/>
                  <p:nvPr/>
                </p:nvSpPr>
                <p:spPr>
                  <a:xfrm>
                    <a:off x="2743200" y="4648200"/>
                    <a:ext cx="6858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p:cNvSpPr/>
                  <p:nvPr/>
                </p:nvSpPr>
                <p:spPr>
                  <a:xfrm>
                    <a:off x="3657600" y="4648200"/>
                    <a:ext cx="6858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15" name="Straight Arrow Connector 14"/>
                <p:cNvCxnSpPr>
                  <a:stCxn id="5" idx="3"/>
                  <a:endCxn id="6" idx="1"/>
                </p:cNvCxnSpPr>
                <p:nvPr/>
              </p:nvCxnSpPr>
              <p:spPr>
                <a:xfrm>
                  <a:off x="4572000" y="403860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5" idx="2"/>
                  <a:endCxn id="7" idx="0"/>
                </p:cNvCxnSpPr>
                <p:nvPr/>
              </p:nvCxnSpPr>
              <p:spPr>
                <a:xfrm rot="5400000">
                  <a:off x="4114800" y="438150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7" idx="3"/>
                  <a:endCxn id="8" idx="1"/>
                </p:cNvCxnSpPr>
                <p:nvPr/>
              </p:nvCxnSpPr>
              <p:spPr>
                <a:xfrm>
                  <a:off x="4572000" y="472440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rot="16200000" flipV="1">
                  <a:off x="4572000" y="4267200"/>
                  <a:ext cx="228600" cy="228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12" name="TextBox 11"/>
              <p:cNvSpPr txBox="1"/>
              <p:nvPr/>
            </p:nvSpPr>
            <p:spPr>
              <a:xfrm>
                <a:off x="3733800" y="3657600"/>
                <a:ext cx="1905000" cy="1446550"/>
              </a:xfrm>
              <a:prstGeom prst="rect">
                <a:avLst/>
              </a:prstGeom>
              <a:gradFill>
                <a:gsLst>
                  <a:gs pos="100000">
                    <a:schemeClr val="accent1">
                      <a:tint val="50000"/>
                      <a:satMod val="300000"/>
                      <a:alpha val="50000"/>
                    </a:schemeClr>
                  </a:gs>
                  <a:gs pos="35000">
                    <a:schemeClr val="accent1">
                      <a:tint val="37000"/>
                      <a:satMod val="300000"/>
                    </a:schemeClr>
                  </a:gs>
                  <a:gs pos="100000">
                    <a:schemeClr val="accent1">
                      <a:tint val="15000"/>
                      <a:satMod val="350000"/>
                    </a:schemeClr>
                  </a:gs>
                </a:gsLst>
              </a:gradFill>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8800" dirty="0" smtClean="0">
                    <a:solidFill>
                      <a:schemeClr val="tx1"/>
                    </a:solidFill>
                    <a:latin typeface="Arial" pitchFamily="34" charset="0"/>
                    <a:cs typeface="Arial" pitchFamily="34" charset="0"/>
                  </a:rPr>
                  <a:t>?</a:t>
                </a:r>
              </a:p>
            </p:txBody>
          </p:sp>
        </p:grpSp>
        <p:sp>
          <p:nvSpPr>
            <p:cNvPr id="25" name="Rectangle 24"/>
            <p:cNvSpPr/>
            <p:nvPr/>
          </p:nvSpPr>
          <p:spPr>
            <a:xfrm>
              <a:off x="609600" y="3886200"/>
              <a:ext cx="14478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5562600" y="3886200"/>
              <a:ext cx="14478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3962400" y="2667000"/>
              <a:ext cx="14478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2133600" y="2667000"/>
              <a:ext cx="14478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7" name="Elbow Connector 36"/>
            <p:cNvCxnSpPr>
              <a:stCxn id="27" idx="2"/>
            </p:cNvCxnSpPr>
            <p:nvPr/>
          </p:nvCxnSpPr>
          <p:spPr>
            <a:xfrm rot="5400000">
              <a:off x="4000500" y="3200400"/>
              <a:ext cx="457200" cy="914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hape 38"/>
            <p:cNvCxnSpPr>
              <a:stCxn id="28" idx="2"/>
            </p:cNvCxnSpPr>
            <p:nvPr/>
          </p:nvCxnSpPr>
          <p:spPr>
            <a:xfrm rot="16200000" flipH="1">
              <a:off x="3086100" y="3200400"/>
              <a:ext cx="457200" cy="914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25" idx="3"/>
            </p:cNvCxnSpPr>
            <p:nvPr/>
          </p:nvCxnSpPr>
          <p:spPr>
            <a:xfrm>
              <a:off x="2057400" y="4267200"/>
              <a:ext cx="457200" cy="571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26" idx="1"/>
              <a:endCxn id="4" idx="3"/>
            </p:cNvCxnSpPr>
            <p:nvPr/>
          </p:nvCxnSpPr>
          <p:spPr>
            <a:xfrm rot="10800000" flipV="1">
              <a:off x="5029200" y="4267200"/>
              <a:ext cx="533400" cy="647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0"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encapsulation</a:t>
            </a:r>
            <a:endParaRPr lang="en-US" dirty="0" smtClean="0"/>
          </a:p>
        </p:txBody>
      </p:sp>
    </p:spTree>
    <p:extLst>
      <p:ext uri="{BB962C8B-B14F-4D97-AF65-F5344CB8AC3E}">
        <p14:creationId xmlns:p14="http://schemas.microsoft.com/office/powerpoint/2010/main" val="68108990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445432"/>
            <a:ext cx="9144000" cy="4202768"/>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3" name="Rectangle 12"/>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5" name="Rectangle 14"/>
          <p:cNvSpPr/>
          <p:nvPr/>
        </p:nvSpPr>
        <p:spPr bwMode="auto">
          <a:xfrm>
            <a:off x="0" y="3239477"/>
            <a:ext cx="4572000" cy="121138"/>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17" name="Rectangle 16"/>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TextBox 13"/>
          <p:cNvSpPr txBox="1"/>
          <p:nvPr/>
        </p:nvSpPr>
        <p:spPr>
          <a:xfrm>
            <a:off x="381000" y="1295400"/>
            <a:ext cx="8610600" cy="769938"/>
          </a:xfrm>
          <a:prstGeom prst="rect">
            <a:avLst/>
          </a:prstGeom>
          <a:noFill/>
        </p:spPr>
        <p:txBody>
          <a:bodyPr>
            <a:spAutoFit/>
          </a:bodyPr>
          <a:lstStyle/>
          <a:p>
            <a:pPr>
              <a:defRPr/>
            </a:pPr>
            <a:r>
              <a:rPr lang="en-US" sz="4400" spc="60" dirty="0" smtClean="0">
                <a:solidFill>
                  <a:schemeClr val="bg1"/>
                </a:solidFill>
                <a:latin typeface="Calibri" pitchFamily="34" charset="0"/>
              </a:rPr>
              <a:t>S.O.L.I.D. </a:t>
            </a:r>
            <a:r>
              <a:rPr lang="en-US" sz="4400" spc="60" dirty="0" smtClean="0">
                <a:solidFill>
                  <a:schemeClr val="bg1"/>
                </a:solidFill>
                <a:latin typeface="Calibri" pitchFamily="34" charset="0"/>
              </a:rPr>
              <a:t>Software </a:t>
            </a:r>
            <a:r>
              <a:rPr lang="en-US" sz="4400" spc="60" dirty="0" smtClean="0">
                <a:solidFill>
                  <a:schemeClr val="bg1"/>
                </a:solidFill>
                <a:latin typeface="Calibri" pitchFamily="34" charset="0"/>
              </a:rPr>
              <a:t>Development</a:t>
            </a:r>
            <a:endParaRPr lang="en-US" sz="4400" spc="60" dirty="0">
              <a:solidFill>
                <a:schemeClr val="bg1"/>
              </a:solidFill>
              <a:latin typeface="Calibri" pitchFamily="34" charset="0"/>
            </a:endParaRPr>
          </a:p>
        </p:txBody>
      </p:sp>
      <p:sp>
        <p:nvSpPr>
          <p:cNvPr id="19" name="TextBox 1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Achieving Object Oriented Principles, One Step At A Time</a:t>
            </a:r>
            <a:endParaRPr lang="en-US" sz="1600" dirty="0">
              <a:solidFill>
                <a:schemeClr val="bg1"/>
              </a:solidFill>
              <a:latin typeface="+mn-lt"/>
            </a:endParaRPr>
          </a:p>
        </p:txBody>
      </p:sp>
    </p:spTree>
    <p:extLst>
      <p:ext uri="{BB962C8B-B14F-4D97-AF65-F5344CB8AC3E}">
        <p14:creationId xmlns:p14="http://schemas.microsoft.com/office/powerpoint/2010/main" val="152173864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a:xfrm>
            <a:off x="685800" y="1409700"/>
            <a:ext cx="8229600" cy="4838700"/>
          </a:xfrm>
        </p:spPr>
        <p:txBody>
          <a:bodyPr/>
          <a:lstStyle/>
          <a:p>
            <a:pPr eaLnBrk="1" hangingPunct="1">
              <a:buNone/>
            </a:pPr>
            <a:r>
              <a:rPr lang="en-US" sz="3600" b="1" dirty="0" smtClean="0">
                <a:solidFill>
                  <a:schemeClr val="accent3"/>
                </a:solidFill>
                <a:effectLst>
                  <a:outerShdw blurRad="50800" dist="38100" dir="2700000" algn="tl" rotWithShape="0">
                    <a:prstClr val="black">
                      <a:alpha val="40000"/>
                    </a:prstClr>
                  </a:outerShdw>
                </a:effectLst>
              </a:rPr>
              <a:t>S</a:t>
            </a:r>
            <a:r>
              <a:rPr lang="en-US" dirty="0" smtClean="0">
                <a:solidFill>
                  <a:srgbClr val="292934"/>
                </a:solidFill>
              </a:rPr>
              <a:t>RP: Single Responsibility Principle</a:t>
            </a:r>
          </a:p>
          <a:p>
            <a:pPr lvl="1" eaLnBrk="1" hangingPunct="1">
              <a:buNone/>
            </a:pPr>
            <a:endParaRPr lang="en-US" sz="2000" dirty="0" smtClean="0">
              <a:solidFill>
                <a:srgbClr val="292934"/>
              </a:solidFill>
            </a:endParaRPr>
          </a:p>
          <a:p>
            <a:pPr eaLnBrk="1" hangingPunct="1">
              <a:buNone/>
            </a:pPr>
            <a:r>
              <a:rPr lang="en-US" sz="3600" b="1" dirty="0" smtClean="0">
                <a:solidFill>
                  <a:schemeClr val="accent3"/>
                </a:solidFill>
                <a:effectLst>
                  <a:outerShdw blurRad="50800" dist="38100" dir="2700000" algn="tl" rotWithShape="0">
                    <a:prstClr val="black">
                      <a:alpha val="40000"/>
                    </a:prstClr>
                  </a:outerShdw>
                </a:effectLst>
              </a:rPr>
              <a:t>O</a:t>
            </a:r>
            <a:r>
              <a:rPr lang="en-US" dirty="0" smtClean="0">
                <a:solidFill>
                  <a:srgbClr val="292934"/>
                </a:solidFill>
              </a:rPr>
              <a:t>CP: Open Closed Principle</a:t>
            </a:r>
          </a:p>
          <a:p>
            <a:pPr lvl="1" eaLnBrk="1" hangingPunct="1">
              <a:buNone/>
            </a:pPr>
            <a:endParaRPr lang="en-US" sz="2000" dirty="0" smtClean="0">
              <a:solidFill>
                <a:srgbClr val="292934"/>
              </a:solidFill>
            </a:endParaRPr>
          </a:p>
          <a:p>
            <a:pPr eaLnBrk="1" hangingPunct="1">
              <a:buNone/>
            </a:pPr>
            <a:r>
              <a:rPr lang="en-US" sz="3600" b="1" dirty="0" smtClean="0">
                <a:solidFill>
                  <a:schemeClr val="accent3"/>
                </a:solidFill>
                <a:effectLst>
                  <a:outerShdw blurRad="50800" dist="38100" dir="2700000" algn="tl" rotWithShape="0">
                    <a:prstClr val="black">
                      <a:alpha val="40000"/>
                    </a:prstClr>
                  </a:outerShdw>
                </a:effectLst>
              </a:rPr>
              <a:t>L</a:t>
            </a:r>
            <a:r>
              <a:rPr lang="en-US" dirty="0" smtClean="0">
                <a:solidFill>
                  <a:srgbClr val="292934"/>
                </a:solidFill>
              </a:rPr>
              <a:t>SP: </a:t>
            </a:r>
            <a:r>
              <a:rPr lang="en-US" dirty="0" err="1" smtClean="0">
                <a:solidFill>
                  <a:srgbClr val="292934"/>
                </a:solidFill>
              </a:rPr>
              <a:t>Liskov</a:t>
            </a:r>
            <a:r>
              <a:rPr lang="en-US" dirty="0" smtClean="0">
                <a:solidFill>
                  <a:srgbClr val="292934"/>
                </a:solidFill>
              </a:rPr>
              <a:t> Substitution Principle</a:t>
            </a:r>
          </a:p>
          <a:p>
            <a:pPr lvl="1" eaLnBrk="1" hangingPunct="1">
              <a:buNone/>
            </a:pPr>
            <a:endParaRPr lang="en-US" sz="2000" dirty="0" smtClean="0">
              <a:solidFill>
                <a:srgbClr val="292934"/>
              </a:solidFill>
            </a:endParaRPr>
          </a:p>
          <a:p>
            <a:pPr eaLnBrk="1" hangingPunct="1">
              <a:buNone/>
            </a:pPr>
            <a:r>
              <a:rPr lang="en-US" sz="3600" b="1" dirty="0" smtClean="0">
                <a:solidFill>
                  <a:srgbClr val="726056"/>
                </a:solidFill>
                <a:effectLst>
                  <a:outerShdw blurRad="50800" dist="38100" dir="2700000" algn="tl" rotWithShape="0">
                    <a:prstClr val="black">
                      <a:alpha val="40000"/>
                    </a:prstClr>
                  </a:outerShdw>
                </a:effectLst>
              </a:rPr>
              <a:t>I</a:t>
            </a:r>
            <a:r>
              <a:rPr lang="en-US" dirty="0" smtClean="0">
                <a:solidFill>
                  <a:srgbClr val="292934"/>
                </a:solidFill>
              </a:rPr>
              <a:t>SP: Interface Segregation Principle</a:t>
            </a:r>
          </a:p>
          <a:p>
            <a:pPr lvl="1" eaLnBrk="1" hangingPunct="1">
              <a:buNone/>
            </a:pPr>
            <a:endParaRPr lang="en-US" sz="2000" dirty="0" smtClean="0">
              <a:solidFill>
                <a:srgbClr val="292934"/>
              </a:solidFill>
            </a:endParaRPr>
          </a:p>
          <a:p>
            <a:pPr eaLnBrk="1" hangingPunct="1">
              <a:buNone/>
            </a:pPr>
            <a:r>
              <a:rPr lang="en-US" sz="3600" b="1" dirty="0" smtClean="0">
                <a:solidFill>
                  <a:srgbClr val="726056"/>
                </a:solidFill>
                <a:effectLst>
                  <a:outerShdw blurRad="50800" dist="38100" dir="2700000" algn="tl" rotWithShape="0">
                    <a:prstClr val="black">
                      <a:alpha val="40000"/>
                    </a:prstClr>
                  </a:outerShdw>
                </a:effectLst>
              </a:rPr>
              <a:t>D</a:t>
            </a:r>
            <a:r>
              <a:rPr lang="en-US" dirty="0" smtClean="0">
                <a:solidFill>
                  <a:srgbClr val="292934"/>
                </a:solidFill>
              </a:rPr>
              <a:t>IP: Dependency Inversion Principle</a:t>
            </a:r>
          </a:p>
          <a:p>
            <a:pPr eaLnBrk="1" hangingPunct="1"/>
            <a:endParaRPr lang="en-US" dirty="0" smtClean="0">
              <a:solidFill>
                <a:srgbClr val="292934"/>
              </a:solidFill>
            </a:endParaRPr>
          </a:p>
        </p:txBody>
      </p:sp>
      <p:sp>
        <p:nvSpPr>
          <p:cNvPr id="4" name="Rectangle 3"/>
          <p:cNvSpPr/>
          <p:nvPr/>
        </p:nvSpPr>
        <p:spPr>
          <a:xfrm>
            <a:off x="2514600" y="6553200"/>
            <a:ext cx="411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SOLID Principles</a:t>
            </a:r>
            <a:endParaRPr lang="en-US" dirty="0" smtClean="0"/>
          </a:p>
        </p:txBody>
      </p:sp>
      <p:sp>
        <p:nvSpPr>
          <p:cNvPr id="3" name="Rectangle 2"/>
          <p:cNvSpPr/>
          <p:nvPr/>
        </p:nvSpPr>
        <p:spPr>
          <a:xfrm>
            <a:off x="498231" y="3272692"/>
            <a:ext cx="8215923" cy="27353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810380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445432"/>
            <a:ext cx="9144000" cy="4202768"/>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3" name="Rectangle 12"/>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4" name="Rectangle 13"/>
          <p:cNvSpPr/>
          <p:nvPr/>
        </p:nvSpPr>
        <p:spPr bwMode="auto">
          <a:xfrm>
            <a:off x="0" y="3239477"/>
            <a:ext cx="4572000" cy="121138"/>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15" name="Rectangle 14"/>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extBox 8"/>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SRP: Single Responsibility Principle</a:t>
            </a:r>
            <a:endParaRPr lang="en-US" sz="3600" spc="60" dirty="0">
              <a:solidFill>
                <a:schemeClr val="bg1"/>
              </a:solidFill>
              <a:latin typeface="Calibri" pitchFamily="34" charset="0"/>
            </a:endParaRPr>
          </a:p>
        </p:txBody>
      </p:sp>
      <p:sp>
        <p:nvSpPr>
          <p:cNvPr id="11" name="TextBox 10"/>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It’s One </a:t>
            </a:r>
            <a:r>
              <a:rPr lang="en-US" sz="1600" dirty="0" smtClean="0">
                <a:solidFill>
                  <a:schemeClr val="bg1"/>
                </a:solidFill>
                <a:latin typeface="+mn-lt"/>
              </a:rPr>
              <a:t>Reason To </a:t>
            </a:r>
            <a:r>
              <a:rPr lang="en-US" sz="1600" i="1" dirty="0" smtClean="0">
                <a:solidFill>
                  <a:schemeClr val="bg1"/>
                </a:solidFill>
                <a:latin typeface="+mn-lt"/>
              </a:rPr>
              <a:t>Change</a:t>
            </a:r>
            <a:r>
              <a:rPr lang="en-US" sz="1600" dirty="0" smtClean="0">
                <a:solidFill>
                  <a:schemeClr val="bg1"/>
                </a:solidFill>
                <a:latin typeface="+mn-lt"/>
              </a:rPr>
              <a:t>, Not </a:t>
            </a:r>
            <a:r>
              <a:rPr lang="en-US" sz="1600" i="1" dirty="0" smtClean="0">
                <a:solidFill>
                  <a:schemeClr val="bg1"/>
                </a:solidFill>
                <a:latin typeface="+mn-lt"/>
              </a:rPr>
              <a:t>Exist</a:t>
            </a:r>
            <a:endParaRPr lang="en-US" sz="1600" i="1" dirty="0">
              <a:solidFill>
                <a:schemeClr val="bg1"/>
              </a:solidFill>
              <a:latin typeface="+mn-lt"/>
            </a:endParaRPr>
          </a:p>
        </p:txBody>
      </p:sp>
      <p:sp>
        <p:nvSpPr>
          <p:cNvPr id="18" name="Text Placeholder 2"/>
          <p:cNvSpPr txBox="1">
            <a:spLocks/>
          </p:cNvSpPr>
          <p:nvPr/>
        </p:nvSpPr>
        <p:spPr>
          <a:xfrm>
            <a:off x="112712" y="4800599"/>
            <a:ext cx="8907463" cy="1933576"/>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i="1" dirty="0" smtClean="0">
                <a:solidFill>
                  <a:schemeClr val="bg1"/>
                </a:solidFill>
              </a:rPr>
              <a:t>“If a class has more then one responsibility, then the responsibilities become coupled. Changes to one responsibility may impair or inhibit the class’ ability to meet the others. This kind of coupling leads to fragile designs that break in unexpected ways when changed.”</a:t>
            </a:r>
          </a:p>
          <a:p>
            <a:pPr marL="400050" lvl="1" indent="0">
              <a:buFont typeface="Arial" pitchFamily="34" charset="0"/>
              <a:buNone/>
            </a:pPr>
            <a:r>
              <a:rPr lang="en-US" dirty="0" smtClean="0">
                <a:solidFill>
                  <a:schemeClr val="bg1"/>
                </a:solidFill>
              </a:rPr>
              <a:t>- Robert C. Martin</a:t>
            </a:r>
            <a:endParaRPr lang="en-US" dirty="0" smtClean="0">
              <a:solidFill>
                <a:schemeClr val="bg1"/>
              </a:solidFill>
            </a:endParaRPr>
          </a:p>
        </p:txBody>
      </p:sp>
    </p:spTree>
    <p:extLst>
      <p:ext uri="{BB962C8B-B14F-4D97-AF65-F5344CB8AC3E}">
        <p14:creationId xmlns:p14="http://schemas.microsoft.com/office/powerpoint/2010/main" val="381308409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1000125" y="571500"/>
            <a:ext cx="7143750" cy="5715000"/>
          </a:xfrm>
          <a:prstGeom prst="rect">
            <a:avLst/>
          </a:prstGeom>
          <a:noFill/>
          <a:ln w="9525">
            <a:noFill/>
            <a:miter lim="800000"/>
            <a:headEnd/>
            <a:tailEnd/>
          </a:ln>
          <a:effectLst/>
        </p:spPr>
      </p:pic>
    </p:spTree>
    <p:extLst>
      <p:ext uri="{BB962C8B-B14F-4D97-AF65-F5344CB8AC3E}">
        <p14:creationId xmlns:p14="http://schemas.microsoft.com/office/powerpoint/2010/main" val="14977401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407</TotalTime>
  <Words>728</Words>
  <Application>Microsoft Macintosh PowerPoint</Application>
  <PresentationFormat>On-screen Show (4:3)</PresentationFormat>
  <Paragraphs>251</Paragraphs>
  <Slides>36</Slides>
  <Notes>4</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Clarity</vt:lpstr>
      <vt:lpstr>PowerPoint Presentation</vt:lpstr>
      <vt:lpstr>PowerPoint Presentation</vt:lpstr>
      <vt:lpstr>Coupling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Additional Resources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Derick Bailey</dc:creator>
  <cp:lastModifiedBy>Derick Bailey</cp:lastModifiedBy>
  <cp:revision>42</cp:revision>
  <dcterms:created xsi:type="dcterms:W3CDTF">2011-02-27T13:45:15Z</dcterms:created>
  <dcterms:modified xsi:type="dcterms:W3CDTF">2011-02-27T20:32:54Z</dcterms:modified>
</cp:coreProperties>
</file>