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822" r:id="rId4"/>
  </p:sldMasterIdLst>
  <p:notesMasterIdLst>
    <p:notesMasterId r:id="rId35"/>
  </p:notesMasterIdLst>
  <p:handoutMasterIdLst>
    <p:handoutMasterId r:id="rId36"/>
  </p:handoutMasterIdLst>
  <p:sldIdLst>
    <p:sldId id="256" r:id="rId5"/>
    <p:sldId id="257" r:id="rId6"/>
    <p:sldId id="288" r:id="rId7"/>
    <p:sldId id="290" r:id="rId8"/>
    <p:sldId id="289" r:id="rId9"/>
    <p:sldId id="258" r:id="rId10"/>
    <p:sldId id="283" r:id="rId11"/>
    <p:sldId id="291" r:id="rId12"/>
    <p:sldId id="282" r:id="rId13"/>
    <p:sldId id="280" r:id="rId14"/>
    <p:sldId id="281" r:id="rId15"/>
    <p:sldId id="286" r:id="rId16"/>
    <p:sldId id="296" r:id="rId17"/>
    <p:sldId id="278" r:id="rId18"/>
    <p:sldId id="295" r:id="rId19"/>
    <p:sldId id="301" r:id="rId20"/>
    <p:sldId id="302" r:id="rId21"/>
    <p:sldId id="285" r:id="rId22"/>
    <p:sldId id="299" r:id="rId23"/>
    <p:sldId id="300" r:id="rId24"/>
    <p:sldId id="298" r:id="rId25"/>
    <p:sldId id="297" r:id="rId26"/>
    <p:sldId id="276" r:id="rId27"/>
    <p:sldId id="277" r:id="rId28"/>
    <p:sldId id="284" r:id="rId29"/>
    <p:sldId id="292" r:id="rId30"/>
    <p:sldId id="293" r:id="rId31"/>
    <p:sldId id="294" r:id="rId32"/>
    <p:sldId id="259" r:id="rId33"/>
    <p:sldId id="274" r:id="rId34"/>
  </p:sldIdLst>
  <p:sldSz cx="9144000" cy="6858000" type="screen4x3"/>
  <p:notesSz cx="7010400" cy="9296400"/>
  <p:embeddedFontLst>
    <p:embeddedFont>
      <p:font typeface="Calibri" pitchFamily="34" charset="0"/>
      <p:regular r:id="rId37"/>
      <p:bold r:id="rId38"/>
      <p:italic r:id="rId39"/>
      <p:boldItalic r:id="rId40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E31937"/>
    <a:srgbClr val="0069AA"/>
    <a:srgbClr val="105783"/>
    <a:srgbClr val="260184"/>
    <a:srgbClr val="A4C397"/>
    <a:srgbClr val="F2B51C"/>
    <a:srgbClr val="688F5A"/>
    <a:srgbClr val="CCCC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7582" autoAdjust="0"/>
    <p:restoredTop sz="94660"/>
  </p:normalViewPr>
  <p:slideViewPr>
    <p:cSldViewPr>
      <p:cViewPr varScale="1">
        <p:scale>
          <a:sx n="111" d="100"/>
          <a:sy n="111" d="100"/>
        </p:scale>
        <p:origin x="-161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-1968" y="-96"/>
      </p:cViewPr>
      <p:guideLst>
        <p:guide orient="horz" pos="2927"/>
        <p:guide pos="2209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3.fntdata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font" Target="fonts/font2.fntdata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0809" tIns="45405" rIns="90809" bIns="45405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0809" tIns="45405" rIns="90809" bIns="45405" rtlCol="0"/>
          <a:lstStyle>
            <a:lvl1pPr algn="r">
              <a:defRPr sz="1200"/>
            </a:lvl1pPr>
          </a:lstStyle>
          <a:p>
            <a:pPr>
              <a:defRPr/>
            </a:pPr>
            <a:fld id="{6413DB81-62D7-4BDE-81BE-2B2B595B447B}" type="datetimeFigureOut">
              <a:rPr lang="en-US"/>
              <a:pPr>
                <a:defRPr/>
              </a:pPr>
              <a:t>5/20/2009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0809" tIns="45405" rIns="90809" bIns="45405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0809" tIns="45405" rIns="90809" bIns="45405" rtlCol="0" anchor="b"/>
          <a:lstStyle>
            <a:lvl1pPr algn="r">
              <a:defRPr sz="1200"/>
            </a:lvl1pPr>
          </a:lstStyle>
          <a:p>
            <a:pPr>
              <a:defRPr/>
            </a:pPr>
            <a:fld id="{D769C137-A8E9-4A75-9F53-439697ECDF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0809" tIns="45405" rIns="90809" bIns="45405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0809" tIns="45405" rIns="90809" bIns="45405" rtlCol="0"/>
          <a:lstStyle>
            <a:lvl1pPr algn="r">
              <a:defRPr sz="1200"/>
            </a:lvl1pPr>
          </a:lstStyle>
          <a:p>
            <a:pPr>
              <a:defRPr/>
            </a:pPr>
            <a:fld id="{185D52F4-2EA3-4A3A-8BDA-FE18382FBBD6}" type="datetimeFigureOut">
              <a:rPr lang="en-US"/>
              <a:pPr>
                <a:defRPr/>
              </a:pPr>
              <a:t>5/20/2009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5325"/>
            <a:ext cx="4648200" cy="34877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809" tIns="45405" rIns="90809" bIns="45405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0809" tIns="45405" rIns="90809" bIns="45405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0809" tIns="45405" rIns="90809" bIns="45405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0809" tIns="45405" rIns="90809" bIns="45405" rtlCol="0" anchor="b"/>
          <a:lstStyle>
            <a:lvl1pPr algn="r">
              <a:defRPr sz="1200"/>
            </a:lvl1pPr>
          </a:lstStyle>
          <a:p>
            <a:pPr>
              <a:defRPr/>
            </a:pPr>
            <a:fld id="{1931C8FD-CC35-423B-99F4-64D81D6A80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9600" y="152400"/>
            <a:ext cx="7239000" cy="6858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228600" y="1143000"/>
            <a:ext cx="86868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emf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04800" y="1143000"/>
            <a:ext cx="85344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0" y="752475"/>
            <a:ext cx="628650" cy="228600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704850" y="752475"/>
            <a:ext cx="8458200" cy="228600"/>
          </a:xfrm>
          <a:prstGeom prst="rect">
            <a:avLst/>
          </a:prstGeom>
          <a:solidFill>
            <a:srgbClr val="006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048000" y="6553200"/>
            <a:ext cx="3048000" cy="2619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100" dirty="0">
                <a:solidFill>
                  <a:srgbClr val="0069AA"/>
                </a:solidFill>
                <a:latin typeface="+mn-lt"/>
              </a:rPr>
              <a:t>Company Confidential – Do Not Duplicate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924800" y="6519863"/>
            <a:ext cx="9906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fld id="{BFEFCC47-25A2-45C5-91A4-3A239FF3E961}" type="slidenum">
              <a:rPr lang="en-US" sz="1100" b="1">
                <a:solidFill>
                  <a:srgbClr val="0069AA"/>
                </a:solidFill>
                <a:latin typeface="+mn-lt"/>
              </a:rPr>
              <a:pPr algn="r">
                <a:defRPr/>
              </a:pPr>
              <a:t>‹#›</a:t>
            </a:fld>
            <a:endParaRPr lang="en-US" sz="1100" b="1" dirty="0">
              <a:solidFill>
                <a:srgbClr val="0069AA"/>
              </a:solidFill>
              <a:latin typeface="+mn-lt"/>
            </a:endParaRPr>
          </a:p>
        </p:txBody>
      </p:sp>
      <p:pic>
        <p:nvPicPr>
          <p:cNvPr id="1031" name="Picture 9" descr="MAT logo color vertical.emf"/>
          <p:cNvPicPr>
            <a:picLocks noChangeAspect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7924800" y="123825"/>
            <a:ext cx="10668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rgbClr val="0069AA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69AA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69AA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69AA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69AA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69AA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69AA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69AA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69AA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Command_pattern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Cohesion_(computer_science)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Encapsulation_(classes_-_computers)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Coupling_(computer_science)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 bwMode="auto">
          <a:xfrm>
            <a:off x="0" y="0"/>
            <a:ext cx="9144000" cy="4648200"/>
          </a:xfrm>
          <a:prstGeom prst="rect">
            <a:avLst/>
          </a:prstGeom>
          <a:solidFill>
            <a:srgbClr val="006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 bwMode="auto">
          <a:xfrm>
            <a:off x="0" y="4724400"/>
            <a:ext cx="9153525" cy="2133600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 bwMode="auto">
          <a:xfrm>
            <a:off x="228600" y="0"/>
            <a:ext cx="104775" cy="2325688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Rectangle 16"/>
          <p:cNvSpPr/>
          <p:nvPr/>
        </p:nvSpPr>
        <p:spPr bwMode="auto">
          <a:xfrm>
            <a:off x="112713" y="4800600"/>
            <a:ext cx="8907462" cy="1933575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54" name="TextBox 16"/>
          <p:cNvSpPr txBox="1">
            <a:spLocks noChangeArrowheads="1"/>
          </p:cNvSpPr>
          <p:nvPr/>
        </p:nvSpPr>
        <p:spPr bwMode="auto">
          <a:xfrm>
            <a:off x="2819400" y="6581775"/>
            <a:ext cx="3429000" cy="276225"/>
          </a:xfrm>
          <a:prstGeom prst="rect">
            <a:avLst/>
          </a:prstGeom>
          <a:solidFill>
            <a:srgbClr val="E31937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Calibri" pitchFamily="34" charset="0"/>
              </a:rPr>
              <a:t>Copyright 2009 McLane Advanced Technologies, LLC</a:t>
            </a:r>
            <a:endParaRPr lang="en-US" sz="12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1000" y="1295400"/>
            <a:ext cx="8610600" cy="7699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4400" spc="60" dirty="0" smtClean="0">
                <a:solidFill>
                  <a:schemeClr val="bg1"/>
                </a:solidFill>
                <a:latin typeface="Calibri" pitchFamily="34" charset="0"/>
              </a:rPr>
              <a:t>Decoupling Workflow From Forms</a:t>
            </a:r>
            <a:endParaRPr lang="en-US" sz="4400" spc="6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81000" y="2057400"/>
            <a:ext cx="7543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dirty="0" smtClean="0">
                <a:solidFill>
                  <a:schemeClr val="bg1"/>
                </a:solidFill>
                <a:latin typeface="+mn-lt"/>
              </a:rPr>
              <a:t>Using an Application Controller, </a:t>
            </a:r>
            <a:r>
              <a:rPr lang="en-US" sz="1600" dirty="0" err="1" smtClean="0">
                <a:solidFill>
                  <a:schemeClr val="bg1"/>
                </a:solidFill>
                <a:latin typeface="+mn-lt"/>
              </a:rPr>
              <a:t>IoC</a:t>
            </a:r>
            <a:r>
              <a:rPr lang="en-US" sz="1600" dirty="0" smtClean="0">
                <a:solidFill>
                  <a:schemeClr val="bg1"/>
                </a:solidFill>
                <a:latin typeface="+mn-lt"/>
              </a:rPr>
              <a:t> Container, Event Aggregator, and Command pattern</a:t>
            </a:r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2057" name="Picture 9" descr="MAT logo vertical_red.em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48400" y="5181600"/>
            <a:ext cx="2286000" cy="1119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609600" y="5486400"/>
            <a:ext cx="5029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dirty="0" smtClean="0">
                <a:solidFill>
                  <a:schemeClr val="bg1"/>
                </a:solidFill>
                <a:latin typeface="+mn-lt"/>
              </a:rPr>
              <a:t>Presented By:</a:t>
            </a:r>
          </a:p>
          <a:p>
            <a:pPr>
              <a:defRPr/>
            </a:pPr>
            <a:r>
              <a:rPr lang="en-US" sz="2000" dirty="0" smtClean="0">
                <a:solidFill>
                  <a:schemeClr val="bg1"/>
                </a:solidFill>
                <a:latin typeface="+mn-lt"/>
              </a:rPr>
              <a:t>Derick Bailey</a:t>
            </a:r>
            <a:endParaRPr lang="en-US" sz="2000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4648200"/>
          </a:xfrm>
          <a:prstGeom prst="rect">
            <a:avLst/>
          </a:prstGeom>
          <a:solidFill>
            <a:srgbClr val="006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099" name="Picture 4" descr="MAT logo 1 CMYK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71800" y="4800600"/>
            <a:ext cx="2819400" cy="1338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0" y="4724400"/>
            <a:ext cx="9144000" cy="2133600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28600" y="0"/>
            <a:ext cx="104775" cy="2325688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103" name="Picture 7" descr="MAT logo vertical_red.em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00450" y="5334000"/>
            <a:ext cx="1981200" cy="969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381000" y="1447800"/>
            <a:ext cx="8610600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3600" spc="60" dirty="0" smtClean="0">
                <a:solidFill>
                  <a:schemeClr val="bg1"/>
                </a:solidFill>
                <a:latin typeface="Calibri" pitchFamily="34" charset="0"/>
              </a:rPr>
              <a:t>Simple Org Chart: Version 1</a:t>
            </a:r>
            <a:endParaRPr lang="en-US" sz="3600" spc="6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1000" y="2057400"/>
            <a:ext cx="7543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dirty="0" smtClean="0">
                <a:solidFill>
                  <a:schemeClr val="bg1"/>
                </a:solidFill>
                <a:latin typeface="+mn-lt"/>
              </a:rPr>
              <a:t>Tightly coupled forms: It works, but it doesn’t modify easily.</a:t>
            </a:r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r>
              <a:rPr lang="en-US" sz="2000" dirty="0" smtClean="0"/>
              <a:t>Tightly Coupled Workflow: Parent Form Knows About Children Forms, Presenters, and More!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Simple Org Chart – v1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904875" y="1971675"/>
            <a:ext cx="7334250" cy="4048125"/>
            <a:chOff x="685800" y="1819275"/>
            <a:chExt cx="7334250" cy="4048125"/>
          </a:xfrm>
        </p:grpSpPr>
        <p:pic>
          <p:nvPicPr>
            <p:cNvPr id="5" name="Picture 2" descr="X:\Derick-GitHub\Presentation And Training Material\Decoupling Workflow With App Controler\doc\Org Chart View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85800" y="1819275"/>
              <a:ext cx="4286251" cy="4048125"/>
            </a:xfrm>
            <a:prstGeom prst="rect">
              <a:avLst/>
            </a:prstGeom>
            <a:noFill/>
          </p:spPr>
        </p:pic>
        <p:pic>
          <p:nvPicPr>
            <p:cNvPr id="3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971800" y="3048000"/>
              <a:ext cx="5048250" cy="1838325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</p:spPr>
        </p:pic>
        <p:cxnSp>
          <p:nvCxnSpPr>
            <p:cNvPr id="8" name="Straight Connector 7"/>
            <p:cNvCxnSpPr/>
            <p:nvPr/>
          </p:nvCxnSpPr>
          <p:spPr>
            <a:xfrm rot="5400000" flipH="1" flipV="1">
              <a:off x="1409700" y="3771900"/>
              <a:ext cx="2286000" cy="83820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V="1">
              <a:off x="2133600" y="4876800"/>
              <a:ext cx="838200" cy="68580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r>
              <a:rPr lang="en-US" sz="2000" dirty="0" smtClean="0"/>
              <a:t>Tightly Coupled Presentation Logic: One Presenter Knows About Another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Simple Org Chart – v1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904875" y="1971675"/>
            <a:ext cx="8010525" cy="4048125"/>
            <a:chOff x="904875" y="1819275"/>
            <a:chExt cx="8010525" cy="4048125"/>
          </a:xfrm>
        </p:grpSpPr>
        <p:grpSp>
          <p:nvGrpSpPr>
            <p:cNvPr id="15" name="Group 14"/>
            <p:cNvGrpSpPr/>
            <p:nvPr/>
          </p:nvGrpSpPr>
          <p:grpSpPr>
            <a:xfrm>
              <a:off x="904875" y="1819275"/>
              <a:ext cx="8010525" cy="4048125"/>
              <a:chOff x="904875" y="1819275"/>
              <a:chExt cx="8010525" cy="4048125"/>
            </a:xfrm>
          </p:grpSpPr>
          <p:pic>
            <p:nvPicPr>
              <p:cNvPr id="6" name="Picture 2" descr="X:\Derick-GitHub\Presentation And Training Material\Decoupling Workflow With App Controler\doc\Org Chart View.png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904875" y="1819275"/>
                <a:ext cx="4286251" cy="4048125"/>
              </a:xfrm>
              <a:prstGeom prst="rect">
                <a:avLst/>
              </a:prstGeom>
              <a:noFill/>
            </p:spPr>
          </p:pic>
          <p:cxnSp>
            <p:nvCxnSpPr>
              <p:cNvPr id="8" name="Straight Connector 7"/>
              <p:cNvCxnSpPr/>
              <p:nvPr/>
            </p:nvCxnSpPr>
            <p:spPr>
              <a:xfrm>
                <a:off x="2743200" y="2667000"/>
                <a:ext cx="6172200" cy="609600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 rot="10800000" flipV="1">
                <a:off x="1295400" y="2743200"/>
                <a:ext cx="609600" cy="533400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026" name="Picture 2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1282184" y="3276600"/>
                <a:ext cx="7595116" cy="1676400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  <a:miter lim="800000"/>
                <a:headEnd/>
                <a:tailEnd/>
              </a:ln>
              <a:effectLst/>
            </p:spPr>
          </p:pic>
          <p:sp>
            <p:nvSpPr>
              <p:cNvPr id="14" name="Rectangle 13"/>
              <p:cNvSpPr/>
              <p:nvPr/>
            </p:nvSpPr>
            <p:spPr>
              <a:xfrm>
                <a:off x="1828800" y="2514600"/>
                <a:ext cx="914400" cy="228600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" name="Rectangle 15"/>
            <p:cNvSpPr/>
            <p:nvPr/>
          </p:nvSpPr>
          <p:spPr>
            <a:xfrm>
              <a:off x="5858774" y="3276600"/>
              <a:ext cx="2980426" cy="152400"/>
            </a:xfrm>
            <a:prstGeom prst="rect">
              <a:avLst/>
            </a:prstGeom>
            <a:solidFill>
              <a:srgbClr val="FFFF00">
                <a:alpha val="10196"/>
              </a:srgb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71600" y="4648200"/>
              <a:ext cx="3886200" cy="152400"/>
            </a:xfrm>
            <a:prstGeom prst="rect">
              <a:avLst/>
            </a:prstGeom>
            <a:solidFill>
              <a:srgbClr val="FFFF00">
                <a:alpha val="10196"/>
              </a:srgb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371600" y="3683478"/>
              <a:ext cx="3124200" cy="152400"/>
            </a:xfrm>
            <a:prstGeom prst="rect">
              <a:avLst/>
            </a:prstGeom>
            <a:solidFill>
              <a:srgbClr val="FFFF00">
                <a:alpha val="10196"/>
              </a:srgb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r>
              <a:rPr lang="en-US" sz="2000" dirty="0" smtClean="0"/>
              <a:t>The Real World: How Bad The Coupling Can Get</a:t>
            </a:r>
          </a:p>
          <a:p>
            <a:pPr eaLnBrk="1" hangingPunct="1">
              <a:buNone/>
            </a:pPr>
            <a:endParaRPr lang="en-US" sz="2000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Simple Org Chart – v1</a:t>
            </a:r>
          </a:p>
        </p:txBody>
      </p:sp>
      <p:pic>
        <p:nvPicPr>
          <p:cNvPr id="1035" name="Picture 11" descr="C:\Users\derickb\AppData\Local\Microsoft\Windows\Temporary Internet Files\Content.IE5\AY104AXF\MPj04276040000[1]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3000" y="2743200"/>
            <a:ext cx="3429001" cy="342900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438400" y="1676400"/>
            <a:ext cx="6091693" cy="193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Rounded Rectangle 14"/>
          <p:cNvSpPr/>
          <p:nvPr/>
        </p:nvSpPr>
        <p:spPr>
          <a:xfrm>
            <a:off x="762000" y="1752600"/>
            <a:ext cx="1219200" cy="304800"/>
          </a:xfrm>
          <a:prstGeom prst="round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 Button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2023646" y="1676400"/>
            <a:ext cx="338554" cy="461665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r>
              <a:rPr lang="en-US" sz="2400" dirty="0" smtClean="0">
                <a:ln>
                  <a:solidFill>
                    <a:schemeClr val="accent1">
                      <a:lumMod val="75000"/>
                    </a:schemeClr>
                  </a:solidFill>
                </a:ln>
                <a:latin typeface="+mn-lt"/>
              </a:rPr>
              <a:t>=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838200" y="3886200"/>
            <a:ext cx="2590800" cy="2243138"/>
            <a:chOff x="685800" y="3886200"/>
            <a:chExt cx="2590800" cy="2243138"/>
          </a:xfrm>
        </p:grpSpPr>
        <p:grpSp>
          <p:nvGrpSpPr>
            <p:cNvPr id="20" name="Group 19"/>
            <p:cNvGrpSpPr/>
            <p:nvPr/>
          </p:nvGrpSpPr>
          <p:grpSpPr>
            <a:xfrm>
              <a:off x="685800" y="3886200"/>
              <a:ext cx="2590800" cy="1023938"/>
              <a:chOff x="914400" y="1828800"/>
              <a:chExt cx="7768093" cy="1938338"/>
            </a:xfrm>
          </p:grpSpPr>
          <p:pic>
            <p:nvPicPr>
              <p:cNvPr id="17" name="Picture 7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2590800" y="1828800"/>
                <a:ext cx="6091693" cy="19383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18" name="Rounded Rectangle 17"/>
              <p:cNvSpPr/>
              <p:nvPr/>
            </p:nvSpPr>
            <p:spPr>
              <a:xfrm>
                <a:off x="914400" y="1905000"/>
                <a:ext cx="1219200" cy="304800"/>
              </a:xfrm>
              <a:prstGeom prst="roundRect">
                <a:avLst/>
              </a:prstGeom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" dirty="0" smtClean="0"/>
                  <a:t>1 Button</a:t>
                </a:r>
                <a:endParaRPr lang="en-US" sz="400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2056764" y="1828800"/>
                <a:ext cx="688268" cy="37870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txBody>
              <a:bodyPr wrap="none" rtlCol="0">
                <a:spAutoFit/>
              </a:bodyPr>
              <a:lstStyle/>
              <a:p>
                <a:r>
                  <a:rPr lang="en-US" sz="700" dirty="0" smtClean="0"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  <a:latin typeface="+mn-lt"/>
                  </a:rPr>
                  <a:t>=</a:t>
                </a:r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685800" y="4495800"/>
              <a:ext cx="2590800" cy="1023938"/>
              <a:chOff x="914400" y="1828800"/>
              <a:chExt cx="7768093" cy="1938338"/>
            </a:xfrm>
          </p:grpSpPr>
          <p:pic>
            <p:nvPicPr>
              <p:cNvPr id="25" name="Picture 7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2590800" y="1828800"/>
                <a:ext cx="6091693" cy="19383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26" name="Rounded Rectangle 25"/>
              <p:cNvSpPr/>
              <p:nvPr/>
            </p:nvSpPr>
            <p:spPr>
              <a:xfrm>
                <a:off x="914400" y="1905000"/>
                <a:ext cx="1219200" cy="304800"/>
              </a:xfrm>
              <a:prstGeom prst="roundRect">
                <a:avLst/>
              </a:prstGeom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" dirty="0" smtClean="0"/>
                  <a:t>1 Button</a:t>
                </a:r>
                <a:endParaRPr lang="en-US" sz="400" dirty="0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2056764" y="1828800"/>
                <a:ext cx="688268" cy="37870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txBody>
              <a:bodyPr wrap="none" rtlCol="0">
                <a:spAutoFit/>
              </a:bodyPr>
              <a:lstStyle/>
              <a:p>
                <a:r>
                  <a:rPr lang="en-US" sz="700" dirty="0" smtClean="0"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  <a:latin typeface="+mn-lt"/>
                  </a:rPr>
                  <a:t>=</a:t>
                </a: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685800" y="5105400"/>
              <a:ext cx="2590800" cy="1023938"/>
              <a:chOff x="914400" y="1828800"/>
              <a:chExt cx="7768093" cy="1938338"/>
            </a:xfrm>
          </p:grpSpPr>
          <p:pic>
            <p:nvPicPr>
              <p:cNvPr id="29" name="Picture 7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2590800" y="1828800"/>
                <a:ext cx="6091693" cy="19383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30" name="Rounded Rectangle 29"/>
              <p:cNvSpPr/>
              <p:nvPr/>
            </p:nvSpPr>
            <p:spPr>
              <a:xfrm>
                <a:off x="914400" y="1905000"/>
                <a:ext cx="1219200" cy="304800"/>
              </a:xfrm>
              <a:prstGeom prst="roundRect">
                <a:avLst/>
              </a:prstGeom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" dirty="0" smtClean="0"/>
                  <a:t>1 Button</a:t>
                </a:r>
                <a:endParaRPr lang="en-US" sz="400" dirty="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2056764" y="1828800"/>
                <a:ext cx="688268" cy="37870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txBody>
              <a:bodyPr wrap="none" rtlCol="0">
                <a:spAutoFit/>
              </a:bodyPr>
              <a:lstStyle/>
              <a:p>
                <a:r>
                  <a:rPr lang="en-US" sz="700" dirty="0" smtClean="0"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  <a:latin typeface="+mn-lt"/>
                  </a:rPr>
                  <a:t>=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4648200"/>
          </a:xfrm>
          <a:prstGeom prst="rect">
            <a:avLst/>
          </a:prstGeom>
          <a:solidFill>
            <a:srgbClr val="006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099" name="Picture 4" descr="MAT logo 1 CMYK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71800" y="4800600"/>
            <a:ext cx="2819400" cy="1338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0" y="4724400"/>
            <a:ext cx="9144000" cy="2133600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28600" y="0"/>
            <a:ext cx="104775" cy="2325688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103" name="Picture 7" descr="MAT logo vertical_red.em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00450" y="5334000"/>
            <a:ext cx="1981200" cy="969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381000" y="1447800"/>
            <a:ext cx="8610600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3600" spc="60" dirty="0" smtClean="0">
                <a:solidFill>
                  <a:schemeClr val="bg1"/>
                </a:solidFill>
                <a:latin typeface="Calibri" pitchFamily="34" charset="0"/>
              </a:rPr>
              <a:t>Simple Org Chart Version </a:t>
            </a:r>
            <a:r>
              <a:rPr lang="en-US" sz="3600" spc="60" dirty="0" smtClean="0">
                <a:solidFill>
                  <a:schemeClr val="bg1"/>
                </a:solidFill>
                <a:latin typeface="Calibri" pitchFamily="34" charset="0"/>
              </a:rPr>
              <a:t>2</a:t>
            </a:r>
            <a:endParaRPr lang="en-US" sz="3600" spc="6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1000" y="2057400"/>
            <a:ext cx="7543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dirty="0" smtClean="0">
                <a:solidFill>
                  <a:schemeClr val="bg1"/>
                </a:solidFill>
                <a:latin typeface="+mn-lt"/>
              </a:rPr>
              <a:t>Introducing </a:t>
            </a:r>
            <a:r>
              <a:rPr lang="en-US" sz="1600" dirty="0" smtClean="0">
                <a:solidFill>
                  <a:schemeClr val="bg1"/>
                </a:solidFill>
                <a:latin typeface="+mn-lt"/>
              </a:rPr>
              <a:t>A Workflow Service</a:t>
            </a:r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endParaRPr lang="en-US" sz="2000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Workflow Services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4648200"/>
          </a:xfrm>
          <a:prstGeom prst="rect">
            <a:avLst/>
          </a:prstGeom>
          <a:solidFill>
            <a:srgbClr val="006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099" name="Picture 4" descr="MAT logo 1 CMYK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71800" y="4800600"/>
            <a:ext cx="2819400" cy="1338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0" y="4724400"/>
            <a:ext cx="9144000" cy="2133600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28600" y="0"/>
            <a:ext cx="104775" cy="2325688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103" name="Picture 7" descr="MAT logo vertical_red.em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00450" y="5334000"/>
            <a:ext cx="1981200" cy="969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381000" y="1447800"/>
            <a:ext cx="8610600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3600" spc="60" dirty="0" smtClean="0">
                <a:solidFill>
                  <a:schemeClr val="bg1"/>
                </a:solidFill>
                <a:latin typeface="Calibri" pitchFamily="34" charset="0"/>
              </a:rPr>
              <a:t>Simple Org Chart Version </a:t>
            </a:r>
            <a:r>
              <a:rPr lang="en-US" sz="3600" spc="60" dirty="0" smtClean="0">
                <a:solidFill>
                  <a:schemeClr val="bg1"/>
                </a:solidFill>
                <a:latin typeface="Calibri" pitchFamily="34" charset="0"/>
              </a:rPr>
              <a:t>3</a:t>
            </a:r>
            <a:endParaRPr lang="en-US" sz="3600" spc="6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1000" y="2057400"/>
            <a:ext cx="7543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dirty="0" smtClean="0">
                <a:solidFill>
                  <a:schemeClr val="bg1"/>
                </a:solidFill>
                <a:latin typeface="+mn-lt"/>
              </a:rPr>
              <a:t>Introducing The Command Pattern</a:t>
            </a:r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r>
              <a:rPr lang="en-US" sz="2000" dirty="0" smtClean="0"/>
              <a:t>The command pattern is “used to represent and encapsulate all the information needed to call a method at a later time.”  - </a:t>
            </a:r>
            <a:r>
              <a:rPr lang="en-US" sz="2000" dirty="0" smtClean="0">
                <a:hlinkClick r:id="rId3"/>
              </a:rPr>
              <a:t>Wikipedia</a:t>
            </a:r>
            <a:r>
              <a:rPr lang="en-US" sz="2000" dirty="0" smtClean="0"/>
              <a:t> 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The Command Pattern</a:t>
            </a:r>
          </a:p>
        </p:txBody>
      </p:sp>
      <p:grpSp>
        <p:nvGrpSpPr>
          <p:cNvPr id="2" name="Group 14"/>
          <p:cNvGrpSpPr/>
          <p:nvPr/>
        </p:nvGrpSpPr>
        <p:grpSpPr>
          <a:xfrm>
            <a:off x="2743200" y="2590800"/>
            <a:ext cx="3657600" cy="3048000"/>
            <a:chOff x="2514600" y="2743200"/>
            <a:chExt cx="3657600" cy="3048000"/>
          </a:xfrm>
        </p:grpSpPr>
        <p:sp>
          <p:nvSpPr>
            <p:cNvPr id="6" name="Rectangle 5"/>
            <p:cNvSpPr/>
            <p:nvPr/>
          </p:nvSpPr>
          <p:spPr>
            <a:xfrm>
              <a:off x="2514600" y="4724400"/>
              <a:ext cx="1447800" cy="1066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Invoker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514600" y="2743200"/>
              <a:ext cx="1447800" cy="1066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Invoked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724400" y="3733800"/>
              <a:ext cx="1447800" cy="1066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Command</a:t>
              </a:r>
            </a:p>
          </p:txBody>
        </p:sp>
        <p:sp>
          <p:nvSpPr>
            <p:cNvPr id="13" name="Arc 12"/>
            <p:cNvSpPr/>
            <p:nvPr/>
          </p:nvSpPr>
          <p:spPr>
            <a:xfrm>
              <a:off x="2514600" y="3200400"/>
              <a:ext cx="2895600" cy="1066800"/>
            </a:xfrm>
            <a:prstGeom prst="arc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Arc 13"/>
            <p:cNvSpPr/>
            <p:nvPr/>
          </p:nvSpPr>
          <p:spPr>
            <a:xfrm rot="5400000">
              <a:off x="3429000" y="3352800"/>
              <a:ext cx="1066800" cy="2895600"/>
            </a:xfrm>
            <a:prstGeom prst="arc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r>
              <a:rPr lang="en-US" sz="2000" dirty="0" smtClean="0"/>
              <a:t>Different Command Implementations In .NET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The Command Pattern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1219200" y="2209800"/>
            <a:ext cx="6705600" cy="3352800"/>
            <a:chOff x="990600" y="2590800"/>
            <a:chExt cx="6705600" cy="3352800"/>
          </a:xfrm>
        </p:grpSpPr>
        <p:sp>
          <p:nvSpPr>
            <p:cNvPr id="4" name="Rectangle 3"/>
            <p:cNvSpPr/>
            <p:nvPr/>
          </p:nvSpPr>
          <p:spPr>
            <a:xfrm>
              <a:off x="990600" y="2667000"/>
              <a:ext cx="1524000" cy="10668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Delegates</a:t>
              </a:r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6172200" y="2590800"/>
              <a:ext cx="1524000" cy="10668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Objects &amp; Interfaces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990600" y="4876800"/>
              <a:ext cx="1524000" cy="10668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Lambda Expressions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172200" y="4876800"/>
              <a:ext cx="1524000" cy="10668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Anonymous Delegates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581400" y="3733800"/>
              <a:ext cx="1524000" cy="1066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Commands</a:t>
              </a:r>
            </a:p>
          </p:txBody>
        </p:sp>
        <p:cxnSp>
          <p:nvCxnSpPr>
            <p:cNvPr id="11" name="Shape 10"/>
            <p:cNvCxnSpPr>
              <a:stCxn id="8" idx="1"/>
              <a:endCxn id="4" idx="3"/>
            </p:cNvCxnSpPr>
            <p:nvPr/>
          </p:nvCxnSpPr>
          <p:spPr>
            <a:xfrm rot="10800000">
              <a:off x="2514600" y="3200400"/>
              <a:ext cx="1066800" cy="1066800"/>
            </a:xfrm>
            <a:prstGeom prst="curved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hape 14"/>
            <p:cNvCxnSpPr>
              <a:stCxn id="8" idx="2"/>
              <a:endCxn id="6" idx="3"/>
            </p:cNvCxnSpPr>
            <p:nvPr/>
          </p:nvCxnSpPr>
          <p:spPr>
            <a:xfrm rot="5400000">
              <a:off x="3124200" y="4191000"/>
              <a:ext cx="609600" cy="1828800"/>
            </a:xfrm>
            <a:prstGeom prst="curvedConnector2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hape 17"/>
            <p:cNvCxnSpPr>
              <a:stCxn id="8" idx="3"/>
              <a:endCxn id="7" idx="1"/>
            </p:cNvCxnSpPr>
            <p:nvPr/>
          </p:nvCxnSpPr>
          <p:spPr>
            <a:xfrm>
              <a:off x="5105400" y="4267200"/>
              <a:ext cx="1066800" cy="1143000"/>
            </a:xfrm>
            <a:prstGeom prst="curved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hape 21"/>
            <p:cNvCxnSpPr>
              <a:stCxn id="8" idx="0"/>
              <a:endCxn id="5" idx="1"/>
            </p:cNvCxnSpPr>
            <p:nvPr/>
          </p:nvCxnSpPr>
          <p:spPr>
            <a:xfrm rot="5400000" flipH="1" flipV="1">
              <a:off x="4953000" y="2514600"/>
              <a:ext cx="609600" cy="1828800"/>
            </a:xfrm>
            <a:prstGeom prst="curvedConnector2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r>
              <a:rPr lang="en-US" sz="2000" dirty="0" smtClean="0"/>
              <a:t>Interfaces And Objects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The Command Pattern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006260" y="2064603"/>
            <a:ext cx="4979081" cy="830997"/>
            <a:chOff x="1955119" y="2209800"/>
            <a:chExt cx="4979081" cy="830997"/>
          </a:xfrm>
        </p:grpSpPr>
        <p:sp>
          <p:nvSpPr>
            <p:cNvPr id="4" name="TextBox 3"/>
            <p:cNvSpPr txBox="1"/>
            <p:nvPr/>
          </p:nvSpPr>
          <p:spPr>
            <a:xfrm>
              <a:off x="1955119" y="2209800"/>
              <a:ext cx="2007281" cy="83099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dirty="0" err="1" smtClean="0">
                  <a:latin typeface="+mn-lt"/>
                </a:rPr>
                <a:t>ICommand</a:t>
              </a:r>
              <a:r>
                <a:rPr lang="en-US" sz="2400" dirty="0" smtClean="0">
                  <a:latin typeface="+mn-lt"/>
                </a:rPr>
                <a:t>&lt;T&gt;</a:t>
              </a:r>
            </a:p>
            <a:p>
              <a:r>
                <a:rPr lang="en-US" sz="2400" dirty="0" smtClean="0"/>
                <a:t>  .Execute(T)</a:t>
              </a:r>
              <a:endParaRPr lang="en-US" sz="2400" dirty="0" smtClean="0">
                <a:latin typeface="+mn-lt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290335" y="2395298"/>
              <a:ext cx="2643865" cy="4616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dirty="0" err="1" smtClean="0">
                  <a:latin typeface="+mn-lt"/>
                </a:rPr>
                <a:t>CommandDataType</a:t>
              </a:r>
              <a:endParaRPr lang="en-US" sz="2400" dirty="0" smtClean="0">
                <a:latin typeface="+mn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962400" y="2395298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+mn-lt"/>
                </a:rPr>
                <a:t>+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990600" y="3607475"/>
            <a:ext cx="7010401" cy="2031325"/>
            <a:chOff x="990600" y="3500735"/>
            <a:chExt cx="7010401" cy="2031325"/>
          </a:xfrm>
        </p:grpSpPr>
        <p:grpSp>
          <p:nvGrpSpPr>
            <p:cNvPr id="15" name="Group 14"/>
            <p:cNvGrpSpPr/>
            <p:nvPr/>
          </p:nvGrpSpPr>
          <p:grpSpPr>
            <a:xfrm>
              <a:off x="990600" y="3500735"/>
              <a:ext cx="7010400" cy="466130"/>
              <a:chOff x="990600" y="3500735"/>
              <a:chExt cx="7010400" cy="466130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1352833" y="3500735"/>
                <a:ext cx="6648167" cy="461665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2400" dirty="0" err="1" smtClean="0">
                    <a:latin typeface="+mn-lt"/>
                  </a:rPr>
                  <a:t>CommandObject</a:t>
                </a:r>
                <a:r>
                  <a:rPr lang="en-US" sz="2400" dirty="0" smtClean="0">
                    <a:latin typeface="+mn-lt"/>
                  </a:rPr>
                  <a:t>:  </a:t>
                </a:r>
                <a:r>
                  <a:rPr lang="en-US" sz="2400" dirty="0" err="1" smtClean="0">
                    <a:latin typeface="+mn-lt"/>
                  </a:rPr>
                  <a:t>ICommand</a:t>
                </a:r>
                <a:r>
                  <a:rPr lang="en-US" sz="2400" dirty="0" smtClean="0">
                    <a:latin typeface="+mn-lt"/>
                  </a:rPr>
                  <a:t>&lt;</a:t>
                </a:r>
                <a:r>
                  <a:rPr lang="en-US" sz="2400" dirty="0" err="1" smtClean="0">
                    <a:latin typeface="+mn-lt"/>
                  </a:rPr>
                  <a:t>CommandDataType</a:t>
                </a:r>
                <a:r>
                  <a:rPr lang="en-US" sz="2400" dirty="0" smtClean="0">
                    <a:latin typeface="+mn-lt"/>
                  </a:rPr>
                  <a:t>&gt;</a:t>
                </a: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990600" y="3505200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latin typeface="+mn-lt"/>
                  </a:rPr>
                  <a:t>=</a:t>
                </a:r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1355591" y="3962400"/>
              <a:ext cx="6645410" cy="15696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+mn-lt"/>
                </a:rPr>
                <a:t>.Execute(</a:t>
              </a:r>
              <a:r>
                <a:rPr lang="en-US" sz="2400" dirty="0" err="1" smtClean="0">
                  <a:latin typeface="+mn-lt"/>
                </a:rPr>
                <a:t>CommandDataType</a:t>
              </a:r>
              <a:r>
                <a:rPr lang="en-US" sz="2400" dirty="0" smtClean="0">
                  <a:latin typeface="+mn-lt"/>
                </a:rPr>
                <a:t> </a:t>
              </a:r>
              <a:r>
                <a:rPr lang="en-US" sz="2400" dirty="0" err="1" smtClean="0">
                  <a:latin typeface="+mn-lt"/>
                </a:rPr>
                <a:t>param</a:t>
              </a:r>
              <a:r>
                <a:rPr lang="en-US" sz="2400" dirty="0" smtClean="0">
                  <a:latin typeface="+mn-lt"/>
                </a:rPr>
                <a:t>)</a:t>
              </a:r>
            </a:p>
            <a:p>
              <a:r>
                <a:rPr lang="en-US" sz="2400" dirty="0" smtClean="0"/>
                <a:t>{</a:t>
              </a:r>
            </a:p>
            <a:p>
              <a:r>
                <a:rPr lang="en-US" sz="2400" dirty="0" smtClean="0"/>
                <a:t>    //do something here</a:t>
              </a:r>
            </a:p>
            <a:p>
              <a:r>
                <a:rPr lang="en-US" sz="2400" dirty="0" smtClean="0">
                  <a:latin typeface="+mn-lt"/>
                </a:rPr>
                <a:t>}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5334000"/>
          </a:xfrm>
        </p:spPr>
        <p:txBody>
          <a:bodyPr/>
          <a:lstStyle/>
          <a:p>
            <a:pPr eaLnBrk="1" hangingPunct="1">
              <a:buNone/>
            </a:pPr>
            <a:endParaRPr lang="en-US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eaLnBrk="1" hangingPunct="1">
              <a:buNone/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Topics Covered</a:t>
            </a:r>
          </a:p>
          <a:p>
            <a:pPr eaLnBrk="1" hangingPunct="1"/>
            <a:r>
              <a:rPr lang="en-US" sz="2000" dirty="0" smtClean="0"/>
              <a:t>Event Aggregator</a:t>
            </a:r>
          </a:p>
          <a:p>
            <a:pPr eaLnBrk="1" hangingPunct="1"/>
            <a:r>
              <a:rPr lang="en-US" sz="2000" dirty="0" smtClean="0"/>
              <a:t>Command Pattern</a:t>
            </a:r>
          </a:p>
          <a:p>
            <a:pPr eaLnBrk="1" hangingPunct="1"/>
            <a:r>
              <a:rPr lang="en-US" sz="2000" dirty="0" smtClean="0"/>
              <a:t>Application Controller</a:t>
            </a:r>
          </a:p>
          <a:p>
            <a:pPr eaLnBrk="1" hangingPunct="1"/>
            <a:r>
              <a:rPr lang="en-US" sz="2000" dirty="0" smtClean="0"/>
              <a:t>Wiring Together With </a:t>
            </a:r>
            <a:r>
              <a:rPr lang="en-US" sz="2000" dirty="0" err="1" smtClean="0"/>
              <a:t>IoC</a:t>
            </a:r>
            <a:r>
              <a:rPr lang="en-US" sz="2000" dirty="0" smtClean="0"/>
              <a:t> Container</a:t>
            </a:r>
          </a:p>
          <a:p>
            <a:pPr eaLnBrk="1" hangingPunct="1"/>
            <a:endParaRPr lang="en-US" sz="2000" dirty="0" smtClean="0"/>
          </a:p>
          <a:p>
            <a:pPr eaLnBrk="1" hangingPunct="1">
              <a:buNone/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Goals</a:t>
            </a:r>
          </a:p>
          <a:p>
            <a:pPr eaLnBrk="1" hangingPunct="1"/>
            <a:r>
              <a:rPr lang="en-US" sz="2000" dirty="0" smtClean="0"/>
              <a:t>Object Oriented System</a:t>
            </a:r>
          </a:p>
          <a:p>
            <a:pPr eaLnBrk="1" hangingPunct="1"/>
            <a:r>
              <a:rPr lang="en-US" sz="2000" dirty="0" smtClean="0"/>
              <a:t>Testability</a:t>
            </a:r>
          </a:p>
          <a:p>
            <a:pPr eaLnBrk="1" hangingPunct="1"/>
            <a:r>
              <a:rPr lang="en-US" sz="2000" dirty="0" smtClean="0"/>
              <a:t>Flexibility</a:t>
            </a:r>
          </a:p>
          <a:p>
            <a:pPr eaLnBrk="1" hangingPunct="1"/>
            <a:r>
              <a:rPr lang="en-US" sz="2000" dirty="0" smtClean="0"/>
              <a:t>Maintainability (Ease of Enhancement)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Topics Of This Presentation</a:t>
            </a:r>
          </a:p>
        </p:txBody>
      </p:sp>
      <p:pic>
        <p:nvPicPr>
          <p:cNvPr id="1026" name="Picture 2" descr="C:\Users\derickb\AppData\Local\Microsoft\Windows\Temporary Internet Files\Content.IE5\AY104AXF\MPj04331790000[1]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26075" y="990600"/>
            <a:ext cx="3717925" cy="27902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r>
              <a:rPr lang="en-US" sz="2000" dirty="0" smtClean="0"/>
              <a:t>Decoupling The Add New Employee Workflow From The Main Form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Simple Org Chart – v2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1976438" y="1971675"/>
            <a:ext cx="5191125" cy="4048125"/>
            <a:chOff x="904875" y="1971675"/>
            <a:chExt cx="5191125" cy="4048125"/>
          </a:xfrm>
        </p:grpSpPr>
        <p:pic>
          <p:nvPicPr>
            <p:cNvPr id="5" name="Picture 2" descr="X:\Derick-GitHub\Presentation And Training Material\Decoupling Workflow With App Controler\doc\Org Chart View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904875" y="1971675"/>
              <a:ext cx="4286251" cy="4048125"/>
            </a:xfrm>
            <a:prstGeom prst="rect">
              <a:avLst/>
            </a:prstGeom>
            <a:noFill/>
          </p:spPr>
        </p:pic>
        <p:cxnSp>
          <p:nvCxnSpPr>
            <p:cNvPr id="7" name="Straight Connector 6"/>
            <p:cNvCxnSpPr/>
            <p:nvPr/>
          </p:nvCxnSpPr>
          <p:spPr>
            <a:xfrm rot="5400000" flipH="1" flipV="1">
              <a:off x="2090737" y="4376738"/>
              <a:ext cx="1371600" cy="847725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2352675" y="5029200"/>
              <a:ext cx="838200" cy="68580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3200400" y="4114800"/>
              <a:ext cx="2895600" cy="914400"/>
            </a:xfrm>
            <a:prstGeom prst="rect">
              <a:avLst/>
            </a:prstGeom>
            <a:ln w="381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(Insert Command Interface And Object, Here)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endParaRPr lang="en-US" sz="2000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r>
              <a:rPr lang="en-US" sz="2000" dirty="0" smtClean="0"/>
              <a:t>Workflow Coupling With </a:t>
            </a:r>
            <a:r>
              <a:rPr lang="en-US" sz="2000" dirty="0" err="1" smtClean="0"/>
              <a:t>ICommand</a:t>
            </a:r>
            <a:endParaRPr lang="en-US" sz="2000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Simple Org Chart – v2</a:t>
            </a:r>
          </a:p>
        </p:txBody>
      </p:sp>
      <p:pic>
        <p:nvPicPr>
          <p:cNvPr id="4" name="Picture 6" descr="X:\Derick-GitHub\Presentation And Training Material\Decoupling Workflow With App Controler\doc\Real World Workflow Coupling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1575550"/>
            <a:ext cx="5638799" cy="49014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4648200"/>
          </a:xfrm>
          <a:prstGeom prst="rect">
            <a:avLst/>
          </a:prstGeom>
          <a:solidFill>
            <a:srgbClr val="006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099" name="Picture 4" descr="MAT logo 1 CMYK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71800" y="4800600"/>
            <a:ext cx="2819400" cy="1338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0" y="4724400"/>
            <a:ext cx="9144000" cy="2133600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28600" y="0"/>
            <a:ext cx="104775" cy="2325688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103" name="Picture 7" descr="MAT logo vertical_red.em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00450" y="5334000"/>
            <a:ext cx="1981200" cy="969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381000" y="1447800"/>
            <a:ext cx="8610600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3600" spc="60" dirty="0" smtClean="0">
                <a:solidFill>
                  <a:schemeClr val="bg1"/>
                </a:solidFill>
                <a:latin typeface="Calibri" pitchFamily="34" charset="0"/>
              </a:rPr>
              <a:t>Simple Org Chart Version 3</a:t>
            </a:r>
            <a:endParaRPr lang="en-US" sz="3600" spc="6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1000" y="2057400"/>
            <a:ext cx="7543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dirty="0" smtClean="0">
                <a:solidFill>
                  <a:schemeClr val="bg1"/>
                </a:solidFill>
                <a:latin typeface="+mn-lt"/>
              </a:rPr>
              <a:t>Introducing An Event Aggregator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endParaRPr lang="en-US" sz="2000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endParaRPr lang="en-US" sz="2000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4648200"/>
          </a:xfrm>
          <a:prstGeom prst="rect">
            <a:avLst/>
          </a:prstGeom>
          <a:solidFill>
            <a:srgbClr val="006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099" name="Picture 4" descr="MAT logo 1 CMYK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71800" y="4800600"/>
            <a:ext cx="2819400" cy="1338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0" y="4724400"/>
            <a:ext cx="9144000" cy="2133600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28600" y="0"/>
            <a:ext cx="104775" cy="2325688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103" name="Picture 7" descr="MAT logo vertical_red.em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00450" y="5334000"/>
            <a:ext cx="1981200" cy="969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381000" y="1447800"/>
            <a:ext cx="8610600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3600" spc="60" dirty="0" smtClean="0">
                <a:solidFill>
                  <a:schemeClr val="bg1"/>
                </a:solidFill>
                <a:latin typeface="Calibri" pitchFamily="34" charset="0"/>
              </a:rPr>
              <a:t>Simple Org Chart – Final Version</a:t>
            </a:r>
            <a:endParaRPr lang="en-US" sz="3600" spc="6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1000" y="2057400"/>
            <a:ext cx="7543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dirty="0" smtClean="0">
                <a:solidFill>
                  <a:schemeClr val="bg1"/>
                </a:solidFill>
                <a:latin typeface="+mn-lt"/>
              </a:rPr>
              <a:t>Orchestration With An Application Controller And </a:t>
            </a:r>
            <a:r>
              <a:rPr lang="en-US" sz="1600" dirty="0" err="1" smtClean="0">
                <a:solidFill>
                  <a:schemeClr val="bg1"/>
                </a:solidFill>
                <a:latin typeface="+mn-lt"/>
              </a:rPr>
              <a:t>IoC</a:t>
            </a:r>
            <a:r>
              <a:rPr lang="en-US" sz="1600" dirty="0" smtClean="0">
                <a:solidFill>
                  <a:schemeClr val="bg1"/>
                </a:solidFill>
                <a:latin typeface="+mn-lt"/>
              </a:rPr>
              <a:t> Container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endParaRPr lang="en-US" sz="2000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endParaRPr lang="en-US" sz="2000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4648200"/>
          </a:xfrm>
          <a:prstGeom prst="rect">
            <a:avLst/>
          </a:prstGeom>
          <a:solidFill>
            <a:srgbClr val="006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28600" y="0"/>
            <a:ext cx="104775" cy="3581400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127" name="Rectangle 8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95300" y="200025"/>
            <a:ext cx="8420100" cy="9191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Additional Resources</a:t>
            </a:r>
          </a:p>
        </p:txBody>
      </p:sp>
      <p:sp>
        <p:nvSpPr>
          <p:cNvPr id="5128" name="Rectangle 9"/>
          <p:cNvSpPr>
            <a:spLocks noGrp="1" noChangeArrowheads="1"/>
          </p:cNvSpPr>
          <p:nvPr>
            <p:ph idx="4294967295"/>
          </p:nvPr>
        </p:nvSpPr>
        <p:spPr>
          <a:xfrm>
            <a:off x="514350" y="1143000"/>
            <a:ext cx="8229600" cy="3429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Command Pattern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	http://www.lostechies.com/blogs/derickbailey/archive/2008/11/19/ptom-command-and-conquer-your-ui-coupling-problems.aspx </a:t>
            </a:r>
            <a:br>
              <a:rPr lang="en-US" sz="2000" dirty="0" smtClean="0">
                <a:solidFill>
                  <a:schemeClr val="bg1"/>
                </a:solidFill>
              </a:rPr>
            </a:br>
            <a:endParaRPr lang="en-US" sz="2000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Event Aggregator</a:t>
            </a:r>
            <a:br>
              <a:rPr lang="en-US" sz="2000" dirty="0" smtClean="0">
                <a:solidFill>
                  <a:schemeClr val="bg1"/>
                </a:solidFill>
              </a:rPr>
            </a:br>
            <a:r>
              <a:rPr lang="en-US" sz="2000" dirty="0" smtClean="0">
                <a:solidFill>
                  <a:schemeClr val="bg1"/>
                </a:solidFill>
              </a:rPr>
              <a:t>http://www.martinfowler.com/eaaDev/EventAggregator.html</a:t>
            </a:r>
            <a:br>
              <a:rPr lang="en-US" sz="2000" dirty="0" smtClean="0">
                <a:solidFill>
                  <a:schemeClr val="bg1"/>
                </a:solidFill>
              </a:rPr>
            </a:br>
            <a:endParaRPr lang="en-US" sz="2000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sz="2000" dirty="0" err="1" smtClean="0">
                <a:solidFill>
                  <a:schemeClr val="bg1"/>
                </a:solidFill>
              </a:rPr>
              <a:t>IoC</a:t>
            </a:r>
            <a:r>
              <a:rPr lang="en-US" sz="2000" dirty="0" smtClean="0">
                <a:solidFill>
                  <a:schemeClr val="bg1"/>
                </a:solidFill>
              </a:rPr>
              <a:t> Container (</a:t>
            </a:r>
            <a:r>
              <a:rPr lang="en-US" sz="2000" dirty="0" err="1" smtClean="0">
                <a:solidFill>
                  <a:schemeClr val="bg1"/>
                </a:solidFill>
              </a:rPr>
              <a:t>StructureMap</a:t>
            </a:r>
            <a:r>
              <a:rPr lang="en-US" sz="2000" dirty="0" smtClean="0">
                <a:solidFill>
                  <a:schemeClr val="bg1"/>
                </a:solidFill>
              </a:rPr>
              <a:t>)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	http://structuremap.sourceforge.net</a:t>
            </a:r>
            <a:br>
              <a:rPr lang="en-US" sz="2000" dirty="0" smtClean="0">
                <a:solidFill>
                  <a:schemeClr val="bg1"/>
                </a:solidFill>
              </a:rPr>
            </a:br>
            <a:endParaRPr lang="en-US" sz="2000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Application Controller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	http://www.martinfowler.com/eaaCatalog/applicationController.html</a:t>
            </a:r>
            <a:br>
              <a:rPr lang="en-US" sz="2000" dirty="0" smtClean="0">
                <a:solidFill>
                  <a:schemeClr val="bg1"/>
                </a:solidFill>
              </a:rPr>
            </a:br>
            <a:endParaRPr lang="en-US" sz="2000" dirty="0" smtClean="0">
              <a:solidFill>
                <a:schemeClr val="bg1"/>
              </a:solidFill>
            </a:endParaRPr>
          </a:p>
        </p:txBody>
      </p:sp>
      <p:sp>
        <p:nvSpPr>
          <p:cNvPr id="5129" name="Text Box 7"/>
          <p:cNvSpPr txBox="1">
            <a:spLocks noChangeArrowheads="1"/>
          </p:cNvSpPr>
          <p:nvPr/>
        </p:nvSpPr>
        <p:spPr bwMode="auto">
          <a:xfrm>
            <a:off x="5470525" y="13319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pic>
        <p:nvPicPr>
          <p:cNvPr id="16" name="Picture 4" descr="MAT logo 1 CMYK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71800" y="4800600"/>
            <a:ext cx="2819400" cy="1338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Rectangle 16"/>
          <p:cNvSpPr/>
          <p:nvPr/>
        </p:nvSpPr>
        <p:spPr>
          <a:xfrm>
            <a:off x="0" y="4724400"/>
            <a:ext cx="9144000" cy="2133600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8" name="Picture 7" descr="MAT logo vertical_red.em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00450" y="5334000"/>
            <a:ext cx="1981200" cy="969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r>
              <a:rPr lang="en-US" dirty="0" smtClean="0"/>
              <a:t>Cohesion:</a:t>
            </a:r>
          </a:p>
          <a:p>
            <a:pPr lvl="1" eaLnBrk="1" hangingPunct="1">
              <a:buNone/>
            </a:pPr>
            <a:r>
              <a:rPr lang="en-US" sz="2000" dirty="0" smtClean="0"/>
              <a:t>“A measure of how strongly-related and focused the various responsibilities of a software module are” - </a:t>
            </a:r>
            <a:r>
              <a:rPr lang="en-US" sz="2000" dirty="0" smtClean="0">
                <a:hlinkClick r:id="rId3"/>
              </a:rPr>
              <a:t>Wikipedia</a:t>
            </a:r>
            <a:endParaRPr lang="en-US" sz="2000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Object Oriented Principles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428875" y="2762250"/>
            <a:ext cx="4286250" cy="333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4648200"/>
          </a:xfrm>
          <a:prstGeom prst="rect">
            <a:avLst/>
          </a:prstGeom>
          <a:solidFill>
            <a:srgbClr val="006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4724400"/>
            <a:ext cx="9153525" cy="2133600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28600" y="0"/>
            <a:ext cx="104775" cy="3581400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12713" y="4800600"/>
            <a:ext cx="8907462" cy="1933575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126" name="TextBox 16"/>
          <p:cNvSpPr txBox="1">
            <a:spLocks noChangeArrowheads="1"/>
          </p:cNvSpPr>
          <p:nvPr/>
        </p:nvSpPr>
        <p:spPr bwMode="auto">
          <a:xfrm>
            <a:off x="2819400" y="6581775"/>
            <a:ext cx="3429000" cy="276999"/>
          </a:xfrm>
          <a:prstGeom prst="rect">
            <a:avLst/>
          </a:prstGeom>
          <a:solidFill>
            <a:srgbClr val="E31937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Calibri" pitchFamily="34" charset="0"/>
              </a:rPr>
              <a:t>Copyright 2008 McLane Advanced Technologies, LLC</a:t>
            </a:r>
            <a:endParaRPr lang="en-US" sz="12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5127" name="Rectangle 8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95300" y="200025"/>
            <a:ext cx="8343900" cy="9191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About Me… Derick Bailey</a:t>
            </a:r>
          </a:p>
        </p:txBody>
      </p:sp>
      <p:sp>
        <p:nvSpPr>
          <p:cNvPr id="5128" name="Rectangle 9"/>
          <p:cNvSpPr>
            <a:spLocks noGrp="1" noChangeArrowheads="1"/>
          </p:cNvSpPr>
          <p:nvPr>
            <p:ph idx="4294967295"/>
          </p:nvPr>
        </p:nvSpPr>
        <p:spPr>
          <a:xfrm>
            <a:off x="514350" y="1143000"/>
            <a:ext cx="8229600" cy="3276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Sr. Software Engineer and Architect @ McLane Advanced Technologies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endParaRPr lang="en-US" sz="1800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Blog: </a:t>
            </a:r>
            <a:br>
              <a:rPr lang="en-US" sz="1800" dirty="0" smtClean="0">
                <a:solidFill>
                  <a:schemeClr val="bg1"/>
                </a:solidFill>
              </a:rPr>
            </a:br>
            <a:r>
              <a:rPr lang="en-US" sz="1800" dirty="0" smtClean="0">
                <a:solidFill>
                  <a:schemeClr val="bg1"/>
                </a:solidFill>
              </a:rPr>
              <a:t>derickbailey.lostechies.com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endParaRPr lang="en-US" sz="1800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Email: </a:t>
            </a:r>
            <a:br>
              <a:rPr lang="en-US" sz="1800" dirty="0" smtClean="0">
                <a:solidFill>
                  <a:schemeClr val="bg1"/>
                </a:solidFill>
              </a:rPr>
            </a:br>
            <a:r>
              <a:rPr lang="en-US" sz="1800" dirty="0" smtClean="0">
                <a:solidFill>
                  <a:schemeClr val="bg1"/>
                </a:solidFill>
              </a:rPr>
              <a:t>derick.bailey@mclaneat.com</a:t>
            </a:r>
            <a:br>
              <a:rPr lang="en-US" sz="1800" dirty="0" smtClean="0">
                <a:solidFill>
                  <a:schemeClr val="bg1"/>
                </a:solidFill>
              </a:rPr>
            </a:br>
            <a:r>
              <a:rPr lang="en-US" sz="1800" dirty="0" smtClean="0">
                <a:solidFill>
                  <a:schemeClr val="bg1"/>
                </a:solidFill>
              </a:rPr>
              <a:t>derick@derickbailey.com</a:t>
            </a:r>
          </a:p>
          <a:p>
            <a:pPr lvl="1" eaLnBrk="1" hangingPunct="1">
              <a:lnSpc>
                <a:spcPct val="80000"/>
              </a:lnSpc>
              <a:buFont typeface="Arial" charset="0"/>
              <a:buNone/>
            </a:pPr>
            <a:endParaRPr lang="en-US" sz="1800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Twitter: </a:t>
            </a:r>
            <a:br>
              <a:rPr lang="en-US" sz="1800" dirty="0" smtClean="0">
                <a:solidFill>
                  <a:schemeClr val="bg1"/>
                </a:solidFill>
              </a:rPr>
            </a:br>
            <a:r>
              <a:rPr lang="en-US" sz="1800" dirty="0" smtClean="0">
                <a:solidFill>
                  <a:schemeClr val="bg1"/>
                </a:solidFill>
              </a:rPr>
              <a:t>@</a:t>
            </a:r>
            <a:r>
              <a:rPr lang="en-US" sz="1800" dirty="0" err="1" smtClean="0">
                <a:solidFill>
                  <a:schemeClr val="bg1"/>
                </a:solidFill>
              </a:rPr>
              <a:t>derickbailey</a:t>
            </a:r>
            <a:endParaRPr lang="en-US" sz="1800" dirty="0" smtClean="0">
              <a:solidFill>
                <a:schemeClr val="bg1"/>
              </a:solidFill>
            </a:endParaRPr>
          </a:p>
        </p:txBody>
      </p:sp>
      <p:sp>
        <p:nvSpPr>
          <p:cNvPr id="5129" name="Text Box 7"/>
          <p:cNvSpPr txBox="1">
            <a:spLocks noChangeArrowheads="1"/>
          </p:cNvSpPr>
          <p:nvPr/>
        </p:nvSpPr>
        <p:spPr bwMode="auto">
          <a:xfrm>
            <a:off x="5470525" y="13319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pic>
        <p:nvPicPr>
          <p:cNvPr id="5130" name="Picture 10" descr="MAT logo vertical_red.em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00800" y="5181600"/>
            <a:ext cx="2286000" cy="1119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ctangle 9"/>
          <p:cNvSpPr txBox="1">
            <a:spLocks noChangeArrowheads="1"/>
          </p:cNvSpPr>
          <p:nvPr/>
        </p:nvSpPr>
        <p:spPr bwMode="auto">
          <a:xfrm>
            <a:off x="228600" y="4876800"/>
            <a:ext cx="61722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www.mclaneat.com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McLane Advanced Technologies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4001 Central Pointe Parkway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Temple, Texas 76504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800-988-5428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r>
              <a:rPr lang="en-US" dirty="0" smtClean="0"/>
              <a:t>Encapsulation:</a:t>
            </a:r>
          </a:p>
          <a:p>
            <a:pPr lvl="1" eaLnBrk="1" hangingPunct="1">
              <a:buNone/>
            </a:pPr>
            <a:r>
              <a:rPr lang="en-US" sz="2000" dirty="0" smtClean="0"/>
              <a:t>“The hiding of </a:t>
            </a:r>
            <a:r>
              <a:rPr lang="en-US" sz="2000" i="1" dirty="0" smtClean="0"/>
              <a:t>design decisions</a:t>
            </a:r>
            <a:r>
              <a:rPr lang="en-US" sz="2000" dirty="0" smtClean="0"/>
              <a:t> in a computer program that are most likely to change” - </a:t>
            </a:r>
            <a:r>
              <a:rPr lang="en-US" sz="2000" dirty="0" smtClean="0">
                <a:hlinkClick r:id="rId3"/>
              </a:rPr>
              <a:t>Wikipedia</a:t>
            </a:r>
            <a:endParaRPr lang="en-US" sz="2000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Object Oriented Principles</a:t>
            </a:r>
          </a:p>
        </p:txBody>
      </p:sp>
      <p:grpSp>
        <p:nvGrpSpPr>
          <p:cNvPr id="2" name="Group 52"/>
          <p:cNvGrpSpPr/>
          <p:nvPr/>
        </p:nvGrpSpPr>
        <p:grpSpPr>
          <a:xfrm>
            <a:off x="1371600" y="2743200"/>
            <a:ext cx="6400800" cy="3276600"/>
            <a:chOff x="609600" y="2667000"/>
            <a:chExt cx="6400800" cy="3276600"/>
          </a:xfrm>
          <a:scene3d>
            <a:camera prst="perspectiveAbove"/>
            <a:lightRig rig="threePt" dir="t"/>
          </a:scene3d>
        </p:grpSpPr>
        <p:grpSp>
          <p:nvGrpSpPr>
            <p:cNvPr id="3" name="Group 23"/>
            <p:cNvGrpSpPr/>
            <p:nvPr/>
          </p:nvGrpSpPr>
          <p:grpSpPr>
            <a:xfrm>
              <a:off x="2514600" y="3886200"/>
              <a:ext cx="2514600" cy="2057400"/>
              <a:chOff x="3429000" y="3352800"/>
              <a:chExt cx="2514600" cy="2057400"/>
            </a:xfrm>
          </p:grpSpPr>
          <p:grpSp>
            <p:nvGrpSpPr>
              <p:cNvPr id="9" name="Group 22"/>
              <p:cNvGrpSpPr/>
              <p:nvPr/>
            </p:nvGrpSpPr>
            <p:grpSpPr>
              <a:xfrm>
                <a:off x="3429000" y="3352800"/>
                <a:ext cx="2514600" cy="2057400"/>
                <a:chOff x="3429000" y="3352800"/>
                <a:chExt cx="2514600" cy="2057400"/>
              </a:xfrm>
            </p:grpSpPr>
            <p:grpSp>
              <p:nvGrpSpPr>
                <p:cNvPr id="10" name="Group 9"/>
                <p:cNvGrpSpPr/>
                <p:nvPr/>
              </p:nvGrpSpPr>
              <p:grpSpPr>
                <a:xfrm>
                  <a:off x="3429000" y="3352800"/>
                  <a:ext cx="2514600" cy="2057400"/>
                  <a:chOff x="2286000" y="3505200"/>
                  <a:chExt cx="2514600" cy="2057400"/>
                </a:xfrm>
              </p:grpSpPr>
              <p:sp>
                <p:nvSpPr>
                  <p:cNvPr id="4" name="Frame 3"/>
                  <p:cNvSpPr/>
                  <p:nvPr/>
                </p:nvSpPr>
                <p:spPr>
                  <a:xfrm>
                    <a:off x="2286000" y="3505200"/>
                    <a:ext cx="2514600" cy="2057400"/>
                  </a:xfrm>
                  <a:prstGeom prst="frame">
                    <a:avLst/>
                  </a:prstGeom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" name="Rectangle 4"/>
                  <p:cNvSpPr/>
                  <p:nvPr/>
                </p:nvSpPr>
                <p:spPr>
                  <a:xfrm>
                    <a:off x="2743200" y="3962400"/>
                    <a:ext cx="685800" cy="457200"/>
                  </a:xfrm>
                  <a:prstGeom prst="rect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" name="Rectangle 5"/>
                  <p:cNvSpPr/>
                  <p:nvPr/>
                </p:nvSpPr>
                <p:spPr>
                  <a:xfrm>
                    <a:off x="3657600" y="3962400"/>
                    <a:ext cx="685800" cy="457200"/>
                  </a:xfrm>
                  <a:prstGeom prst="rect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" name="Rectangle 6"/>
                  <p:cNvSpPr/>
                  <p:nvPr/>
                </p:nvSpPr>
                <p:spPr>
                  <a:xfrm>
                    <a:off x="2743200" y="4648200"/>
                    <a:ext cx="685800" cy="457200"/>
                  </a:xfrm>
                  <a:prstGeom prst="rect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" name="Rectangle 7"/>
                  <p:cNvSpPr/>
                  <p:nvPr/>
                </p:nvSpPr>
                <p:spPr>
                  <a:xfrm>
                    <a:off x="3657600" y="4648200"/>
                    <a:ext cx="685800" cy="457200"/>
                  </a:xfrm>
                  <a:prstGeom prst="rect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15" name="Straight Arrow Connector 14"/>
                <p:cNvCxnSpPr>
                  <a:stCxn id="5" idx="3"/>
                  <a:endCxn id="6" idx="1"/>
                </p:cNvCxnSpPr>
                <p:nvPr/>
              </p:nvCxnSpPr>
              <p:spPr>
                <a:xfrm>
                  <a:off x="4572000" y="4038600"/>
                  <a:ext cx="228600" cy="158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Arrow Connector 16"/>
                <p:cNvCxnSpPr>
                  <a:stCxn id="5" idx="2"/>
                  <a:endCxn id="7" idx="0"/>
                </p:cNvCxnSpPr>
                <p:nvPr/>
              </p:nvCxnSpPr>
              <p:spPr>
                <a:xfrm rot="5400000">
                  <a:off x="4114800" y="4381500"/>
                  <a:ext cx="228600" cy="158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Arrow Connector 18"/>
                <p:cNvCxnSpPr>
                  <a:stCxn id="7" idx="3"/>
                  <a:endCxn id="8" idx="1"/>
                </p:cNvCxnSpPr>
                <p:nvPr/>
              </p:nvCxnSpPr>
              <p:spPr>
                <a:xfrm>
                  <a:off x="4572000" y="4724400"/>
                  <a:ext cx="228600" cy="158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Arrow Connector 20"/>
                <p:cNvCxnSpPr/>
                <p:nvPr/>
              </p:nvCxnSpPr>
              <p:spPr>
                <a:xfrm rot="16200000" flipV="1">
                  <a:off x="4572000" y="4267200"/>
                  <a:ext cx="228600" cy="22860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" name="TextBox 11"/>
              <p:cNvSpPr txBox="1"/>
              <p:nvPr/>
            </p:nvSpPr>
            <p:spPr>
              <a:xfrm>
                <a:off x="3733800" y="3657600"/>
                <a:ext cx="1905000" cy="1446550"/>
              </a:xfrm>
              <a:prstGeom prst="rect">
                <a:avLst/>
              </a:prstGeom>
              <a:gradFill>
                <a:gsLst>
                  <a:gs pos="100000">
                    <a:schemeClr val="accent1">
                      <a:tint val="50000"/>
                      <a:satMod val="300000"/>
                      <a:alpha val="50000"/>
                    </a:schemeClr>
                  </a:gs>
                  <a:gs pos="35000">
                    <a:schemeClr val="accent1">
                      <a:tint val="37000"/>
                      <a:satMod val="30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</a:gra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800" dirty="0" smtClean="0">
                    <a:solidFill>
                      <a:schemeClr val="accent2"/>
                    </a:solidFill>
                    <a:latin typeface="Arial" pitchFamily="34" charset="0"/>
                    <a:cs typeface="Arial" pitchFamily="34" charset="0"/>
                  </a:rPr>
                  <a:t>?</a:t>
                </a:r>
              </a:p>
            </p:txBody>
          </p:sp>
        </p:grpSp>
        <p:sp>
          <p:nvSpPr>
            <p:cNvPr id="25" name="Rectangle 24"/>
            <p:cNvSpPr/>
            <p:nvPr/>
          </p:nvSpPr>
          <p:spPr>
            <a:xfrm>
              <a:off x="609600" y="3886200"/>
              <a:ext cx="1447800" cy="762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562600" y="3886200"/>
              <a:ext cx="1447800" cy="762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962400" y="2667000"/>
              <a:ext cx="1447800" cy="762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133600" y="2667000"/>
              <a:ext cx="1447800" cy="762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Elbow Connector 36"/>
            <p:cNvCxnSpPr>
              <a:stCxn id="27" idx="2"/>
            </p:cNvCxnSpPr>
            <p:nvPr/>
          </p:nvCxnSpPr>
          <p:spPr>
            <a:xfrm rot="5400000">
              <a:off x="4000500" y="3200400"/>
              <a:ext cx="457200" cy="9144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hape 38"/>
            <p:cNvCxnSpPr>
              <a:stCxn id="28" idx="2"/>
            </p:cNvCxnSpPr>
            <p:nvPr/>
          </p:nvCxnSpPr>
          <p:spPr>
            <a:xfrm rot="16200000" flipH="1">
              <a:off x="3086100" y="3200400"/>
              <a:ext cx="457200" cy="9144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Elbow Connector 46"/>
            <p:cNvCxnSpPr>
              <a:stCxn id="25" idx="3"/>
            </p:cNvCxnSpPr>
            <p:nvPr/>
          </p:nvCxnSpPr>
          <p:spPr>
            <a:xfrm>
              <a:off x="2057400" y="4267200"/>
              <a:ext cx="457200" cy="5715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Elbow Connector 48"/>
            <p:cNvCxnSpPr>
              <a:stCxn id="26" idx="1"/>
              <a:endCxn id="4" idx="3"/>
            </p:cNvCxnSpPr>
            <p:nvPr/>
          </p:nvCxnSpPr>
          <p:spPr>
            <a:xfrm rot="10800000" flipV="1">
              <a:off x="5029200" y="4267200"/>
              <a:ext cx="533400" cy="6477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95400"/>
          </a:xfrm>
        </p:spPr>
        <p:txBody>
          <a:bodyPr/>
          <a:lstStyle/>
          <a:p>
            <a:pPr eaLnBrk="1" hangingPunct="1">
              <a:buNone/>
            </a:pPr>
            <a:r>
              <a:rPr lang="en-US" dirty="0" smtClean="0"/>
              <a:t>Coupling:</a:t>
            </a:r>
          </a:p>
          <a:p>
            <a:pPr lvl="1" eaLnBrk="1" hangingPunct="1">
              <a:buNone/>
            </a:pPr>
            <a:r>
              <a:rPr lang="en-US" sz="2000" dirty="0" smtClean="0"/>
              <a:t>“The degree to which each program module relies on each one of the other modules” – </a:t>
            </a:r>
            <a:r>
              <a:rPr lang="en-US" sz="2000" dirty="0" smtClean="0">
                <a:hlinkClick r:id="rId3"/>
              </a:rPr>
              <a:t>Wikipedia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Object Oriented Principles</a:t>
            </a:r>
          </a:p>
        </p:txBody>
      </p:sp>
      <p:grpSp>
        <p:nvGrpSpPr>
          <p:cNvPr id="2" name="Group 3"/>
          <p:cNvGrpSpPr/>
          <p:nvPr/>
        </p:nvGrpSpPr>
        <p:grpSpPr>
          <a:xfrm>
            <a:off x="1257300" y="2971800"/>
            <a:ext cx="6629400" cy="2743200"/>
            <a:chOff x="609600" y="3124200"/>
            <a:chExt cx="6629400" cy="2743200"/>
          </a:xfrm>
          <a:scene3d>
            <a:camera prst="perspectiveAbove"/>
            <a:lightRig rig="threePt" dir="t"/>
          </a:scene3d>
        </p:grpSpPr>
        <p:sp>
          <p:nvSpPr>
            <p:cNvPr id="5" name="Rectangle 4"/>
            <p:cNvSpPr/>
            <p:nvPr/>
          </p:nvSpPr>
          <p:spPr>
            <a:xfrm>
              <a:off x="1524000" y="3352800"/>
              <a:ext cx="9906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667000" y="4495800"/>
              <a:ext cx="990600" cy="5334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200400" y="3124200"/>
              <a:ext cx="9906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447800" y="5181600"/>
              <a:ext cx="9906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352800" y="5334000"/>
              <a:ext cx="9906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038600" y="4191000"/>
              <a:ext cx="9906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105400" y="3276600"/>
              <a:ext cx="9906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09600" y="4191000"/>
              <a:ext cx="9906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257800" y="5181600"/>
              <a:ext cx="9906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248400" y="4191000"/>
              <a:ext cx="9906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Elbow Connector 14"/>
            <p:cNvCxnSpPr>
              <a:stCxn id="5" idx="3"/>
              <a:endCxn id="6" idx="0"/>
            </p:cNvCxnSpPr>
            <p:nvPr/>
          </p:nvCxnSpPr>
          <p:spPr>
            <a:xfrm>
              <a:off x="2514600" y="3619500"/>
              <a:ext cx="647700" cy="8763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Elbow Connector 14"/>
            <p:cNvCxnSpPr>
              <a:stCxn id="5" idx="1"/>
              <a:endCxn id="12" idx="0"/>
            </p:cNvCxnSpPr>
            <p:nvPr/>
          </p:nvCxnSpPr>
          <p:spPr>
            <a:xfrm rot="10800000" flipV="1">
              <a:off x="1104900" y="3619500"/>
              <a:ext cx="419100" cy="5715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Elbow Connector 14"/>
            <p:cNvCxnSpPr>
              <a:stCxn id="6" idx="1"/>
              <a:endCxn id="5" idx="2"/>
            </p:cNvCxnSpPr>
            <p:nvPr/>
          </p:nvCxnSpPr>
          <p:spPr>
            <a:xfrm rot="10800000">
              <a:off x="2019300" y="3886200"/>
              <a:ext cx="647700" cy="8763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" name="Elbow Connector 14"/>
            <p:cNvCxnSpPr>
              <a:stCxn id="7" idx="2"/>
              <a:endCxn id="6" idx="0"/>
            </p:cNvCxnSpPr>
            <p:nvPr/>
          </p:nvCxnSpPr>
          <p:spPr>
            <a:xfrm rot="5400000">
              <a:off x="3009900" y="3810000"/>
              <a:ext cx="838200" cy="5334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Elbow Connector 14"/>
            <p:cNvCxnSpPr>
              <a:stCxn id="10" idx="0"/>
              <a:endCxn id="7" idx="3"/>
            </p:cNvCxnSpPr>
            <p:nvPr/>
          </p:nvCxnSpPr>
          <p:spPr>
            <a:xfrm rot="16200000" flipV="1">
              <a:off x="3962400" y="3619500"/>
              <a:ext cx="800100" cy="3429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" name="Elbow Connector 14"/>
            <p:cNvCxnSpPr>
              <a:stCxn id="8" idx="3"/>
              <a:endCxn id="9" idx="1"/>
            </p:cNvCxnSpPr>
            <p:nvPr/>
          </p:nvCxnSpPr>
          <p:spPr>
            <a:xfrm>
              <a:off x="2438400" y="5448300"/>
              <a:ext cx="914400" cy="1524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1" name="Elbow Connector 14"/>
            <p:cNvCxnSpPr>
              <a:stCxn id="9" idx="0"/>
              <a:endCxn id="6" idx="2"/>
            </p:cNvCxnSpPr>
            <p:nvPr/>
          </p:nvCxnSpPr>
          <p:spPr>
            <a:xfrm rot="16200000" flipV="1">
              <a:off x="3352800" y="4838700"/>
              <a:ext cx="304800" cy="6858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2" name="Elbow Connector 14"/>
            <p:cNvCxnSpPr>
              <a:stCxn id="12" idx="3"/>
              <a:endCxn id="8" idx="0"/>
            </p:cNvCxnSpPr>
            <p:nvPr/>
          </p:nvCxnSpPr>
          <p:spPr>
            <a:xfrm>
              <a:off x="1600200" y="4457700"/>
              <a:ext cx="342900" cy="7239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" name="Elbow Connector 14"/>
            <p:cNvCxnSpPr>
              <a:stCxn id="6" idx="1"/>
              <a:endCxn id="8" idx="0"/>
            </p:cNvCxnSpPr>
            <p:nvPr/>
          </p:nvCxnSpPr>
          <p:spPr>
            <a:xfrm rot="10800000" flipV="1">
              <a:off x="1943100" y="4762500"/>
              <a:ext cx="723900" cy="4191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4" name="Elbow Connector 14"/>
            <p:cNvCxnSpPr>
              <a:stCxn id="10" idx="1"/>
              <a:endCxn id="6" idx="3"/>
            </p:cNvCxnSpPr>
            <p:nvPr/>
          </p:nvCxnSpPr>
          <p:spPr>
            <a:xfrm rot="10800000" flipV="1">
              <a:off x="3657600" y="4457700"/>
              <a:ext cx="381000" cy="3048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5" name="Elbow Connector 14"/>
            <p:cNvCxnSpPr>
              <a:stCxn id="10" idx="2"/>
              <a:endCxn id="9" idx="3"/>
            </p:cNvCxnSpPr>
            <p:nvPr/>
          </p:nvCxnSpPr>
          <p:spPr>
            <a:xfrm rot="5400000">
              <a:off x="4000500" y="5067300"/>
              <a:ext cx="876300" cy="1905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6" name="Elbow Connector 14"/>
            <p:cNvCxnSpPr>
              <a:stCxn id="13" idx="0"/>
              <a:endCxn id="10" idx="3"/>
            </p:cNvCxnSpPr>
            <p:nvPr/>
          </p:nvCxnSpPr>
          <p:spPr>
            <a:xfrm rot="16200000" flipV="1">
              <a:off x="5029200" y="4457700"/>
              <a:ext cx="723900" cy="7239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7" name="Elbow Connector 14"/>
            <p:cNvCxnSpPr>
              <a:stCxn id="11" idx="2"/>
              <a:endCxn id="10" idx="3"/>
            </p:cNvCxnSpPr>
            <p:nvPr/>
          </p:nvCxnSpPr>
          <p:spPr>
            <a:xfrm rot="5400000">
              <a:off x="4991100" y="3848100"/>
              <a:ext cx="647700" cy="5715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8" name="Elbow Connector 14"/>
            <p:cNvCxnSpPr>
              <a:stCxn id="14" idx="0"/>
              <a:endCxn id="11" idx="3"/>
            </p:cNvCxnSpPr>
            <p:nvPr/>
          </p:nvCxnSpPr>
          <p:spPr>
            <a:xfrm rot="16200000" flipV="1">
              <a:off x="6096000" y="3543300"/>
              <a:ext cx="647700" cy="6477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9" name="Elbow Connector 14"/>
            <p:cNvCxnSpPr>
              <a:stCxn id="13" idx="3"/>
              <a:endCxn id="14" idx="2"/>
            </p:cNvCxnSpPr>
            <p:nvPr/>
          </p:nvCxnSpPr>
          <p:spPr>
            <a:xfrm flipV="1">
              <a:off x="6248400" y="4724400"/>
              <a:ext cx="495300" cy="7239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0" name="Elbow Connector 14"/>
            <p:cNvCxnSpPr>
              <a:stCxn id="14" idx="1"/>
              <a:endCxn id="10" idx="3"/>
            </p:cNvCxnSpPr>
            <p:nvPr/>
          </p:nvCxnSpPr>
          <p:spPr>
            <a:xfrm rot="10800000">
              <a:off x="5029200" y="4457700"/>
              <a:ext cx="1219200" cy="1588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1" name="Elbow Connector 14"/>
            <p:cNvCxnSpPr>
              <a:stCxn id="14" idx="0"/>
              <a:endCxn id="7" idx="0"/>
            </p:cNvCxnSpPr>
            <p:nvPr/>
          </p:nvCxnSpPr>
          <p:spPr>
            <a:xfrm rot="16200000" flipV="1">
              <a:off x="4686300" y="2133600"/>
              <a:ext cx="1066800" cy="3048000"/>
            </a:xfrm>
            <a:prstGeom prst="bentConnector3">
              <a:avLst>
                <a:gd name="adj1" fmla="val 121429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2" name="Elbow Connector 14"/>
            <p:cNvCxnSpPr>
              <a:stCxn id="9" idx="2"/>
              <a:endCxn id="12" idx="2"/>
            </p:cNvCxnSpPr>
            <p:nvPr/>
          </p:nvCxnSpPr>
          <p:spPr>
            <a:xfrm rot="5400000" flipH="1">
              <a:off x="1905000" y="3924300"/>
              <a:ext cx="1143000" cy="2743200"/>
            </a:xfrm>
            <a:prstGeom prst="bentConnector3">
              <a:avLst>
                <a:gd name="adj1" fmla="val -2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3" name="Elbow Connector 14"/>
            <p:cNvCxnSpPr>
              <a:stCxn id="9" idx="2"/>
              <a:endCxn id="13" idx="2"/>
            </p:cNvCxnSpPr>
            <p:nvPr/>
          </p:nvCxnSpPr>
          <p:spPr>
            <a:xfrm rot="5400000" flipH="1" flipV="1">
              <a:off x="4724400" y="4838700"/>
              <a:ext cx="152400" cy="1905000"/>
            </a:xfrm>
            <a:prstGeom prst="bentConnector3">
              <a:avLst>
                <a:gd name="adj1" fmla="val -1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4" name="Elbow Connector 14"/>
            <p:cNvCxnSpPr>
              <a:stCxn id="13" idx="1"/>
              <a:endCxn id="9" idx="3"/>
            </p:cNvCxnSpPr>
            <p:nvPr/>
          </p:nvCxnSpPr>
          <p:spPr>
            <a:xfrm rot="10800000" flipV="1">
              <a:off x="4343400" y="5448300"/>
              <a:ext cx="914400" cy="1524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5" name="Elbow Connector 14"/>
            <p:cNvCxnSpPr>
              <a:stCxn id="14" idx="3"/>
              <a:endCxn id="13" idx="2"/>
            </p:cNvCxnSpPr>
            <p:nvPr/>
          </p:nvCxnSpPr>
          <p:spPr>
            <a:xfrm flipH="1">
              <a:off x="5753100" y="4457700"/>
              <a:ext cx="1485900" cy="1257300"/>
            </a:xfrm>
            <a:prstGeom prst="bentConnector4">
              <a:avLst>
                <a:gd name="adj1" fmla="val -15385"/>
                <a:gd name="adj2" fmla="val 118182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6" name="Elbow Connector 14"/>
            <p:cNvCxnSpPr>
              <a:stCxn id="11" idx="1"/>
              <a:endCxn id="7" idx="3"/>
            </p:cNvCxnSpPr>
            <p:nvPr/>
          </p:nvCxnSpPr>
          <p:spPr>
            <a:xfrm rot="10800000">
              <a:off x="4191000" y="3390900"/>
              <a:ext cx="914400" cy="1524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7" name="Elbow Connector 14"/>
            <p:cNvCxnSpPr>
              <a:stCxn id="5" idx="0"/>
              <a:endCxn id="11" idx="0"/>
            </p:cNvCxnSpPr>
            <p:nvPr/>
          </p:nvCxnSpPr>
          <p:spPr>
            <a:xfrm rot="5400000" flipH="1" flipV="1">
              <a:off x="3771900" y="1524000"/>
              <a:ext cx="76200" cy="3581400"/>
            </a:xfrm>
            <a:prstGeom prst="bentConnector3">
              <a:avLst>
                <a:gd name="adj1" fmla="val 481554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8" name="Elbow Connector 14"/>
            <p:cNvCxnSpPr>
              <a:stCxn id="7" idx="0"/>
              <a:endCxn id="12" idx="1"/>
            </p:cNvCxnSpPr>
            <p:nvPr/>
          </p:nvCxnSpPr>
          <p:spPr>
            <a:xfrm rot="16200000" flipH="1" flipV="1">
              <a:off x="1485900" y="2247900"/>
              <a:ext cx="1333500" cy="3086100"/>
            </a:xfrm>
            <a:prstGeom prst="bentConnector4">
              <a:avLst>
                <a:gd name="adj1" fmla="val -17143"/>
                <a:gd name="adj2" fmla="val 107407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4648200"/>
          </a:xfrm>
          <a:prstGeom prst="rect">
            <a:avLst/>
          </a:prstGeom>
          <a:solidFill>
            <a:srgbClr val="006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099" name="Picture 4" descr="MAT logo 1 CMYK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71800" y="4800600"/>
            <a:ext cx="2819400" cy="1338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0" y="4724400"/>
            <a:ext cx="9144000" cy="2133600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28600" y="0"/>
            <a:ext cx="104775" cy="2325688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103" name="Picture 7" descr="MAT logo vertical_red.em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00450" y="5334000"/>
            <a:ext cx="1981200" cy="969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381000" y="1447800"/>
            <a:ext cx="8610600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3600" spc="60" dirty="0" smtClean="0">
                <a:solidFill>
                  <a:schemeClr val="bg1"/>
                </a:solidFill>
                <a:latin typeface="Calibri" pitchFamily="34" charset="0"/>
              </a:rPr>
              <a:t>Simple Org Chart</a:t>
            </a:r>
            <a:endParaRPr lang="en-US" sz="3600" spc="6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1000" y="2057400"/>
            <a:ext cx="7543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dirty="0" smtClean="0">
                <a:solidFill>
                  <a:schemeClr val="bg1"/>
                </a:solidFill>
                <a:latin typeface="+mn-lt"/>
              </a:rPr>
              <a:t>The Sample Application</a:t>
            </a:r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r>
              <a:rPr lang="en-US" sz="2000" dirty="0" smtClean="0"/>
              <a:t>The Main Form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Simple Org Chart</a:t>
            </a:r>
          </a:p>
        </p:txBody>
      </p:sp>
      <p:pic>
        <p:nvPicPr>
          <p:cNvPr id="1026" name="Picture 2" descr="X:\Derick-GitHub\Presentation And Training Material\Decoupling Workflow With App Controler\doc\Org Chart View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28875" y="1819275"/>
            <a:ext cx="4286251" cy="40481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r>
              <a:rPr lang="en-US" sz="2000" dirty="0" smtClean="0"/>
              <a:t>The Main Form’s Parts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Simple Org Chart</a:t>
            </a:r>
          </a:p>
        </p:txBody>
      </p:sp>
      <p:pic>
        <p:nvPicPr>
          <p:cNvPr id="7" name="Picture 3" descr="X:\Derick-GitHub\Presentation And Training Material\Decoupling Workflow With App Controler\doc\Org Chart View - Org Chart Panel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04899" y="1828800"/>
            <a:ext cx="4286251" cy="4048125"/>
          </a:xfrm>
          <a:prstGeom prst="rect">
            <a:avLst/>
          </a:prstGeom>
          <a:noFill/>
        </p:spPr>
      </p:pic>
      <p:pic>
        <p:nvPicPr>
          <p:cNvPr id="2050" name="Picture 2" descr="X:\Derick-GitHub\Presentation And Training Material\Decoupling Workflow With App Controler\doc\Org Chart View - Employee Info Panel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33899" y="4267200"/>
            <a:ext cx="4000501" cy="952500"/>
          </a:xfrm>
          <a:prstGeom prst="rect">
            <a:avLst/>
          </a:prstGeom>
          <a:ln w="38100">
            <a:solidFill>
              <a:schemeClr val="accent2"/>
            </a:solidFill>
            <a:prstDash val="sysDash"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r>
              <a:rPr lang="en-US" sz="2000" dirty="0" smtClean="0"/>
              <a:t>Add New Employee Workflow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Simple Org Chart</a:t>
            </a:r>
            <a:br>
              <a:rPr lang="en-US" dirty="0" smtClean="0"/>
            </a:br>
            <a:endParaRPr lang="en-US" dirty="0" smtClean="0"/>
          </a:p>
        </p:txBody>
      </p:sp>
      <p:pic>
        <p:nvPicPr>
          <p:cNvPr id="4" name="Picture 3" descr="X:\Derick-GitHub\Presentation And Training Material\Decoupling Workflow With App Controler\doc\New Employee - Inf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2950" y="1752600"/>
            <a:ext cx="4286250" cy="2257425"/>
          </a:xfrm>
          <a:prstGeom prst="rect">
            <a:avLst/>
          </a:prstGeom>
          <a:noFill/>
        </p:spPr>
      </p:pic>
      <p:pic>
        <p:nvPicPr>
          <p:cNvPr id="5" name="Picture 4" descr="X:\Derick-GitHub\Presentation And Training Material\Decoupling Workflow With App Controler\doc\New Employee - Manager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495800" y="4419600"/>
            <a:ext cx="4286250" cy="1771650"/>
          </a:xfrm>
          <a:prstGeom prst="rect">
            <a:avLst/>
          </a:prstGeom>
          <a:noFill/>
        </p:spPr>
      </p:pic>
      <p:sp>
        <p:nvSpPr>
          <p:cNvPr id="6" name="Arc 5"/>
          <p:cNvSpPr/>
          <p:nvPr/>
        </p:nvSpPr>
        <p:spPr>
          <a:xfrm>
            <a:off x="3581400" y="3505200"/>
            <a:ext cx="2209800" cy="2209800"/>
          </a:xfrm>
          <a:prstGeom prst="arc">
            <a:avLst>
              <a:gd name="adj1" fmla="val 16231089"/>
              <a:gd name="adj2" fmla="val 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werpoint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400" dirty="0" smtClean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857B3975182FB47B67FAAA67052062C" ma:contentTypeVersion="0" ma:contentTypeDescription="Create a new document." ma:contentTypeScope="" ma:versionID="a1781edd533abf786dc62ee7dded643a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F8AADC7F-5DC4-46F2-A809-0679B041C012}">
  <ds:schemaRefs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B8CDF88D-34F6-4273-95F6-DA3DE368413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3EBC05E-93E3-47EC-A4AA-B305F294100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Powerpoint template</Template>
  <TotalTime>2689</TotalTime>
  <Words>457</Words>
  <Application>Microsoft Office PowerPoint</Application>
  <PresentationFormat>On-screen Show (4:3)</PresentationFormat>
  <Paragraphs>134</Paragraphs>
  <Slides>30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Wingdings</vt:lpstr>
      <vt:lpstr>Powerpoint template</vt:lpstr>
      <vt:lpstr>Slide 1</vt:lpstr>
      <vt:lpstr>Topics Of This Presentation</vt:lpstr>
      <vt:lpstr>Object Oriented Principles</vt:lpstr>
      <vt:lpstr>Object Oriented Principles</vt:lpstr>
      <vt:lpstr>Object Oriented Principles</vt:lpstr>
      <vt:lpstr>Slide 6</vt:lpstr>
      <vt:lpstr>Simple Org Chart</vt:lpstr>
      <vt:lpstr>Simple Org Chart</vt:lpstr>
      <vt:lpstr>Simple Org Chart </vt:lpstr>
      <vt:lpstr>Slide 10</vt:lpstr>
      <vt:lpstr>Simple Org Chart – v1</vt:lpstr>
      <vt:lpstr>Simple Org Chart – v1</vt:lpstr>
      <vt:lpstr>Simple Org Chart – v1</vt:lpstr>
      <vt:lpstr>Slide 14</vt:lpstr>
      <vt:lpstr>Workflow Services</vt:lpstr>
      <vt:lpstr>Slide 16</vt:lpstr>
      <vt:lpstr>The Command Pattern</vt:lpstr>
      <vt:lpstr>The Command Pattern</vt:lpstr>
      <vt:lpstr>The Command Pattern</vt:lpstr>
      <vt:lpstr>Simple Org Chart – v2</vt:lpstr>
      <vt:lpstr>Slide 21</vt:lpstr>
      <vt:lpstr>Simple Org Chart – v2</vt:lpstr>
      <vt:lpstr>Slide 23</vt:lpstr>
      <vt:lpstr>Slide 24</vt:lpstr>
      <vt:lpstr>Slide 25</vt:lpstr>
      <vt:lpstr>Slide 26</vt:lpstr>
      <vt:lpstr>Slide 27</vt:lpstr>
      <vt:lpstr>Slide 28</vt:lpstr>
      <vt:lpstr>Additional Resources</vt:lpstr>
      <vt:lpstr>About Me… Derick Bailey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Josh.Volney</dc:creator>
  <cp:lastModifiedBy>derickb</cp:lastModifiedBy>
  <cp:revision>251</cp:revision>
  <dcterms:created xsi:type="dcterms:W3CDTF">2008-08-01T13:50:33Z</dcterms:created>
  <dcterms:modified xsi:type="dcterms:W3CDTF">2009-05-20T15:04:08Z</dcterms:modified>
</cp:coreProperties>
</file>