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37"/>
  </p:notesMasterIdLst>
  <p:handoutMasterIdLst>
    <p:handoutMasterId r:id="rId38"/>
  </p:handoutMasterIdLst>
  <p:sldIdLst>
    <p:sldId id="256" r:id="rId5"/>
    <p:sldId id="288" r:id="rId6"/>
    <p:sldId id="290" r:id="rId7"/>
    <p:sldId id="289" r:id="rId8"/>
    <p:sldId id="258" r:id="rId9"/>
    <p:sldId id="283" r:id="rId10"/>
    <p:sldId id="291" r:id="rId11"/>
    <p:sldId id="282" r:id="rId12"/>
    <p:sldId id="280" r:id="rId13"/>
    <p:sldId id="286" r:id="rId14"/>
    <p:sldId id="281" r:id="rId15"/>
    <p:sldId id="303" r:id="rId16"/>
    <p:sldId id="296" r:id="rId17"/>
    <p:sldId id="278" r:id="rId18"/>
    <p:sldId id="304" r:id="rId19"/>
    <p:sldId id="295" r:id="rId20"/>
    <p:sldId id="301" r:id="rId21"/>
    <p:sldId id="302" r:id="rId22"/>
    <p:sldId id="285" r:id="rId23"/>
    <p:sldId id="300" r:id="rId24"/>
    <p:sldId id="305" r:id="rId25"/>
    <p:sldId id="307" r:id="rId26"/>
    <p:sldId id="297" r:id="rId27"/>
    <p:sldId id="276" r:id="rId28"/>
    <p:sldId id="277" r:id="rId29"/>
    <p:sldId id="284" r:id="rId30"/>
    <p:sldId id="308" r:id="rId31"/>
    <p:sldId id="292" r:id="rId32"/>
    <p:sldId id="294" r:id="rId33"/>
    <p:sldId id="293" r:id="rId34"/>
    <p:sldId id="259" r:id="rId35"/>
    <p:sldId id="274" r:id="rId36"/>
  </p:sldIdLst>
  <p:sldSz cx="9144000" cy="6858000" type="screen4x3"/>
  <p:notesSz cx="7010400" cy="9296400"/>
  <p:embeddedFontLst>
    <p:embeddedFont>
      <p:font typeface="Calibri" pitchFamily="34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31937"/>
    <a:srgbClr val="0069AA"/>
    <a:srgbClr val="105783"/>
    <a:srgbClr val="260184"/>
    <a:srgbClr val="A4C397"/>
    <a:srgbClr val="F2B51C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582" autoAdjust="0"/>
    <p:restoredTop sz="94660"/>
  </p:normalViewPr>
  <p:slideViewPr>
    <p:cSldViewPr>
      <p:cViewPr>
        <p:scale>
          <a:sx n="70" d="100"/>
          <a:sy n="70" d="100"/>
        </p:scale>
        <p:origin x="-1092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5/28/2009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  <p:pic>
        <p:nvPicPr>
          <p:cNvPr id="1031" name="Picture 9" descr="MAT logo color vertical.emf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924800" y="123825"/>
            <a:ext cx="1066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mand_patter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hesion_(computer_scienc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tinfowler.com/eaaDev/EventAggregator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tinfowler.com/articles/injection.html#FormsOfDependencyInjection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capsulation_(classes_-_computers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upling_(computer_science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225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2009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86106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Decoupling Workflow From Forms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Using an Application Controller,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Container, Event Aggregator, and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7" name="Picture 9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54864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Derick Bailey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Presentation 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66738" y="1971675"/>
            <a:ext cx="8010525" cy="4048125"/>
            <a:chOff x="904875" y="1819275"/>
            <a:chExt cx="8010525" cy="4048125"/>
          </a:xfrm>
        </p:grpSpPr>
        <p:grpSp>
          <p:nvGrpSpPr>
            <p:cNvPr id="15" name="Group 14"/>
            <p:cNvGrpSpPr/>
            <p:nvPr/>
          </p:nvGrpSpPr>
          <p:grpSpPr>
            <a:xfrm>
              <a:off x="904875" y="1819275"/>
              <a:ext cx="8010525" cy="4048125"/>
              <a:chOff x="904875" y="1819275"/>
              <a:chExt cx="8010525" cy="4048125"/>
            </a:xfrm>
          </p:grpSpPr>
          <p:pic>
            <p:nvPicPr>
              <p:cNvPr id="6" name="Picture 2" descr="X:\Derick-GitHub\Presentation And Training Material\Decoupling Workflow With App Controler\doc\Org Chart View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04875" y="1819275"/>
                <a:ext cx="4286251" cy="4048125"/>
              </a:xfrm>
              <a:prstGeom prst="rect">
                <a:avLst/>
              </a:prstGeom>
              <a:noFill/>
            </p:spPr>
          </p:pic>
          <p:cxnSp>
            <p:nvCxnSpPr>
              <p:cNvPr id="8" name="Straight Connector 7"/>
              <p:cNvCxnSpPr/>
              <p:nvPr/>
            </p:nvCxnSpPr>
            <p:spPr>
              <a:xfrm>
                <a:off x="2743200" y="2667000"/>
                <a:ext cx="6172200" cy="6096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10800000" flipV="1">
                <a:off x="1295400" y="2743200"/>
                <a:ext cx="609600" cy="5334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828800" y="2514600"/>
                <a:ext cx="914400" cy="2286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282184" y="3276600"/>
                <a:ext cx="7595116" cy="16764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</p:grpSp>
        <p:sp>
          <p:nvSpPr>
            <p:cNvPr id="16" name="Rectangle 15"/>
            <p:cNvSpPr/>
            <p:nvPr/>
          </p:nvSpPr>
          <p:spPr>
            <a:xfrm>
              <a:off x="5858774" y="3276600"/>
              <a:ext cx="2980426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00" y="4648200"/>
              <a:ext cx="3886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1600" y="3683478"/>
              <a:ext cx="3124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Workflow: Parent Form Knows About Children Forms, Presenters, and More!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31957" y="1971675"/>
            <a:ext cx="7680087" cy="4048125"/>
            <a:chOff x="904875" y="1971675"/>
            <a:chExt cx="7680087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8" name="Straight Connector 7"/>
            <p:cNvCxnSpPr/>
            <p:nvPr/>
          </p:nvCxnSpPr>
          <p:spPr>
            <a:xfrm rot="5400000" flipH="1" flipV="1">
              <a:off x="1628775" y="3924300"/>
              <a:ext cx="2286000" cy="838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2281237" y="4795838"/>
              <a:ext cx="990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12862" y="3200400"/>
              <a:ext cx="5372100" cy="155257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Workflow 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2450" y="1752600"/>
            <a:ext cx="8039100" cy="4438650"/>
            <a:chOff x="552450" y="1752600"/>
            <a:chExt cx="8039100" cy="4438650"/>
          </a:xfrm>
        </p:grpSpPr>
        <p:grpSp>
          <p:nvGrpSpPr>
            <p:cNvPr id="23" name="Group 22"/>
            <p:cNvGrpSpPr/>
            <p:nvPr/>
          </p:nvGrpSpPr>
          <p:grpSpPr>
            <a:xfrm>
              <a:off x="552450" y="1752600"/>
              <a:ext cx="8039100" cy="4438650"/>
              <a:chOff x="742950" y="1752600"/>
              <a:chExt cx="8039100" cy="4438650"/>
            </a:xfrm>
          </p:grpSpPr>
          <p:pic>
            <p:nvPicPr>
              <p:cNvPr id="15" name="Picture 14" descr="X:\Derick-GitHub\Presentation And Training Material\Decoupling Workflow With App Controler\doc\New Employee - Info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2950" y="1752600"/>
                <a:ext cx="4286250" cy="2257425"/>
              </a:xfrm>
              <a:prstGeom prst="rect">
                <a:avLst/>
              </a:prstGeom>
              <a:noFill/>
            </p:spPr>
          </p:pic>
          <p:pic>
            <p:nvPicPr>
              <p:cNvPr id="18" name="Picture 17" descr="X:\Derick-GitHub\Presentation And Training Material\Decoupling Workflow With App Controler\doc\New Employee - Manager.png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495800" y="4419600"/>
                <a:ext cx="4286250" cy="1771650"/>
              </a:xfrm>
              <a:prstGeom prst="rect">
                <a:avLst/>
              </a:prstGeom>
              <a:noFill/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52538" y="2667000"/>
              <a:ext cx="6638925" cy="26384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9" name="Rectangle 18"/>
            <p:cNvSpPr/>
            <p:nvPr/>
          </p:nvSpPr>
          <p:spPr>
            <a:xfrm>
              <a:off x="5181600" y="2667000"/>
              <a:ext cx="26670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1600" y="3276600"/>
              <a:ext cx="2743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19400" y="4648200"/>
              <a:ext cx="28956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How Bad The Coupling Can Get</a:t>
            </a:r>
          </a:p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pic>
        <p:nvPicPr>
          <p:cNvPr id="1035" name="Picture 11" descr="C:\Users\derickb\AppData\Local\Microsoft\Windows\Temporary Internet Files\Content.IE5\AY104AXF\MPj0427604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743200"/>
            <a:ext cx="3429001" cy="3429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1676400"/>
            <a:ext cx="609169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ounded Rectangle 14"/>
          <p:cNvSpPr/>
          <p:nvPr/>
        </p:nvSpPr>
        <p:spPr>
          <a:xfrm>
            <a:off x="762000" y="1752600"/>
            <a:ext cx="1219200" cy="304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 Button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23646" y="1676400"/>
            <a:ext cx="338554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latin typeface="+mn-lt"/>
              </a:rPr>
              <a:t>=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38200" y="3886200"/>
            <a:ext cx="2590800" cy="2243138"/>
            <a:chOff x="685800" y="3886200"/>
            <a:chExt cx="2590800" cy="2243138"/>
          </a:xfrm>
        </p:grpSpPr>
        <p:grpSp>
          <p:nvGrpSpPr>
            <p:cNvPr id="20" name="Group 19"/>
            <p:cNvGrpSpPr/>
            <p:nvPr/>
          </p:nvGrpSpPr>
          <p:grpSpPr>
            <a:xfrm>
              <a:off x="685800" y="3886200"/>
              <a:ext cx="2590800" cy="1023938"/>
              <a:chOff x="914400" y="1828800"/>
              <a:chExt cx="7768093" cy="1938338"/>
            </a:xfrm>
          </p:grpSpPr>
          <p:pic>
            <p:nvPicPr>
              <p:cNvPr id="17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85800" y="4495800"/>
              <a:ext cx="2590800" cy="1023938"/>
              <a:chOff x="914400" y="1828800"/>
              <a:chExt cx="7768093" cy="1938338"/>
            </a:xfrm>
          </p:grpSpPr>
          <p:pic>
            <p:nvPicPr>
              <p:cNvPr id="25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85800" y="5105400"/>
              <a:ext cx="2590800" cy="1023938"/>
              <a:chOff x="914400" y="1828800"/>
              <a:chExt cx="7768093" cy="1938338"/>
            </a:xfrm>
          </p:grpSpPr>
          <p:pic>
            <p:nvPicPr>
              <p:cNvPr id="29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2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A Workflow Service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Current Workflow: Add New Employee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Workflow Services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22730" y="1524000"/>
            <a:ext cx="8298541" cy="4809000"/>
            <a:chOff x="464459" y="1676400"/>
            <a:chExt cx="8298541" cy="4809000"/>
          </a:xfrm>
        </p:grpSpPr>
        <p:pic>
          <p:nvPicPr>
            <p:cNvPr id="18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4459" y="1676400"/>
              <a:ext cx="2583541" cy="2440010"/>
            </a:xfrm>
            <a:prstGeom prst="rect">
              <a:avLst/>
            </a:prstGeom>
            <a:noFill/>
          </p:spPr>
        </p:pic>
        <p:cxnSp>
          <p:nvCxnSpPr>
            <p:cNvPr id="24" name="Curved Connector 23"/>
            <p:cNvCxnSpPr>
              <a:stCxn id="18" idx="3"/>
              <a:endCxn id="4" idx="1"/>
            </p:cNvCxnSpPr>
            <p:nvPr/>
          </p:nvCxnSpPr>
          <p:spPr>
            <a:xfrm>
              <a:off x="3048000" y="2896405"/>
              <a:ext cx="762000" cy="14524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00400" y="2615930"/>
              <a:ext cx="2286000" cy="66067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cxnSp>
          <p:nvCxnSpPr>
            <p:cNvPr id="26" name="Shape 25"/>
            <p:cNvCxnSpPr>
              <a:stCxn id="4" idx="2"/>
              <a:endCxn id="5" idx="1"/>
            </p:cNvCxnSpPr>
            <p:nvPr/>
          </p:nvCxnSpPr>
          <p:spPr>
            <a:xfrm rot="16200000" flipH="1">
              <a:off x="5179481" y="4951489"/>
              <a:ext cx="922268" cy="107769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 descr="X:\Derick-GitHub\Presentation And Training Material\Decoupling Workflow With App Controler\doc\New Employee - Info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10000" y="3668535"/>
              <a:ext cx="2583540" cy="1360665"/>
            </a:xfrm>
            <a:prstGeom prst="rect">
              <a:avLst/>
            </a:prstGeom>
            <a:noFill/>
          </p:spPr>
        </p:pic>
        <p:pic>
          <p:nvPicPr>
            <p:cNvPr id="5" name="Picture 4" descr="X:\Derick-GitHub\Presentation And Training Material\Decoupling Workflow With App Controler\doc\New Employee - Manager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179460" y="5417536"/>
              <a:ext cx="2583540" cy="1067864"/>
            </a:xfrm>
            <a:prstGeom prst="rect">
              <a:avLst/>
            </a:prstGeom>
            <a:noFill/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10107" y="5486400"/>
              <a:ext cx="2152493" cy="855439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  <p:pic>
        <p:nvPicPr>
          <p:cNvPr id="6147" name="Picture 3" descr="C:\Users\derickb\AppData\Local\Microsoft\Windows\Temporary Internet Files\Content.IE5\AY104AXF\MPj04265600000[1]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934200" y="1143000"/>
            <a:ext cx="2057400" cy="2057400"/>
          </a:xfrm>
          <a:prstGeom prst="round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Decouple The Workflow Between Forms By Introducing A Service To Coordinate Them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Workflow Services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674739" y="1828800"/>
            <a:ext cx="7794523" cy="3886199"/>
            <a:chOff x="674739" y="1828800"/>
            <a:chExt cx="7794523" cy="3886199"/>
          </a:xfrm>
        </p:grpSpPr>
        <p:sp>
          <p:nvSpPr>
            <p:cNvPr id="18" name="Rectangle 17"/>
            <p:cNvSpPr/>
            <p:nvPr/>
          </p:nvSpPr>
          <p:spPr>
            <a:xfrm>
              <a:off x="3417939" y="3657599"/>
              <a:ext cx="1752600" cy="838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Workflow</a:t>
              </a:r>
            </a:p>
            <a:p>
              <a:pPr algn="ctr"/>
              <a:r>
                <a:rPr lang="en-US" dirty="0" smtClean="0"/>
                <a:t>Service</a:t>
              </a:r>
              <a:endParaRPr lang="en-US" dirty="0"/>
            </a:p>
          </p:txBody>
        </p:sp>
        <p:cxnSp>
          <p:nvCxnSpPr>
            <p:cNvPr id="25" name="Curved Connector 24"/>
            <p:cNvCxnSpPr>
              <a:stCxn id="18" idx="3"/>
              <a:endCxn id="16" idx="1"/>
            </p:cNvCxnSpPr>
            <p:nvPr/>
          </p:nvCxnSpPr>
          <p:spPr>
            <a:xfrm>
              <a:off x="5170539" y="4076699"/>
              <a:ext cx="1066800" cy="116684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4739" y="2997677"/>
              <a:ext cx="2281230" cy="2154494"/>
            </a:xfrm>
            <a:prstGeom prst="rect">
              <a:avLst/>
            </a:prstGeom>
            <a:noFill/>
          </p:spPr>
        </p:pic>
        <p:cxnSp>
          <p:nvCxnSpPr>
            <p:cNvPr id="54" name="Shape 53"/>
            <p:cNvCxnSpPr>
              <a:stCxn id="18" idx="3"/>
              <a:endCxn id="12" idx="1"/>
            </p:cNvCxnSpPr>
            <p:nvPr/>
          </p:nvCxnSpPr>
          <p:spPr>
            <a:xfrm flipV="1">
              <a:off x="5170539" y="2820025"/>
              <a:ext cx="1066800" cy="125667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/>
            <p:cNvGrpSpPr/>
            <p:nvPr/>
          </p:nvGrpSpPr>
          <p:grpSpPr>
            <a:xfrm>
              <a:off x="6237339" y="1828800"/>
              <a:ext cx="2231922" cy="1591950"/>
              <a:chOff x="1676400" y="4403429"/>
              <a:chExt cx="2765322" cy="1929774"/>
            </a:xfrm>
          </p:grpSpPr>
          <p:pic>
            <p:nvPicPr>
              <p:cNvPr id="12" name="Picture 11" descr="X:\Derick-GitHub\Presentation And Training Material\Decoupling Workflow With App Controler\doc\New Employee - Info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76400" y="4876800"/>
                <a:ext cx="2765322" cy="1456403"/>
              </a:xfrm>
              <a:prstGeom prst="rect">
                <a:avLst/>
              </a:prstGeom>
              <a:noFill/>
            </p:spPr>
          </p:pic>
          <p:sp>
            <p:nvSpPr>
              <p:cNvPr id="100" name="TextBox 99"/>
              <p:cNvSpPr txBox="1"/>
              <p:nvPr/>
            </p:nvSpPr>
            <p:spPr>
              <a:xfrm>
                <a:off x="3375794" y="4403429"/>
                <a:ext cx="979179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/>
                    </a:solidFill>
                    <a:latin typeface="+mn-lt"/>
                  </a:rPr>
                  <a:t>Step 1</a:t>
                </a: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6237339" y="4385240"/>
              <a:ext cx="2231923" cy="1329759"/>
              <a:chOff x="6019800" y="4560258"/>
              <a:chExt cx="2765323" cy="1611942"/>
            </a:xfrm>
          </p:grpSpPr>
          <p:pic>
            <p:nvPicPr>
              <p:cNvPr id="16" name="Picture 15" descr="X:\Derick-GitHub\Presentation And Training Material\Decoupling Workflow With App Controler\doc\New Employee - Manager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019800" y="5029200"/>
                <a:ext cx="2765323" cy="1143000"/>
              </a:xfrm>
              <a:prstGeom prst="rect">
                <a:avLst/>
              </a:prstGeom>
              <a:noFill/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7719194" y="4560258"/>
                <a:ext cx="979179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/>
                    </a:solidFill>
                    <a:latin typeface="+mn-lt"/>
                  </a:rPr>
                  <a:t>Step 2</a:t>
                </a:r>
              </a:p>
            </p:txBody>
          </p:sp>
        </p:grpSp>
        <p:cxnSp>
          <p:nvCxnSpPr>
            <p:cNvPr id="20" name="Curved Connector 19"/>
            <p:cNvCxnSpPr>
              <a:stCxn id="42" idx="3"/>
              <a:endCxn id="18" idx="1"/>
            </p:cNvCxnSpPr>
            <p:nvPr/>
          </p:nvCxnSpPr>
          <p:spPr>
            <a:xfrm>
              <a:off x="2955969" y="4074924"/>
              <a:ext cx="461970" cy="177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3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The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command pattern is “used to represent and encapsulate all the information needed to call a method at a later time.”  - </a:t>
            </a:r>
            <a:r>
              <a:rPr lang="en-US" sz="2000" dirty="0" smtClean="0">
                <a:hlinkClick r:id="rId3"/>
              </a:rPr>
              <a:t>Wikipedia</a:t>
            </a:r>
            <a:r>
              <a:rPr lang="en-US" sz="2000" dirty="0" smtClean="0"/>
              <a:t> 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2743200" y="2590800"/>
            <a:ext cx="3657600" cy="3048000"/>
            <a:chOff x="2514600" y="2743200"/>
            <a:chExt cx="3657600" cy="3048000"/>
          </a:xfrm>
        </p:grpSpPr>
        <p:sp>
          <p:nvSpPr>
            <p:cNvPr id="6" name="Rectangle 5"/>
            <p:cNvSpPr/>
            <p:nvPr/>
          </p:nvSpPr>
          <p:spPr>
            <a:xfrm>
              <a:off x="2514600" y="47244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4600" y="27432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Invoked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37338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</a:t>
              </a:r>
            </a:p>
          </p:txBody>
        </p:sp>
        <p:sp>
          <p:nvSpPr>
            <p:cNvPr id="13" name="Arc 12"/>
            <p:cNvSpPr/>
            <p:nvPr/>
          </p:nvSpPr>
          <p:spPr>
            <a:xfrm>
              <a:off x="2514600" y="3200400"/>
              <a:ext cx="2895600" cy="10668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5400000">
              <a:off x="3429000" y="3352800"/>
              <a:ext cx="1066800" cy="28956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Different Command Implementations In .NET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219200" y="2209800"/>
            <a:ext cx="6705600" cy="3352800"/>
            <a:chOff x="990600" y="2590800"/>
            <a:chExt cx="6705600" cy="3352800"/>
          </a:xfrm>
        </p:grpSpPr>
        <p:sp>
          <p:nvSpPr>
            <p:cNvPr id="4" name="Rectangle 3"/>
            <p:cNvSpPr/>
            <p:nvPr/>
          </p:nvSpPr>
          <p:spPr>
            <a:xfrm>
              <a:off x="990600" y="26670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Delegates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172200" y="2590800"/>
              <a:ext cx="15240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Interfaces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Lambda Expressions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722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Anonymous Delegates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3733800"/>
              <a:ext cx="15240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Commands</a:t>
              </a:r>
            </a:p>
          </p:txBody>
        </p:sp>
        <p:cxnSp>
          <p:nvCxnSpPr>
            <p:cNvPr id="11" name="Shape 10"/>
            <p:cNvCxnSpPr>
              <a:stCxn id="8" idx="1"/>
              <a:endCxn id="4" idx="3"/>
            </p:cNvCxnSpPr>
            <p:nvPr/>
          </p:nvCxnSpPr>
          <p:spPr>
            <a:xfrm rot="10800000">
              <a:off x="2514600" y="3200400"/>
              <a:ext cx="1066800" cy="10668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8" idx="2"/>
              <a:endCxn id="6" idx="3"/>
            </p:cNvCxnSpPr>
            <p:nvPr/>
          </p:nvCxnSpPr>
          <p:spPr>
            <a:xfrm rot="5400000">
              <a:off x="3124200" y="4191000"/>
              <a:ext cx="609600" cy="18288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8" idx="3"/>
              <a:endCxn id="7" idx="1"/>
            </p:cNvCxnSpPr>
            <p:nvPr/>
          </p:nvCxnSpPr>
          <p:spPr>
            <a:xfrm>
              <a:off x="5105400" y="4267200"/>
              <a:ext cx="1066800" cy="11430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stCxn id="8" idx="0"/>
              <a:endCxn id="5" idx="1"/>
            </p:cNvCxnSpPr>
            <p:nvPr/>
          </p:nvCxnSpPr>
          <p:spPr>
            <a:xfrm rot="5400000" flipH="1" flipV="1">
              <a:off x="4953000" y="2514600"/>
              <a:ext cx="609600" cy="182880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Cohesion:</a:t>
            </a:r>
          </a:p>
          <a:p>
            <a:pPr lvl="1" eaLnBrk="1" hangingPunct="1">
              <a:buNone/>
            </a:pPr>
            <a:r>
              <a:rPr lang="en-US" sz="2000" dirty="0" smtClean="0"/>
              <a:t>“A measure of how strongly-related and focused the various responsibilities of a software module are”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75" y="2762250"/>
            <a:ext cx="42862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Decoupling The Add New Employee Workflow From 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76438" y="1971675"/>
            <a:ext cx="5191125" cy="4048125"/>
            <a:chOff x="904875" y="1971675"/>
            <a:chExt cx="5191125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7" name="Straight Connector 6"/>
            <p:cNvCxnSpPr/>
            <p:nvPr/>
          </p:nvCxnSpPr>
          <p:spPr>
            <a:xfrm rot="5400000" flipH="1" flipV="1">
              <a:off x="2090737" y="4376738"/>
              <a:ext cx="1371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352675" y="5029200"/>
              <a:ext cx="838200" cy="6858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200400" y="4114800"/>
              <a:ext cx="2895600" cy="914400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(Insert Command Interface And Object, Here)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 With </a:t>
            </a:r>
            <a:r>
              <a:rPr lang="en-US" sz="2000" dirty="0" err="1" smtClean="0"/>
              <a:t>ICommand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47700" y="2514600"/>
            <a:ext cx="7848600" cy="2971800"/>
            <a:chOff x="533400" y="1600200"/>
            <a:chExt cx="7848600" cy="2971800"/>
          </a:xfrm>
        </p:grpSpPr>
        <p:grpSp>
          <p:nvGrpSpPr>
            <p:cNvPr id="17" name="Group 16"/>
            <p:cNvGrpSpPr/>
            <p:nvPr/>
          </p:nvGrpSpPr>
          <p:grpSpPr>
            <a:xfrm>
              <a:off x="533400" y="1600200"/>
              <a:ext cx="6181725" cy="2971800"/>
              <a:chOff x="533400" y="1600200"/>
              <a:chExt cx="6181725" cy="2971800"/>
            </a:xfrm>
          </p:grpSpPr>
          <p:pic>
            <p:nvPicPr>
              <p:cNvPr id="5" name="Picture 2" descr="X:\Derick-GitHub\Presentation And Training Material\Decoupling Workflow With App Controler\doc\Org Chart View.png"/>
              <p:cNvPicPr>
                <a:picLocks noChangeAspect="1" noChangeArrowheads="1"/>
              </p:cNvPicPr>
              <p:nvPr/>
            </p:nvPicPr>
            <p:blipFill>
              <a:blip r:embed="rId3"/>
              <a:stretch>
                <a:fillRect/>
              </a:stretch>
            </p:blipFill>
            <p:spPr bwMode="auto">
              <a:xfrm>
                <a:off x="533400" y="1600200"/>
                <a:ext cx="3146612" cy="29718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7" name="Straight Connector 6"/>
              <p:cNvCxnSpPr/>
              <p:nvPr/>
            </p:nvCxnSpPr>
            <p:spPr>
              <a:xfrm rot="5400000" flipH="1" flipV="1">
                <a:off x="1295400" y="3429000"/>
                <a:ext cx="1066800" cy="4572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1562100" y="3848100"/>
                <a:ext cx="533400" cy="4572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057400" y="3124200"/>
                <a:ext cx="4657725" cy="66675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4219575" y="1600200"/>
              <a:ext cx="4162425" cy="1152525"/>
              <a:chOff x="4267200" y="2590800"/>
              <a:chExt cx="4162425" cy="115252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267200" y="2590800"/>
                <a:ext cx="1981200" cy="6096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400" dirty="0" err="1" smtClean="0"/>
                  <a:t>OrgChartPresenter</a:t>
                </a:r>
                <a:endParaRPr lang="en-US" sz="1400" dirty="0"/>
              </a:p>
            </p:txBody>
          </p: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495800" y="2895600"/>
                <a:ext cx="3933825" cy="84772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4648200" y="3200400"/>
                <a:ext cx="3733800" cy="228600"/>
              </a:xfrm>
              <a:prstGeom prst="rect">
                <a:avLst/>
              </a:prstGeom>
              <a:solidFill>
                <a:srgbClr val="FFFF00">
                  <a:alpha val="10196"/>
                </a:srgb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 Command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52450" y="2244650"/>
            <a:ext cx="8039100" cy="3317950"/>
            <a:chOff x="381000" y="2790825"/>
            <a:chExt cx="8039100" cy="3317950"/>
          </a:xfrm>
        </p:grpSpPr>
        <p:grpSp>
          <p:nvGrpSpPr>
            <p:cNvPr id="10" name="Group 9"/>
            <p:cNvGrpSpPr/>
            <p:nvPr/>
          </p:nvGrpSpPr>
          <p:grpSpPr>
            <a:xfrm>
              <a:off x="381000" y="3048000"/>
              <a:ext cx="5543550" cy="3060775"/>
              <a:chOff x="742950" y="1752600"/>
              <a:chExt cx="8039100" cy="4438650"/>
            </a:xfrm>
          </p:grpSpPr>
          <p:pic>
            <p:nvPicPr>
              <p:cNvPr id="11" name="Picture 10" descr="X:\Derick-GitHub\Presentation And Training Material\Decoupling Workflow With App Controler\doc\New Employee - Info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42950" y="1752600"/>
                <a:ext cx="4286250" cy="2257425"/>
              </a:xfrm>
              <a:prstGeom prst="rect">
                <a:avLst/>
              </a:prstGeom>
              <a:noFill/>
            </p:spPr>
          </p:pic>
          <p:pic>
            <p:nvPicPr>
              <p:cNvPr id="12" name="Picture 11" descr="X:\Derick-GitHub\Presentation And Training Material\Decoupling Workflow With App Controler\doc\New Employee - Manager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495800" y="4419600"/>
                <a:ext cx="4286250" cy="1771650"/>
              </a:xfrm>
              <a:prstGeom prst="rect">
                <a:avLst/>
              </a:prstGeom>
              <a:noFill/>
            </p:spPr>
          </p:pic>
          <p:sp>
            <p:nvSpPr>
              <p:cNvPr id="13" name="Arc 12"/>
              <p:cNvSpPr/>
              <p:nvPr/>
            </p:nvSpPr>
            <p:spPr>
              <a:xfrm>
                <a:off x="3581400" y="3505200"/>
                <a:ext cx="2209800" cy="2209800"/>
              </a:xfrm>
              <a:prstGeom prst="arc">
                <a:avLst>
                  <a:gd name="adj1" fmla="val 16231089"/>
                  <a:gd name="adj2" fmla="val 0"/>
                </a:avLst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581400" y="2790825"/>
              <a:ext cx="4838700" cy="178117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Coupling Within </a:t>
            </a:r>
            <a:r>
              <a:rPr lang="en-US" sz="2000" dirty="0" err="1" smtClean="0"/>
              <a:t>ICommand</a:t>
            </a:r>
            <a:r>
              <a:rPr lang="en-US" sz="2000" dirty="0" smtClean="0"/>
              <a:t> Can Still Be Scary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Pulling Dependencies Up</a:t>
            </a:r>
          </a:p>
        </p:txBody>
      </p:sp>
      <p:pic>
        <p:nvPicPr>
          <p:cNvPr id="4" name="Picture 6" descr="X:\Derick-GitHub\Presentation And Training Material\Decoupling Workflow With App Controler\doc\Real World Workflow Coupl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75550"/>
            <a:ext cx="5638799" cy="4901450"/>
          </a:xfrm>
          <a:prstGeom prst="rect">
            <a:avLst/>
          </a:prstGeom>
          <a:noFill/>
        </p:spPr>
      </p:pic>
      <p:pic>
        <p:nvPicPr>
          <p:cNvPr id="2" name="Picture 2" descr="C:\Users\derickb\AppData\Local\Microsoft\Windows\Temporary Internet Files\Content.IE5\G2O7H1DK\MPj0262265000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3657600"/>
            <a:ext cx="1722702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4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An Event Aggregator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“An Event Aggregator acts as a single source of events for many objects. It registers for all the events of the many objects allowing clients to register with just the aggregator.” – </a:t>
            </a:r>
            <a:r>
              <a:rPr lang="en-US" sz="2000" dirty="0" smtClean="0">
                <a:hlinkClick r:id="rId3"/>
              </a:rPr>
              <a:t>Martin Fowler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Event Aggregator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981200" y="2667000"/>
            <a:ext cx="5181600" cy="2971800"/>
            <a:chOff x="1905000" y="2743200"/>
            <a:chExt cx="5181600" cy="2971800"/>
          </a:xfrm>
        </p:grpSpPr>
        <p:sp>
          <p:nvSpPr>
            <p:cNvPr id="5" name="Rectangle 4"/>
            <p:cNvSpPr/>
            <p:nvPr/>
          </p:nvSpPr>
          <p:spPr>
            <a:xfrm>
              <a:off x="24384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862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3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8862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</a:t>
              </a:r>
            </a:p>
            <a:p>
              <a:pPr algn="ctr"/>
              <a:r>
                <a:rPr lang="en-US" dirty="0" smtClean="0"/>
                <a:t>Publisher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3657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5181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cxnSp>
          <p:nvCxnSpPr>
            <p:cNvPr id="21" name="Curved Connector 20"/>
            <p:cNvCxnSpPr>
              <a:stCxn id="9" idx="3"/>
              <a:endCxn id="4" idx="1"/>
            </p:cNvCxnSpPr>
            <p:nvPr/>
          </p:nvCxnSpPr>
          <p:spPr>
            <a:xfrm>
              <a:off x="3124200" y="3924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0" idx="3"/>
              <a:endCxn id="4" idx="1"/>
            </p:cNvCxnSpPr>
            <p:nvPr/>
          </p:nvCxnSpPr>
          <p:spPr>
            <a:xfrm>
              <a:off x="3124200" y="4686300"/>
              <a:ext cx="762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1" idx="3"/>
              <a:endCxn id="4" idx="1"/>
            </p:cNvCxnSpPr>
            <p:nvPr/>
          </p:nvCxnSpPr>
          <p:spPr>
            <a:xfrm flipV="1">
              <a:off x="3124200" y="4686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5867400" y="3657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674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67400" y="5181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  <a:endParaRPr lang="en-US" dirty="0"/>
            </a:p>
          </p:txBody>
        </p:sp>
        <p:cxnSp>
          <p:nvCxnSpPr>
            <p:cNvPr id="30" name="Curved Connector 29"/>
            <p:cNvCxnSpPr>
              <a:stCxn id="4" idx="3"/>
              <a:endCxn id="26" idx="1"/>
            </p:cNvCxnSpPr>
            <p:nvPr/>
          </p:nvCxnSpPr>
          <p:spPr>
            <a:xfrm flipV="1">
              <a:off x="5105400" y="3924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4" idx="3"/>
              <a:endCxn id="27" idx="1"/>
            </p:cNvCxnSpPr>
            <p:nvPr/>
          </p:nvCxnSpPr>
          <p:spPr>
            <a:xfrm>
              <a:off x="5105400" y="4686300"/>
              <a:ext cx="762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4" idx="3"/>
              <a:endCxn id="28" idx="1"/>
            </p:cNvCxnSpPr>
            <p:nvPr/>
          </p:nvCxnSpPr>
          <p:spPr>
            <a:xfrm>
              <a:off x="5105400" y="4686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5" idx="2"/>
              <a:endCxn id="4" idx="0"/>
            </p:cNvCxnSpPr>
            <p:nvPr/>
          </p:nvCxnSpPr>
          <p:spPr>
            <a:xfrm rot="16200000" flipH="1">
              <a:off x="3200400" y="3124200"/>
              <a:ext cx="1143000" cy="14478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6" idx="2"/>
              <a:endCxn id="4" idx="0"/>
            </p:cNvCxnSpPr>
            <p:nvPr/>
          </p:nvCxnSpPr>
          <p:spPr>
            <a:xfrm rot="5400000">
              <a:off x="3924300" y="3848100"/>
              <a:ext cx="1143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>
              <a:stCxn id="7" idx="2"/>
              <a:endCxn id="4" idx="0"/>
            </p:cNvCxnSpPr>
            <p:nvPr/>
          </p:nvCxnSpPr>
          <p:spPr>
            <a:xfrm rot="5400000">
              <a:off x="4648200" y="3124200"/>
              <a:ext cx="1143000" cy="14478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Publishing A Selected Employee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Event Aggregator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81050" y="1676400"/>
            <a:ext cx="7581901" cy="4572000"/>
            <a:chOff x="762000" y="1828800"/>
            <a:chExt cx="7581901" cy="4572000"/>
          </a:xfrm>
        </p:grpSpPr>
        <p:grpSp>
          <p:nvGrpSpPr>
            <p:cNvPr id="5" name="Group 4"/>
            <p:cNvGrpSpPr/>
            <p:nvPr/>
          </p:nvGrpSpPr>
          <p:grpSpPr>
            <a:xfrm>
              <a:off x="895350" y="1828800"/>
              <a:ext cx="7448551" cy="4048125"/>
              <a:chOff x="1104899" y="1828800"/>
              <a:chExt cx="7448551" cy="4048125"/>
            </a:xfrm>
          </p:grpSpPr>
          <p:pic>
            <p:nvPicPr>
              <p:cNvPr id="6" name="Picture 3" descr="X:\Derick-GitHub\Presentation And Training Material\Decoupling Workflow With App Controler\doc\Org Chart View - Org Chart Panel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104899" y="1828800"/>
                <a:ext cx="4286251" cy="4048125"/>
              </a:xfrm>
              <a:prstGeom prst="rect">
                <a:avLst/>
              </a:prstGeom>
              <a:noFill/>
            </p:spPr>
          </p:pic>
          <p:pic>
            <p:nvPicPr>
              <p:cNvPr id="7" name="Picture 2" descr="X:\Derick-GitHub\Presentation And Training Material\Decoupling Workflow With App Controler\doc\Org Chart View - Employee Info Panel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552949" y="4267200"/>
                <a:ext cx="4000501" cy="952500"/>
              </a:xfrm>
              <a:prstGeom prst="rect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ash"/>
              </a:ln>
              <a:effectLst/>
            </p:spPr>
          </p:pic>
        </p:grpSp>
        <p:sp>
          <p:nvSpPr>
            <p:cNvPr id="8" name="Rectangle 7"/>
            <p:cNvSpPr/>
            <p:nvPr/>
          </p:nvSpPr>
          <p:spPr>
            <a:xfrm>
              <a:off x="1360796" y="2286000"/>
              <a:ext cx="734704" cy="179696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095500" y="2286000"/>
              <a:ext cx="1066800" cy="76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095500" y="2514600"/>
              <a:ext cx="1066800" cy="457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162300" y="2352675"/>
              <a:ext cx="4667250" cy="6191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cxnSp>
          <p:nvCxnSpPr>
            <p:cNvPr id="32" name="Shape 31"/>
            <p:cNvCxnSpPr>
              <a:stCxn id="1028" idx="3"/>
              <a:endCxn id="7" idx="2"/>
            </p:cNvCxnSpPr>
            <p:nvPr/>
          </p:nvCxnSpPr>
          <p:spPr>
            <a:xfrm flipV="1">
              <a:off x="5505450" y="5219700"/>
              <a:ext cx="838201" cy="70485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762000" y="5143500"/>
              <a:ext cx="4743450" cy="1257300"/>
              <a:chOff x="1143000" y="5105400"/>
              <a:chExt cx="4743450" cy="12573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143000" y="5105400"/>
                <a:ext cx="1981200" cy="6096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400" dirty="0" err="1" smtClean="0"/>
                  <a:t>OrgChartPresenter</a:t>
                </a:r>
                <a:endParaRPr lang="en-US" sz="1400" dirty="0"/>
              </a:p>
            </p:txBody>
          </p:sp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447800" y="5410200"/>
                <a:ext cx="4438650" cy="9525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Passing Dependencies Down The Tree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Dependency Inversion Issues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495300" y="1676400"/>
            <a:ext cx="8153400" cy="4495800"/>
            <a:chOff x="533400" y="1828800"/>
            <a:chExt cx="8153400" cy="4495800"/>
          </a:xfrm>
        </p:grpSpPr>
        <p:grpSp>
          <p:nvGrpSpPr>
            <p:cNvPr id="42" name="Group 41"/>
            <p:cNvGrpSpPr/>
            <p:nvPr/>
          </p:nvGrpSpPr>
          <p:grpSpPr>
            <a:xfrm>
              <a:off x="1219200" y="4038600"/>
              <a:ext cx="6324600" cy="838200"/>
              <a:chOff x="1676400" y="4038600"/>
              <a:chExt cx="6324600" cy="838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76400" y="4038600"/>
                <a:ext cx="15240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Some Object</a:t>
                </a:r>
                <a:endParaRPr lang="en-US" sz="12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886200" y="4038600"/>
                <a:ext cx="15240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One More Object</a:t>
                </a:r>
                <a:endParaRPr lang="en-US" sz="1200" dirty="0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6096000" y="4038600"/>
                <a:ext cx="1905000" cy="838200"/>
                <a:chOff x="5029200" y="3657600"/>
                <a:chExt cx="1905000" cy="83820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5410200" y="39624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b" anchorCtr="0"/>
                <a:lstStyle/>
                <a:p>
                  <a:pPr algn="r"/>
                  <a:r>
                    <a:rPr lang="en-US" sz="1400" b="1" dirty="0" smtClean="0"/>
                    <a:t>An</a:t>
                  </a:r>
                </a:p>
                <a:p>
                  <a:pPr algn="r"/>
                  <a:r>
                    <a:rPr lang="en-US" sz="1400" b="1" dirty="0" smtClean="0"/>
                    <a:t>Event Handler</a:t>
                  </a:r>
                  <a:endParaRPr lang="en-US" sz="1400" b="1" dirty="0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5029200" y="36576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This Object</a:t>
                  </a:r>
                  <a:endParaRPr lang="en-US" sz="1200" dirty="0"/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>
              <a:off x="533400" y="5486400"/>
              <a:ext cx="8153400" cy="838200"/>
              <a:chOff x="533400" y="5486400"/>
              <a:chExt cx="8153400" cy="8382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6324600" y="5486400"/>
                <a:ext cx="2362200" cy="838200"/>
                <a:chOff x="5029200" y="4953000"/>
                <a:chExt cx="2362200" cy="838200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5867400" y="52578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400" b="1" dirty="0" smtClean="0"/>
                    <a:t>An Event Publishing Object</a:t>
                  </a:r>
                  <a:endParaRPr lang="en-US" sz="1400" b="1" dirty="0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029200" y="49530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Yet Another Object</a:t>
                  </a:r>
                  <a:endParaRPr lang="en-US" sz="1200" dirty="0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533400" y="5486400"/>
                <a:ext cx="2362200" cy="838200"/>
                <a:chOff x="228600" y="4876800"/>
                <a:chExt cx="2362200" cy="838200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1066800" y="51816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400" b="1" dirty="0" smtClean="0"/>
                    <a:t>An Event Publishing Object</a:t>
                  </a:r>
                  <a:endParaRPr lang="en-US" sz="1400" b="1" dirty="0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28600" y="48768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Whatever Object</a:t>
                  </a:r>
                  <a:endParaRPr lang="en-US" sz="1200" dirty="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429000" y="5486400"/>
                <a:ext cx="2362200" cy="838200"/>
                <a:chOff x="2133600" y="4953000"/>
                <a:chExt cx="2362200" cy="8382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2971800" y="52578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400" b="1" dirty="0" smtClean="0"/>
                    <a:t>An Event Publishing Object</a:t>
                  </a:r>
                  <a:endParaRPr lang="en-US" sz="1400" b="1" dirty="0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2133600" y="49530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Another Object</a:t>
                  </a:r>
                  <a:endParaRPr lang="en-US" sz="1200" dirty="0"/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>
              <a:off x="3429000" y="1828800"/>
              <a:ext cx="1905000" cy="1752600"/>
              <a:chOff x="3886200" y="1905000"/>
              <a:chExt cx="1905000" cy="1752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886200" y="1905000"/>
                <a:ext cx="15240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/>
                  <a:t>IEventPublisher</a:t>
                </a:r>
                <a:endParaRPr lang="en-US" sz="1200" dirty="0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3886200" y="2819400"/>
                <a:ext cx="1905000" cy="838200"/>
                <a:chOff x="3505200" y="2971800"/>
                <a:chExt cx="1905000" cy="83820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3886200" y="32766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b" anchorCtr="0"/>
                <a:lstStyle/>
                <a:p>
                  <a:pPr algn="r"/>
                  <a:r>
                    <a:rPr lang="en-US" sz="1400" b="1" dirty="0" smtClean="0"/>
                    <a:t>An</a:t>
                  </a:r>
                </a:p>
                <a:p>
                  <a:pPr algn="r"/>
                  <a:r>
                    <a:rPr lang="en-US" sz="1400" b="1" dirty="0" smtClean="0"/>
                    <a:t>Event Handler</a:t>
                  </a:r>
                  <a:endParaRPr lang="en-US" sz="1400" b="1" dirty="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505200" y="29718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That Object</a:t>
                  </a:r>
                  <a:endParaRPr lang="en-US" sz="1200" dirty="0"/>
                </a:p>
              </p:txBody>
            </p:sp>
          </p:grpSp>
          <p:cxnSp>
            <p:nvCxnSpPr>
              <p:cNvPr id="28" name="Elbow Connector 27"/>
              <p:cNvCxnSpPr>
                <a:stCxn id="4" idx="2"/>
                <a:endCxn id="15" idx="0"/>
              </p:cNvCxnSpPr>
              <p:nvPr/>
            </p:nvCxnSpPr>
            <p:spPr>
              <a:xfrm rot="5400000">
                <a:off x="4343400" y="2514600"/>
                <a:ext cx="60960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hape 29"/>
            <p:cNvCxnSpPr>
              <a:stCxn id="15" idx="1"/>
              <a:endCxn id="5" idx="0"/>
            </p:cNvCxnSpPr>
            <p:nvPr/>
          </p:nvCxnSpPr>
          <p:spPr>
            <a:xfrm rot="10800000" flipV="1">
              <a:off x="1981200" y="3009900"/>
              <a:ext cx="1447800" cy="10287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hape 32"/>
            <p:cNvCxnSpPr>
              <a:stCxn id="15" idx="3"/>
              <a:endCxn id="14" idx="0"/>
            </p:cNvCxnSpPr>
            <p:nvPr/>
          </p:nvCxnSpPr>
          <p:spPr>
            <a:xfrm>
              <a:off x="4953000" y="3009900"/>
              <a:ext cx="1447800" cy="10287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15" idx="2"/>
              <a:endCxn id="8" idx="0"/>
            </p:cNvCxnSpPr>
            <p:nvPr/>
          </p:nvCxnSpPr>
          <p:spPr>
            <a:xfrm rot="5400000">
              <a:off x="3810000" y="3657600"/>
              <a:ext cx="7620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5" idx="2"/>
              <a:endCxn id="16" idx="0"/>
            </p:cNvCxnSpPr>
            <p:nvPr/>
          </p:nvCxnSpPr>
          <p:spPr>
            <a:xfrm rot="5400000">
              <a:off x="1181100" y="4686300"/>
              <a:ext cx="9144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8" idx="2"/>
              <a:endCxn id="6" idx="0"/>
            </p:cNvCxnSpPr>
            <p:nvPr/>
          </p:nvCxnSpPr>
          <p:spPr>
            <a:xfrm rot="5400000">
              <a:off x="3733800" y="5029200"/>
              <a:ext cx="9144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14" idx="2"/>
              <a:endCxn id="7" idx="0"/>
            </p:cNvCxnSpPr>
            <p:nvPr/>
          </p:nvCxnSpPr>
          <p:spPr>
            <a:xfrm rot="16200000" flipH="1">
              <a:off x="6286500" y="4686300"/>
              <a:ext cx="9144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– Final Version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Orchestration With An Application Controller And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“The basic idea of … Dependency Injection is to have a separate object, an assembler, that populates a field … with an appropriate implementation for the … interface” – </a:t>
            </a:r>
            <a:r>
              <a:rPr lang="en-US" sz="2000" dirty="0" smtClean="0">
                <a:hlinkClick r:id="rId3"/>
              </a:rPr>
              <a:t>Martin Fowler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Dependency Injection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4800" y="2819400"/>
            <a:ext cx="2819400" cy="2133600"/>
            <a:chOff x="2028511" y="1897464"/>
            <a:chExt cx="5019152" cy="3798277"/>
          </a:xfrm>
        </p:grpSpPr>
        <p:sp>
          <p:nvSpPr>
            <p:cNvPr id="6" name="Cloud 5"/>
            <p:cNvSpPr/>
            <p:nvPr/>
          </p:nvSpPr>
          <p:spPr>
            <a:xfrm>
              <a:off x="2028511" y="1897464"/>
              <a:ext cx="5019152" cy="3798277"/>
            </a:xfrm>
            <a:prstGeom prst="cloud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7" name="Group 27"/>
            <p:cNvGrpSpPr/>
            <p:nvPr/>
          </p:nvGrpSpPr>
          <p:grpSpPr>
            <a:xfrm>
              <a:off x="2476500" y="2438400"/>
              <a:ext cx="3771900" cy="2590800"/>
              <a:chOff x="2476500" y="2590800"/>
              <a:chExt cx="3771900" cy="2590800"/>
            </a:xfrm>
          </p:grpSpPr>
          <p:sp>
            <p:nvSpPr>
              <p:cNvPr id="8" name="Rectangle 4"/>
              <p:cNvSpPr/>
              <p:nvPr/>
            </p:nvSpPr>
            <p:spPr>
              <a:xfrm>
                <a:off x="2476500" y="3962400"/>
                <a:ext cx="1752600" cy="6096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1000" dirty="0" err="1" smtClean="0"/>
                  <a:t>IDoSomething</a:t>
                </a:r>
                <a:endParaRPr lang="en-US" sz="1000" dirty="0"/>
              </a:p>
            </p:txBody>
          </p:sp>
          <p:sp>
            <p:nvSpPr>
              <p:cNvPr id="9" name="Down Arrow Callout 5"/>
              <p:cNvSpPr/>
              <p:nvPr/>
            </p:nvSpPr>
            <p:spPr>
              <a:xfrm>
                <a:off x="2476500" y="3276600"/>
                <a:ext cx="1752600" cy="1066800"/>
              </a:xfrm>
              <a:prstGeom prst="down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ThatClass</a:t>
                </a:r>
                <a:endParaRPr lang="en-US" sz="10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495800" y="2590800"/>
                <a:ext cx="17526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ThisClass</a:t>
                </a:r>
                <a:endParaRPr lang="en-US" sz="10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457700" y="4572000"/>
                <a:ext cx="1752600" cy="6096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1000" dirty="0" err="1" smtClean="0"/>
                  <a:t>IWhatever</a:t>
                </a:r>
                <a:endParaRPr lang="en-US" sz="1000" dirty="0"/>
              </a:p>
            </p:txBody>
          </p:sp>
          <p:sp>
            <p:nvSpPr>
              <p:cNvPr id="14" name="Down Arrow Callout 13"/>
              <p:cNvSpPr/>
              <p:nvPr/>
            </p:nvSpPr>
            <p:spPr>
              <a:xfrm>
                <a:off x="4457700" y="3886200"/>
                <a:ext cx="1752600" cy="1066800"/>
              </a:xfrm>
              <a:prstGeom prst="down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AnotherClass</a:t>
                </a:r>
                <a:endParaRPr lang="en-US" sz="1000" dirty="0"/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3657600" y="35814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108230" y="2848563"/>
            <a:ext cx="2654770" cy="2104437"/>
            <a:chOff x="5568715" y="2590800"/>
            <a:chExt cx="2654770" cy="2104437"/>
          </a:xfrm>
        </p:grpSpPr>
        <p:grpSp>
          <p:nvGrpSpPr>
            <p:cNvPr id="34" name="Group 33"/>
            <p:cNvGrpSpPr/>
            <p:nvPr/>
          </p:nvGrpSpPr>
          <p:grpSpPr>
            <a:xfrm>
              <a:off x="6400800" y="3429000"/>
              <a:ext cx="984485" cy="727664"/>
              <a:chOff x="5799902" y="3128433"/>
              <a:chExt cx="984485" cy="727664"/>
            </a:xfrm>
          </p:grpSpPr>
          <p:sp>
            <p:nvSpPr>
              <p:cNvPr id="29" name="Rectangle 4"/>
              <p:cNvSpPr/>
              <p:nvPr/>
            </p:nvSpPr>
            <p:spPr>
              <a:xfrm>
                <a:off x="5799902" y="3513667"/>
                <a:ext cx="984485" cy="34243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1000" dirty="0" err="1" smtClean="0"/>
                  <a:t>IDoSomething</a:t>
                </a:r>
                <a:endParaRPr lang="en-US" sz="1000" dirty="0"/>
              </a:p>
            </p:txBody>
          </p:sp>
          <p:sp>
            <p:nvSpPr>
              <p:cNvPr id="30" name="Down Arrow Callout 5"/>
              <p:cNvSpPr/>
              <p:nvPr/>
            </p:nvSpPr>
            <p:spPr>
              <a:xfrm>
                <a:off x="5799902" y="3128433"/>
                <a:ext cx="984485" cy="599252"/>
              </a:xfrm>
              <a:prstGeom prst="down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ThatClass</a:t>
                </a:r>
                <a:endParaRPr lang="en-US" sz="1000" dirty="0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7239000" y="4267200"/>
              <a:ext cx="984485" cy="428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ThisClass</a:t>
              </a:r>
              <a:endParaRPr lang="en-US" sz="1000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568715" y="2590800"/>
              <a:ext cx="984485" cy="727663"/>
              <a:chOff x="6912798" y="3470863"/>
              <a:chExt cx="984485" cy="727663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912798" y="3856096"/>
                <a:ext cx="984485" cy="34243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1000" dirty="0" err="1" smtClean="0"/>
                  <a:t>IWhatever</a:t>
                </a:r>
                <a:endParaRPr lang="en-US" sz="1000" dirty="0"/>
              </a:p>
            </p:txBody>
          </p:sp>
          <p:sp>
            <p:nvSpPr>
              <p:cNvPr id="33" name="Down Arrow Callout 32"/>
              <p:cNvSpPr/>
              <p:nvPr/>
            </p:nvSpPr>
            <p:spPr>
              <a:xfrm>
                <a:off x="6912798" y="3470863"/>
                <a:ext cx="984485" cy="599252"/>
              </a:xfrm>
              <a:prstGeom prst="down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AnotherClass</a:t>
                </a:r>
                <a:endParaRPr lang="en-US" sz="1000" dirty="0"/>
              </a:p>
            </p:txBody>
          </p:sp>
        </p:grpSp>
        <p:cxnSp>
          <p:nvCxnSpPr>
            <p:cNvPr id="37" name="Shape 36"/>
            <p:cNvCxnSpPr>
              <a:stCxn id="32" idx="3"/>
              <a:endCxn id="30" idx="0"/>
            </p:cNvCxnSpPr>
            <p:nvPr/>
          </p:nvCxnSpPr>
          <p:spPr>
            <a:xfrm>
              <a:off x="6553200" y="3147248"/>
              <a:ext cx="339843" cy="281752"/>
            </a:xfrm>
            <a:prstGeom prst="bentConnector2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29" idx="3"/>
              <a:endCxn id="31" idx="0"/>
            </p:cNvCxnSpPr>
            <p:nvPr/>
          </p:nvCxnSpPr>
          <p:spPr>
            <a:xfrm>
              <a:off x="7385285" y="3985449"/>
              <a:ext cx="345958" cy="281751"/>
            </a:xfrm>
            <a:prstGeom prst="bentConnector2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Brace 41"/>
          <p:cNvSpPr/>
          <p:nvPr/>
        </p:nvSpPr>
        <p:spPr>
          <a:xfrm flipH="1">
            <a:off x="5562600" y="2895600"/>
            <a:ext cx="457200" cy="1981200"/>
          </a:xfrm>
          <a:prstGeom prst="rightBrace">
            <a:avLst>
              <a:gd name="adj1" fmla="val 8333"/>
              <a:gd name="adj2" fmla="val 50000"/>
            </a:avLst>
          </a:prstGeom>
          <a:ln w="381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3048000" y="2895600"/>
            <a:ext cx="533400" cy="1981200"/>
            <a:chOff x="3124200" y="2895600"/>
            <a:chExt cx="533400" cy="1981200"/>
          </a:xfrm>
        </p:grpSpPr>
        <p:sp>
          <p:nvSpPr>
            <p:cNvPr id="41" name="Right Brace 40"/>
            <p:cNvSpPr/>
            <p:nvPr/>
          </p:nvSpPr>
          <p:spPr>
            <a:xfrm>
              <a:off x="3124200" y="2895600"/>
              <a:ext cx="457200" cy="1981200"/>
            </a:xfrm>
            <a:prstGeom prst="rightBrac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505200" y="3886200"/>
              <a:ext cx="152400" cy="158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Encapsulation:</a:t>
            </a:r>
          </a:p>
          <a:p>
            <a:pPr lvl="1" eaLnBrk="1" hangingPunct="1">
              <a:buNone/>
            </a:pPr>
            <a:r>
              <a:rPr lang="en-US" sz="2000" dirty="0" smtClean="0"/>
              <a:t>“The hiding of </a:t>
            </a:r>
            <a:r>
              <a:rPr lang="en-US" sz="2000" i="1" dirty="0" smtClean="0"/>
              <a:t>design decisions</a:t>
            </a:r>
            <a:r>
              <a:rPr lang="en-US" sz="2000" dirty="0" smtClean="0"/>
              <a:t> in a computer program that are most likely to change”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52"/>
          <p:cNvGrpSpPr/>
          <p:nvPr/>
        </p:nvGrpSpPr>
        <p:grpSpPr>
          <a:xfrm>
            <a:off x="1371600" y="2667000"/>
            <a:ext cx="6400800" cy="3276600"/>
            <a:chOff x="609600" y="2667000"/>
            <a:chExt cx="6400800" cy="3276600"/>
          </a:xfrm>
        </p:grpSpPr>
        <p:grpSp>
          <p:nvGrpSpPr>
            <p:cNvPr id="3" name="Group 23"/>
            <p:cNvGrpSpPr/>
            <p:nvPr/>
          </p:nvGrpSpPr>
          <p:grpSpPr>
            <a:xfrm>
              <a:off x="2514600" y="3886200"/>
              <a:ext cx="2514600" cy="2057400"/>
              <a:chOff x="3429000" y="3352800"/>
              <a:chExt cx="2514600" cy="2057400"/>
            </a:xfrm>
          </p:grpSpPr>
          <p:grpSp>
            <p:nvGrpSpPr>
              <p:cNvPr id="9" name="Group 22"/>
              <p:cNvGrpSpPr/>
              <p:nvPr/>
            </p:nvGrpSpPr>
            <p:grpSpPr>
              <a:xfrm>
                <a:off x="3429000" y="3352800"/>
                <a:ext cx="2514600" cy="2057400"/>
                <a:chOff x="3429000" y="3352800"/>
                <a:chExt cx="2514600" cy="205740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3429000" y="3352800"/>
                  <a:ext cx="2514600" cy="2057400"/>
                  <a:chOff x="2286000" y="3505200"/>
                  <a:chExt cx="2514600" cy="2057400"/>
                </a:xfrm>
              </p:grpSpPr>
              <p:sp>
                <p:nvSpPr>
                  <p:cNvPr id="4" name="Frame 3"/>
                  <p:cNvSpPr/>
                  <p:nvPr/>
                </p:nvSpPr>
                <p:spPr>
                  <a:xfrm>
                    <a:off x="2286000" y="3505200"/>
                    <a:ext cx="2514600" cy="2057400"/>
                  </a:xfrm>
                  <a:prstGeom prst="frame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27432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36576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27432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36576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4572000" y="40386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5" idx="2"/>
                  <a:endCxn id="7" idx="0"/>
                </p:cNvCxnSpPr>
                <p:nvPr/>
              </p:nvCxnSpPr>
              <p:spPr>
                <a:xfrm rot="5400000">
                  <a:off x="4114800" y="43815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7" idx="3"/>
                  <a:endCxn id="8" idx="1"/>
                </p:cNvCxnSpPr>
                <p:nvPr/>
              </p:nvCxnSpPr>
              <p:spPr>
                <a:xfrm>
                  <a:off x="4572000" y="47244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 flipV="1">
                  <a:off x="4572000" y="4267200"/>
                  <a:ext cx="2286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733800" y="3657600"/>
                <a:ext cx="1905000" cy="1446550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tint val="50000"/>
                      <a:satMod val="300000"/>
                      <a:alpha val="5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8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609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2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624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336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Elbow Connector 36"/>
            <p:cNvCxnSpPr>
              <a:stCxn id="27" idx="2"/>
            </p:cNvCxnSpPr>
            <p:nvPr/>
          </p:nvCxnSpPr>
          <p:spPr>
            <a:xfrm rot="5400000">
              <a:off x="40005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28" idx="2"/>
            </p:cNvCxnSpPr>
            <p:nvPr/>
          </p:nvCxnSpPr>
          <p:spPr>
            <a:xfrm rot="16200000" flipH="1">
              <a:off x="30861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5" idx="3"/>
            </p:cNvCxnSpPr>
            <p:nvPr/>
          </p:nvCxnSpPr>
          <p:spPr>
            <a:xfrm>
              <a:off x="2057400" y="4267200"/>
              <a:ext cx="457200" cy="5715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26" idx="1"/>
              <a:endCxn id="4" idx="3"/>
            </p:cNvCxnSpPr>
            <p:nvPr/>
          </p:nvCxnSpPr>
          <p:spPr>
            <a:xfrm rot="10800000" flipV="1">
              <a:off x="5029200" y="4267200"/>
              <a:ext cx="533400" cy="647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685800" y="4343400"/>
            <a:ext cx="7772400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Application Controller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62000" y="4343400"/>
            <a:ext cx="3733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Event Aggregator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4648200" y="4343400"/>
            <a:ext cx="3733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ICommand</a:t>
            </a:r>
            <a:r>
              <a:rPr lang="en-US" sz="1200" dirty="0" smtClean="0"/>
              <a:t>&lt;T&gt;</a:t>
            </a:r>
            <a:endParaRPr lang="en-US" sz="1200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“Some applications contain a significant amount of logic about the screens to use at different points, which may involve invoking certain screens at certain times in an application.” 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Application Controller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62000" y="2438400"/>
            <a:ext cx="3733800" cy="1524000"/>
            <a:chOff x="762000" y="3048000"/>
            <a:chExt cx="3733800" cy="1524000"/>
          </a:xfrm>
        </p:grpSpPr>
        <p:grpSp>
          <p:nvGrpSpPr>
            <p:cNvPr id="7" name="Group 6"/>
            <p:cNvGrpSpPr/>
            <p:nvPr/>
          </p:nvGrpSpPr>
          <p:grpSpPr>
            <a:xfrm>
              <a:off x="762000" y="3048000"/>
              <a:ext cx="1828800" cy="762000"/>
              <a:chOff x="762000" y="3048000"/>
              <a:chExt cx="1828800" cy="762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62000" y="3048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Model</a:t>
                </a:r>
                <a:endParaRPr lang="en-US" sz="12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76400" y="3048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View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62000" y="3429000"/>
                <a:ext cx="1828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Presenter</a:t>
                </a:r>
                <a:endParaRPr lang="en-US" sz="12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667000" y="3048000"/>
              <a:ext cx="1828800" cy="762000"/>
              <a:chOff x="762000" y="3048000"/>
              <a:chExt cx="1828800" cy="7620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762000" y="3048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Model</a:t>
                </a:r>
                <a:endParaRPr lang="en-US" sz="12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76400" y="3048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View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62000" y="3429000"/>
                <a:ext cx="1828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Presenter</a:t>
                </a:r>
                <a:endParaRPr lang="en-US" sz="1200" dirty="0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762000" y="4191000"/>
              <a:ext cx="3733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Workflow Service</a:t>
              </a:r>
              <a:endParaRPr lang="en-US" sz="1200" dirty="0"/>
            </a:p>
          </p:txBody>
        </p:sp>
        <p:cxnSp>
          <p:nvCxnSpPr>
            <p:cNvPr id="20" name="Straight Arrow Connector 19"/>
            <p:cNvCxnSpPr>
              <a:stCxn id="6" idx="2"/>
            </p:cNvCxnSpPr>
            <p:nvPr/>
          </p:nvCxnSpPr>
          <p:spPr>
            <a:xfrm rot="5400000">
              <a:off x="1485900" y="4000500"/>
              <a:ext cx="381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2"/>
            </p:cNvCxnSpPr>
            <p:nvPr/>
          </p:nvCxnSpPr>
          <p:spPr>
            <a:xfrm rot="5400000">
              <a:off x="3390900" y="4000500"/>
              <a:ext cx="381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648200" y="2438400"/>
            <a:ext cx="3733800" cy="1524000"/>
            <a:chOff x="762000" y="3048000"/>
            <a:chExt cx="3733800" cy="1524000"/>
          </a:xfrm>
        </p:grpSpPr>
        <p:grpSp>
          <p:nvGrpSpPr>
            <p:cNvPr id="27" name="Group 6"/>
            <p:cNvGrpSpPr/>
            <p:nvPr/>
          </p:nvGrpSpPr>
          <p:grpSpPr>
            <a:xfrm>
              <a:off x="762000" y="3048000"/>
              <a:ext cx="1828800" cy="762000"/>
              <a:chOff x="762000" y="3048000"/>
              <a:chExt cx="1828800" cy="762000"/>
            </a:xfrm>
          </p:grpSpPr>
          <p:sp>
            <p:nvSpPr>
              <p:cNvPr id="35" name="Rectangle 3"/>
              <p:cNvSpPr/>
              <p:nvPr/>
            </p:nvSpPr>
            <p:spPr>
              <a:xfrm>
                <a:off x="762000" y="3048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Model</a:t>
                </a:r>
                <a:endParaRPr lang="en-US" sz="12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676400" y="3048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View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62000" y="3429000"/>
                <a:ext cx="1828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Presenter</a:t>
                </a:r>
                <a:endParaRPr lang="en-US" sz="1200" dirty="0"/>
              </a:p>
            </p:txBody>
          </p:sp>
        </p:grpSp>
        <p:grpSp>
          <p:nvGrpSpPr>
            <p:cNvPr id="28" name="Group 7"/>
            <p:cNvGrpSpPr/>
            <p:nvPr/>
          </p:nvGrpSpPr>
          <p:grpSpPr>
            <a:xfrm>
              <a:off x="2667000" y="3048000"/>
              <a:ext cx="1828800" cy="762000"/>
              <a:chOff x="762000" y="3048000"/>
              <a:chExt cx="1828800" cy="762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62000" y="3048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Model</a:t>
                </a:r>
                <a:endParaRPr lang="en-US" sz="12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676400" y="3048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View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62000" y="3429000"/>
                <a:ext cx="1828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Presenter</a:t>
                </a:r>
                <a:endParaRPr lang="en-US" sz="1200" dirty="0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762000" y="4191000"/>
              <a:ext cx="3733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Workflow Service</a:t>
              </a:r>
              <a:endParaRPr lang="en-US" sz="1200" dirty="0"/>
            </a:p>
          </p:txBody>
        </p:sp>
        <p:cxnSp>
          <p:nvCxnSpPr>
            <p:cNvPr id="30" name="Straight Arrow Connector 29"/>
            <p:cNvCxnSpPr>
              <a:stCxn id="37" idx="2"/>
            </p:cNvCxnSpPr>
            <p:nvPr/>
          </p:nvCxnSpPr>
          <p:spPr>
            <a:xfrm rot="5400000">
              <a:off x="1485900" y="4000500"/>
              <a:ext cx="381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34" idx="2"/>
            </p:cNvCxnSpPr>
            <p:nvPr/>
          </p:nvCxnSpPr>
          <p:spPr>
            <a:xfrm rot="5400000">
              <a:off x="3390900" y="4000500"/>
              <a:ext cx="381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 rot="5400000">
            <a:off x="723105" y="3771106"/>
            <a:ext cx="1143000" cy="158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3390105" y="3771106"/>
            <a:ext cx="1143000" cy="158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4610893" y="3771106"/>
            <a:ext cx="1143000" cy="158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7277894" y="3771106"/>
            <a:ext cx="1143000" cy="158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2476500" y="4152900"/>
            <a:ext cx="380206" cy="794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6362700" y="4152900"/>
            <a:ext cx="380206" cy="794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62000" y="5105400"/>
            <a:ext cx="7620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IoC</a:t>
            </a:r>
            <a:r>
              <a:rPr lang="en-US" sz="1200" dirty="0" smtClean="0"/>
              <a:t> Container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4201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Additional Resources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Command Pattern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http://www.lostechies.com/blogs/derickbailey/archive/2008/11/19/ptom-command-and-conquer-your-ui-coupling-problems.aspx 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Event Aggregator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http://www.martinfowler.com/eaaDev/EventAggregator.html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StructureMap</a:t>
            </a:r>
            <a:r>
              <a:rPr lang="en-US" sz="2000" dirty="0" smtClean="0">
                <a:solidFill>
                  <a:schemeClr val="bg1"/>
                </a:solidFill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</a:rPr>
              <a:t>IoC</a:t>
            </a:r>
            <a:r>
              <a:rPr lang="en-US" sz="2000" dirty="0" smtClean="0">
                <a:solidFill>
                  <a:schemeClr val="bg1"/>
                </a:solidFill>
              </a:rPr>
              <a:t> Container)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http://structuremap.sourceforge.net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Application Controller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http://www.martinfowler.com/eaaCatalog/applicationController.html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6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8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Me… Derick Bailey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and Architect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Blog: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derickbailey.lostechies.com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derick.bailey@mclaneat.com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derick@derickbailey.com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derickbailey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5130" name="Picture 10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9"/>
          <p:cNvSpPr txBox="1">
            <a:spLocks noChangeArrowheads="1"/>
          </p:cNvSpPr>
          <p:nvPr/>
        </p:nvSpPr>
        <p:spPr bwMode="auto">
          <a:xfrm>
            <a:off x="228600" y="4876800"/>
            <a:ext cx="617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www.mclaneat.com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McLane Advanced Technologies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4001 Central Pointe Parkway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Temple, Texas 76504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800-988-5428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954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Coupling:</a:t>
            </a:r>
          </a:p>
          <a:p>
            <a:pPr lvl="1" eaLnBrk="1" hangingPunct="1">
              <a:buNone/>
            </a:pPr>
            <a:r>
              <a:rPr lang="en-US" sz="2000" dirty="0" smtClean="0"/>
              <a:t>“The degree to which each program module relies on each one of the other modules” – </a:t>
            </a:r>
            <a:r>
              <a:rPr lang="en-US" sz="2000" dirty="0" smtClean="0">
                <a:hlinkClick r:id="rId3"/>
              </a:rPr>
              <a:t>Wikipedia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257300" y="2895600"/>
            <a:ext cx="6629400" cy="2743200"/>
            <a:chOff x="609600" y="3124200"/>
            <a:chExt cx="6629400" cy="2743200"/>
          </a:xfrm>
        </p:grpSpPr>
        <p:sp>
          <p:nvSpPr>
            <p:cNvPr id="5" name="Rectangle 4"/>
            <p:cNvSpPr/>
            <p:nvPr/>
          </p:nvSpPr>
          <p:spPr>
            <a:xfrm>
              <a:off x="1524000" y="33528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7000" y="4495800"/>
              <a:ext cx="990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31242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2800" y="5334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5400" y="3276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Elbow Connector 14"/>
            <p:cNvCxnSpPr>
              <a:stCxn id="5" idx="3"/>
              <a:endCxn id="6" idx="0"/>
            </p:cNvCxnSpPr>
            <p:nvPr/>
          </p:nvCxnSpPr>
          <p:spPr>
            <a:xfrm>
              <a:off x="2514600" y="36195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Elbow Connector 14"/>
            <p:cNvCxnSpPr>
              <a:stCxn id="5" idx="1"/>
              <a:endCxn id="12" idx="0"/>
            </p:cNvCxnSpPr>
            <p:nvPr/>
          </p:nvCxnSpPr>
          <p:spPr>
            <a:xfrm rot="10800000" flipV="1">
              <a:off x="1104900" y="3619500"/>
              <a:ext cx="4191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lbow Connector 14"/>
            <p:cNvCxnSpPr>
              <a:stCxn id="6" idx="1"/>
              <a:endCxn id="5" idx="2"/>
            </p:cNvCxnSpPr>
            <p:nvPr/>
          </p:nvCxnSpPr>
          <p:spPr>
            <a:xfrm rot="10800000">
              <a:off x="2019300" y="38862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Elbow Connector 14"/>
            <p:cNvCxnSpPr>
              <a:stCxn id="7" idx="2"/>
              <a:endCxn id="6" idx="0"/>
            </p:cNvCxnSpPr>
            <p:nvPr/>
          </p:nvCxnSpPr>
          <p:spPr>
            <a:xfrm rot="5400000">
              <a:off x="3009900" y="3810000"/>
              <a:ext cx="838200" cy="533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lbow Connector 14"/>
            <p:cNvCxnSpPr>
              <a:stCxn id="10" idx="0"/>
              <a:endCxn id="7" idx="3"/>
            </p:cNvCxnSpPr>
            <p:nvPr/>
          </p:nvCxnSpPr>
          <p:spPr>
            <a:xfrm rot="16200000" flipV="1">
              <a:off x="3962400" y="3619500"/>
              <a:ext cx="800100" cy="342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Elbow Connector 14"/>
            <p:cNvCxnSpPr>
              <a:stCxn id="8" idx="3"/>
              <a:endCxn id="9" idx="1"/>
            </p:cNvCxnSpPr>
            <p:nvPr/>
          </p:nvCxnSpPr>
          <p:spPr>
            <a:xfrm>
              <a:off x="2438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Elbow Connector 14"/>
            <p:cNvCxnSpPr>
              <a:stCxn id="9" idx="0"/>
              <a:endCxn id="6" idx="2"/>
            </p:cNvCxnSpPr>
            <p:nvPr/>
          </p:nvCxnSpPr>
          <p:spPr>
            <a:xfrm rot="16200000" flipV="1">
              <a:off x="3352800" y="4838700"/>
              <a:ext cx="3048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Elbow Connector 14"/>
            <p:cNvCxnSpPr>
              <a:stCxn id="12" idx="3"/>
              <a:endCxn id="8" idx="0"/>
            </p:cNvCxnSpPr>
            <p:nvPr/>
          </p:nvCxnSpPr>
          <p:spPr>
            <a:xfrm>
              <a:off x="1600200" y="4457700"/>
              <a:ext cx="342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Elbow Connector 14"/>
            <p:cNvCxnSpPr>
              <a:stCxn id="6" idx="1"/>
              <a:endCxn id="8" idx="0"/>
            </p:cNvCxnSpPr>
            <p:nvPr/>
          </p:nvCxnSpPr>
          <p:spPr>
            <a:xfrm rot="10800000" flipV="1">
              <a:off x="1943100" y="4762500"/>
              <a:ext cx="723900" cy="419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Elbow Connector 14"/>
            <p:cNvCxnSpPr>
              <a:stCxn id="10" idx="1"/>
              <a:endCxn id="6" idx="3"/>
            </p:cNvCxnSpPr>
            <p:nvPr/>
          </p:nvCxnSpPr>
          <p:spPr>
            <a:xfrm rot="10800000" flipV="1">
              <a:off x="3657600" y="4457700"/>
              <a:ext cx="381000" cy="304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Elbow Connector 14"/>
            <p:cNvCxnSpPr>
              <a:stCxn id="10" idx="2"/>
              <a:endCxn id="9" idx="3"/>
            </p:cNvCxnSpPr>
            <p:nvPr/>
          </p:nvCxnSpPr>
          <p:spPr>
            <a:xfrm rot="5400000">
              <a:off x="4000500" y="5067300"/>
              <a:ext cx="876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Elbow Connector 14"/>
            <p:cNvCxnSpPr>
              <a:stCxn id="13" idx="0"/>
              <a:endCxn id="10" idx="3"/>
            </p:cNvCxnSpPr>
            <p:nvPr/>
          </p:nvCxnSpPr>
          <p:spPr>
            <a:xfrm rot="16200000" flipV="1">
              <a:off x="5029200" y="4457700"/>
              <a:ext cx="723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Elbow Connector 14"/>
            <p:cNvCxnSpPr>
              <a:stCxn id="11" idx="2"/>
              <a:endCxn id="10" idx="3"/>
            </p:cNvCxnSpPr>
            <p:nvPr/>
          </p:nvCxnSpPr>
          <p:spPr>
            <a:xfrm rot="5400000">
              <a:off x="4991100" y="3848100"/>
              <a:ext cx="6477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Elbow Connector 14"/>
            <p:cNvCxnSpPr>
              <a:stCxn id="14" idx="0"/>
              <a:endCxn id="11" idx="3"/>
            </p:cNvCxnSpPr>
            <p:nvPr/>
          </p:nvCxnSpPr>
          <p:spPr>
            <a:xfrm rot="16200000" flipV="1">
              <a:off x="6096000" y="3543300"/>
              <a:ext cx="647700" cy="6477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Elbow Connector 14"/>
            <p:cNvCxnSpPr>
              <a:stCxn id="13" idx="3"/>
              <a:endCxn id="14" idx="2"/>
            </p:cNvCxnSpPr>
            <p:nvPr/>
          </p:nvCxnSpPr>
          <p:spPr>
            <a:xfrm flipV="1">
              <a:off x="6248400" y="4724400"/>
              <a:ext cx="4953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Elbow Connector 14"/>
            <p:cNvCxnSpPr>
              <a:stCxn id="14" idx="1"/>
              <a:endCxn id="10" idx="3"/>
            </p:cNvCxnSpPr>
            <p:nvPr/>
          </p:nvCxnSpPr>
          <p:spPr>
            <a:xfrm rot="10800000">
              <a:off x="5029200" y="4457700"/>
              <a:ext cx="12192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Elbow Connector 14"/>
            <p:cNvCxnSpPr>
              <a:stCxn id="14" idx="0"/>
              <a:endCxn id="7" idx="0"/>
            </p:cNvCxnSpPr>
            <p:nvPr/>
          </p:nvCxnSpPr>
          <p:spPr>
            <a:xfrm rot="16200000" flipV="1">
              <a:off x="4686300" y="2133600"/>
              <a:ext cx="1066800" cy="3048000"/>
            </a:xfrm>
            <a:prstGeom prst="bentConnector3">
              <a:avLst>
                <a:gd name="adj1" fmla="val 1214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Elbow Connector 14"/>
            <p:cNvCxnSpPr>
              <a:stCxn id="9" idx="2"/>
              <a:endCxn id="12" idx="2"/>
            </p:cNvCxnSpPr>
            <p:nvPr/>
          </p:nvCxnSpPr>
          <p:spPr>
            <a:xfrm rot="5400000" flipH="1">
              <a:off x="1905000" y="3924300"/>
              <a:ext cx="1143000" cy="2743200"/>
            </a:xfrm>
            <a:prstGeom prst="bentConnector3">
              <a:avLst>
                <a:gd name="adj1" fmla="val -2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Elbow Connector 14"/>
            <p:cNvCxnSpPr>
              <a:stCxn id="9" idx="2"/>
              <a:endCxn id="13" idx="2"/>
            </p:cNvCxnSpPr>
            <p:nvPr/>
          </p:nvCxnSpPr>
          <p:spPr>
            <a:xfrm rot="5400000" flipH="1" flipV="1">
              <a:off x="4724400" y="4838700"/>
              <a:ext cx="152400" cy="1905000"/>
            </a:xfrm>
            <a:prstGeom prst="bentConnector3">
              <a:avLst>
                <a:gd name="adj1" fmla="val -1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Elbow Connector 14"/>
            <p:cNvCxnSpPr>
              <a:stCxn id="13" idx="1"/>
              <a:endCxn id="9" idx="3"/>
            </p:cNvCxnSpPr>
            <p:nvPr/>
          </p:nvCxnSpPr>
          <p:spPr>
            <a:xfrm rot="10800000" flipV="1">
              <a:off x="4343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Elbow Connector 14"/>
            <p:cNvCxnSpPr>
              <a:stCxn id="14" idx="3"/>
              <a:endCxn id="13" idx="2"/>
            </p:cNvCxnSpPr>
            <p:nvPr/>
          </p:nvCxnSpPr>
          <p:spPr>
            <a:xfrm flipH="1">
              <a:off x="5753100" y="4457700"/>
              <a:ext cx="1485900" cy="1257300"/>
            </a:xfrm>
            <a:prstGeom prst="bentConnector4">
              <a:avLst>
                <a:gd name="adj1" fmla="val -15385"/>
                <a:gd name="adj2" fmla="val 11818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Elbow Connector 14"/>
            <p:cNvCxnSpPr>
              <a:stCxn id="11" idx="1"/>
              <a:endCxn id="7" idx="3"/>
            </p:cNvCxnSpPr>
            <p:nvPr/>
          </p:nvCxnSpPr>
          <p:spPr>
            <a:xfrm rot="10800000">
              <a:off x="4191000" y="33909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Elbow Connector 14"/>
            <p:cNvCxnSpPr>
              <a:stCxn id="5" idx="0"/>
              <a:endCxn id="11" idx="0"/>
            </p:cNvCxnSpPr>
            <p:nvPr/>
          </p:nvCxnSpPr>
          <p:spPr>
            <a:xfrm rot="5400000" flipH="1" flipV="1">
              <a:off x="3771900" y="1524000"/>
              <a:ext cx="76200" cy="3581400"/>
            </a:xfrm>
            <a:prstGeom prst="bentConnector3">
              <a:avLst>
                <a:gd name="adj1" fmla="val 48155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Elbow Connector 14"/>
            <p:cNvCxnSpPr>
              <a:stCxn id="7" idx="0"/>
              <a:endCxn id="12" idx="1"/>
            </p:cNvCxnSpPr>
            <p:nvPr/>
          </p:nvCxnSpPr>
          <p:spPr>
            <a:xfrm rot="16200000" flipH="1" flipV="1">
              <a:off x="1485900" y="2247900"/>
              <a:ext cx="1333500" cy="3086100"/>
            </a:xfrm>
            <a:prstGeom prst="bentConnector4">
              <a:avLst>
                <a:gd name="adj1" fmla="val -17143"/>
                <a:gd name="adj2" fmla="val 10740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The Sample Application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pic>
        <p:nvPicPr>
          <p:cNvPr id="1026" name="Picture 2" descr="X:\Derick-GitHub\Presentation And Training Material\Decoupling Workflow With App Controler\doc\Org Chart 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1819275"/>
            <a:ext cx="4286251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Form’s Parts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57250" y="1828800"/>
            <a:ext cx="7429501" cy="4048125"/>
            <a:chOff x="1104899" y="1828800"/>
            <a:chExt cx="7429501" cy="4048125"/>
          </a:xfrm>
        </p:grpSpPr>
        <p:pic>
          <p:nvPicPr>
            <p:cNvPr id="7" name="Picture 3" descr="X:\Derick-GitHub\Presentation And Training Material\Decoupling Workflow With App Controler\doc\Org Chart View - Org Chart Pane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04899" y="1828800"/>
              <a:ext cx="4286251" cy="4048125"/>
            </a:xfrm>
            <a:prstGeom prst="rect">
              <a:avLst/>
            </a:prstGeom>
            <a:noFill/>
          </p:spPr>
        </p:pic>
        <p:pic>
          <p:nvPicPr>
            <p:cNvPr id="2050" name="Picture 2" descr="X:\Derick-GitHub\Presentation And Training Material\Decoupling Workflow With App Controler\doc\Org Chart View - Employee Info Pane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33899" y="4267200"/>
              <a:ext cx="4000501" cy="952500"/>
            </a:xfrm>
            <a:prstGeom prst="rect">
              <a:avLst/>
            </a:prstGeom>
            <a:ln w="38100">
              <a:solidFill>
                <a:schemeClr val="accent2"/>
              </a:solidFill>
              <a:prstDash val="sysDash"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 Workflow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  <a:br>
              <a:rPr lang="en-US" dirty="0" smtClean="0"/>
            </a:b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552450" y="1752600"/>
            <a:ext cx="8039100" cy="4438650"/>
            <a:chOff x="742950" y="1752600"/>
            <a:chExt cx="8039100" cy="4438650"/>
          </a:xfrm>
        </p:grpSpPr>
        <p:pic>
          <p:nvPicPr>
            <p:cNvPr id="4" name="Picture 3" descr="X:\Derick-GitHub\Presentation And Training Material\Decoupling Workflow With App Controler\doc\New Employee - Info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950" y="1752600"/>
              <a:ext cx="4286250" cy="2257425"/>
            </a:xfrm>
            <a:prstGeom prst="rect">
              <a:avLst/>
            </a:prstGeom>
            <a:noFill/>
          </p:spPr>
        </p:pic>
        <p:pic>
          <p:nvPicPr>
            <p:cNvPr id="5" name="Picture 4" descr="X:\Derick-GitHub\Presentation And Training Material\Decoupling Workflow With App Controler\doc\New Employee - Manager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95800" y="4419600"/>
              <a:ext cx="4286250" cy="1771650"/>
            </a:xfrm>
            <a:prstGeom prst="rect">
              <a:avLst/>
            </a:prstGeom>
            <a:noFill/>
          </p:spPr>
        </p:pic>
        <p:sp>
          <p:nvSpPr>
            <p:cNvPr id="6" name="Arc 5"/>
            <p:cNvSpPr/>
            <p:nvPr/>
          </p:nvSpPr>
          <p:spPr>
            <a:xfrm>
              <a:off x="3581400" y="3505200"/>
              <a:ext cx="2209800" cy="2209800"/>
            </a:xfrm>
            <a:prstGeom prst="arc">
              <a:avLst>
                <a:gd name="adj1" fmla="val 16231089"/>
                <a:gd name="adj2" fmla="val 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Chart: Version 1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Tightly coupled forms: It works, but it doesn’t modify easily.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57B3975182FB47B67FAAA67052062C" ma:contentTypeVersion="0" ma:contentTypeDescription="Create a new document." ma:contentTypeScope="" ma:versionID="a1781edd533abf786dc62ee7dded643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3EBC05E-93E3-47EC-A4AA-B305F29410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AADC7F-5DC4-46F2-A809-0679B041C012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5342</TotalTime>
  <Words>681</Words>
  <Application>Microsoft Office PowerPoint</Application>
  <PresentationFormat>On-screen Show (4:3)</PresentationFormat>
  <Paragraphs>191</Paragraphs>
  <Slides>32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Powerpoint template</vt:lpstr>
      <vt:lpstr>Slide 1</vt:lpstr>
      <vt:lpstr>Object Oriented Principles</vt:lpstr>
      <vt:lpstr>Object Oriented Principles</vt:lpstr>
      <vt:lpstr>Object Oriented Principles</vt:lpstr>
      <vt:lpstr>Slide 5</vt:lpstr>
      <vt:lpstr>Simple Org Chart</vt:lpstr>
      <vt:lpstr>Simple Org Chart</vt:lpstr>
      <vt:lpstr>Simple Org Chart </vt:lpstr>
      <vt:lpstr>Slide 9</vt:lpstr>
      <vt:lpstr>Simple Org Chart – v1</vt:lpstr>
      <vt:lpstr>Simple Org Chart – v1</vt:lpstr>
      <vt:lpstr>Simple Org Chart – v1</vt:lpstr>
      <vt:lpstr>Simple Org Chart – v1</vt:lpstr>
      <vt:lpstr>Slide 14</vt:lpstr>
      <vt:lpstr>Workflow Services</vt:lpstr>
      <vt:lpstr>Workflow Services</vt:lpstr>
      <vt:lpstr>Slide 17</vt:lpstr>
      <vt:lpstr>The Command Pattern</vt:lpstr>
      <vt:lpstr>The Command Pattern</vt:lpstr>
      <vt:lpstr>Simple Org Chart – v2</vt:lpstr>
      <vt:lpstr>Simple Org Chart – v2</vt:lpstr>
      <vt:lpstr>Simple Org Chart – v2</vt:lpstr>
      <vt:lpstr>Pulling Dependencies Up</vt:lpstr>
      <vt:lpstr>Slide 24</vt:lpstr>
      <vt:lpstr>Event Aggregator</vt:lpstr>
      <vt:lpstr>Event Aggregator</vt:lpstr>
      <vt:lpstr>Dependency Inversion Issues</vt:lpstr>
      <vt:lpstr>Slide 28</vt:lpstr>
      <vt:lpstr>Dependency Injection</vt:lpstr>
      <vt:lpstr>Application Controller</vt:lpstr>
      <vt:lpstr>Additional Resources</vt:lpstr>
      <vt:lpstr>About Me… Derick Bailey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derickb</cp:lastModifiedBy>
  <cp:revision>448</cp:revision>
  <dcterms:created xsi:type="dcterms:W3CDTF">2008-08-01T13:50:33Z</dcterms:created>
  <dcterms:modified xsi:type="dcterms:W3CDTF">2009-05-28T20:02:06Z</dcterms:modified>
</cp:coreProperties>
</file>