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2" r:id="rId4"/>
  </p:sldMasterIdLst>
  <p:notesMasterIdLst>
    <p:notesMasterId r:id="rId39"/>
  </p:notesMasterIdLst>
  <p:handoutMasterIdLst>
    <p:handoutMasterId r:id="rId40"/>
  </p:handoutMasterIdLst>
  <p:sldIdLst>
    <p:sldId id="256" r:id="rId5"/>
    <p:sldId id="257" r:id="rId6"/>
    <p:sldId id="285" r:id="rId7"/>
    <p:sldId id="284" r:id="rId8"/>
    <p:sldId id="280" r:id="rId9"/>
    <p:sldId id="258" r:id="rId10"/>
    <p:sldId id="261" r:id="rId11"/>
    <p:sldId id="260" r:id="rId12"/>
    <p:sldId id="275" r:id="rId13"/>
    <p:sldId id="276" r:id="rId14"/>
    <p:sldId id="262" r:id="rId15"/>
    <p:sldId id="263" r:id="rId16"/>
    <p:sldId id="264" r:id="rId17"/>
    <p:sldId id="265" r:id="rId18"/>
    <p:sldId id="266" r:id="rId19"/>
    <p:sldId id="267" r:id="rId20"/>
    <p:sldId id="277" r:id="rId21"/>
    <p:sldId id="271" r:id="rId22"/>
    <p:sldId id="272" r:id="rId23"/>
    <p:sldId id="273" r:id="rId24"/>
    <p:sldId id="268" r:id="rId25"/>
    <p:sldId id="269" r:id="rId26"/>
    <p:sldId id="286" r:id="rId27"/>
    <p:sldId id="290" r:id="rId28"/>
    <p:sldId id="288" r:id="rId29"/>
    <p:sldId id="287" r:id="rId30"/>
    <p:sldId id="270" r:id="rId31"/>
    <p:sldId id="278" r:id="rId32"/>
    <p:sldId id="279" r:id="rId33"/>
    <p:sldId id="281" r:id="rId34"/>
    <p:sldId id="282" r:id="rId35"/>
    <p:sldId id="283" r:id="rId36"/>
    <p:sldId id="259" r:id="rId37"/>
    <p:sldId id="274" r:id="rId38"/>
  </p:sldIdLst>
  <p:sldSz cx="9144000" cy="6858000" type="screen4x3"/>
  <p:notesSz cx="7010400" cy="9296400"/>
  <p:embeddedFontLst>
    <p:embeddedFont>
      <p:font typeface="Calibri" pitchFamily="34" charset="0"/>
      <p:regular r:id="rId41"/>
      <p:bold r:id="rId42"/>
      <p:italic r:id="rId43"/>
      <p:boldItalic r:id="rId44"/>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937"/>
    <a:srgbClr val="0069AA"/>
    <a:srgbClr val="105783"/>
    <a:srgbClr val="260184"/>
    <a:srgbClr val="A4C397"/>
    <a:srgbClr val="F2B51C"/>
    <a:srgbClr val="688F5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82" autoAdjust="0"/>
    <p:restoredTop sz="94660"/>
  </p:normalViewPr>
  <p:slideViewPr>
    <p:cSldViewPr>
      <p:cViewPr varScale="1">
        <p:scale>
          <a:sx n="104" d="100"/>
          <a:sy n="104" d="100"/>
        </p:scale>
        <p:origin x="-102" y="-84"/>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968" y="-96"/>
      </p:cViewPr>
      <p:guideLst>
        <p:guide orient="horz" pos="2927"/>
        <p:guide pos="220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6413DB81-62D7-4BDE-81BE-2B2B595B447B}" type="datetimeFigureOut">
              <a:rPr lang="en-US"/>
              <a:pPr>
                <a:defRPr/>
              </a:pPr>
              <a:t>10/14/2008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D769C137-A8E9-4A75-9F53-439697ECDF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185D52F4-2EA3-4A3A-8BDA-FE18382FBBD6}" type="datetimeFigureOut">
              <a:rPr lang="en-US"/>
              <a:pPr>
                <a:defRPr/>
              </a:pPr>
              <a:t>10/14/2008</a:t>
            </a:fld>
            <a:endParaRPr lang="en-US"/>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0809" tIns="45405" rIns="90809" bIns="4540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0809" tIns="45405" rIns="90809" bIns="454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1931C8FD-CC35-423B-99F4-64D81D6A80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Title 5"/>
          <p:cNvSpPr>
            <a:spLocks noGrp="1"/>
          </p:cNvSpPr>
          <p:nvPr>
            <p:ph type="title"/>
          </p:nvPr>
        </p:nvSpPr>
        <p:spPr>
          <a:xfrm>
            <a:off x="609600" y="152400"/>
            <a:ext cx="7239000" cy="685800"/>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228600" y="1143000"/>
            <a:ext cx="8686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04800" y="11430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bwMode="auto">
          <a:xfrm>
            <a:off x="0" y="752475"/>
            <a:ext cx="628650" cy="228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bwMode="auto">
          <a:xfrm>
            <a:off x="704850" y="752475"/>
            <a:ext cx="8458200" cy="2286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3048000" y="6553200"/>
            <a:ext cx="3048000" cy="261938"/>
          </a:xfrm>
          <a:prstGeom prst="rect">
            <a:avLst/>
          </a:prstGeom>
          <a:noFill/>
        </p:spPr>
        <p:txBody>
          <a:bodyPr>
            <a:spAutoFit/>
          </a:bodyPr>
          <a:lstStyle/>
          <a:p>
            <a:pPr algn="ctr">
              <a:defRPr/>
            </a:pPr>
            <a:r>
              <a:rPr lang="en-US" sz="1100" dirty="0">
                <a:solidFill>
                  <a:srgbClr val="0069AA"/>
                </a:solidFill>
                <a:latin typeface="+mn-lt"/>
              </a:rPr>
              <a:t>Company Confidential – Do Not Duplicate</a:t>
            </a:r>
          </a:p>
        </p:txBody>
      </p:sp>
      <p:sp>
        <p:nvSpPr>
          <p:cNvPr id="12" name="TextBox 11"/>
          <p:cNvSpPr txBox="1"/>
          <p:nvPr/>
        </p:nvSpPr>
        <p:spPr>
          <a:xfrm>
            <a:off x="7924800" y="6519863"/>
            <a:ext cx="990600" cy="261937"/>
          </a:xfrm>
          <a:prstGeom prst="rect">
            <a:avLst/>
          </a:prstGeom>
          <a:noFill/>
        </p:spPr>
        <p:txBody>
          <a:bodyPr>
            <a:spAutoFit/>
          </a:bodyPr>
          <a:lstStyle/>
          <a:p>
            <a:pPr algn="r">
              <a:defRPr/>
            </a:pPr>
            <a:fld id="{BFEFCC47-25A2-45C5-91A4-3A239FF3E961}" type="slidenum">
              <a:rPr lang="en-US" sz="1100" b="1">
                <a:solidFill>
                  <a:srgbClr val="0069AA"/>
                </a:solidFill>
                <a:latin typeface="+mn-lt"/>
              </a:rPr>
              <a:pPr algn="r">
                <a:defRPr/>
              </a:pPr>
              <a:t>‹#›</a:t>
            </a:fld>
            <a:endParaRPr lang="en-US" sz="1100" b="1" dirty="0">
              <a:solidFill>
                <a:srgbClr val="0069AA"/>
              </a:solidFill>
              <a:latin typeface="+mn-lt"/>
            </a:endParaRPr>
          </a:p>
        </p:txBody>
      </p:sp>
      <p:pic>
        <p:nvPicPr>
          <p:cNvPr id="1031" name="Picture 9" descr="MAT logo color vertical.emf"/>
          <p:cNvPicPr>
            <a:picLocks noChangeAspect="1"/>
          </p:cNvPicPr>
          <p:nvPr userDrawn="1"/>
        </p:nvPicPr>
        <p:blipFill>
          <a:blip r:embed="rId5"/>
          <a:srcRect/>
          <a:stretch>
            <a:fillRect/>
          </a:stretch>
        </p:blipFill>
        <p:spPr bwMode="auto">
          <a:xfrm>
            <a:off x="7924800" y="123825"/>
            <a:ext cx="1066800"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l" rtl="0" eaLnBrk="0" fontAlgn="base" hangingPunct="0">
        <a:spcBef>
          <a:spcPct val="0"/>
        </a:spcBef>
        <a:spcAft>
          <a:spcPct val="0"/>
        </a:spcAft>
        <a:defRPr sz="3600" kern="1200">
          <a:solidFill>
            <a:srgbClr val="0069AA"/>
          </a:solidFill>
          <a:latin typeface="+mj-lt"/>
          <a:ea typeface="+mj-ea"/>
          <a:cs typeface="+mj-cs"/>
        </a:defRPr>
      </a:lvl1pPr>
      <a:lvl2pPr algn="l" rtl="0" eaLnBrk="0" fontAlgn="base" hangingPunct="0">
        <a:spcBef>
          <a:spcPct val="0"/>
        </a:spcBef>
        <a:spcAft>
          <a:spcPct val="0"/>
        </a:spcAft>
        <a:defRPr sz="3600">
          <a:solidFill>
            <a:srgbClr val="0069AA"/>
          </a:solidFill>
          <a:latin typeface="Calibri" pitchFamily="34" charset="0"/>
        </a:defRPr>
      </a:lvl2pPr>
      <a:lvl3pPr algn="l" rtl="0" eaLnBrk="0" fontAlgn="base" hangingPunct="0">
        <a:spcBef>
          <a:spcPct val="0"/>
        </a:spcBef>
        <a:spcAft>
          <a:spcPct val="0"/>
        </a:spcAft>
        <a:defRPr sz="3600">
          <a:solidFill>
            <a:srgbClr val="0069AA"/>
          </a:solidFill>
          <a:latin typeface="Calibri" pitchFamily="34" charset="0"/>
        </a:defRPr>
      </a:lvl3pPr>
      <a:lvl4pPr algn="l" rtl="0" eaLnBrk="0" fontAlgn="base" hangingPunct="0">
        <a:spcBef>
          <a:spcPct val="0"/>
        </a:spcBef>
        <a:spcAft>
          <a:spcPct val="0"/>
        </a:spcAft>
        <a:defRPr sz="3600">
          <a:solidFill>
            <a:srgbClr val="0069AA"/>
          </a:solidFill>
          <a:latin typeface="Calibri" pitchFamily="34" charset="0"/>
        </a:defRPr>
      </a:lvl4pPr>
      <a:lvl5pPr algn="l" rtl="0" eaLnBrk="0" fontAlgn="base" hangingPunct="0">
        <a:spcBef>
          <a:spcPct val="0"/>
        </a:spcBef>
        <a:spcAft>
          <a:spcPct val="0"/>
        </a:spcAft>
        <a:defRPr sz="3600">
          <a:solidFill>
            <a:srgbClr val="0069AA"/>
          </a:solidFill>
          <a:latin typeface="Calibri" pitchFamily="34" charset="0"/>
        </a:defRPr>
      </a:lvl5pPr>
      <a:lvl6pPr marL="457200" algn="l" rtl="0" eaLnBrk="1" fontAlgn="base" hangingPunct="1">
        <a:spcBef>
          <a:spcPct val="0"/>
        </a:spcBef>
        <a:spcAft>
          <a:spcPct val="0"/>
        </a:spcAft>
        <a:defRPr sz="3600">
          <a:solidFill>
            <a:srgbClr val="0069AA"/>
          </a:solidFill>
          <a:latin typeface="Calibri" pitchFamily="34" charset="0"/>
        </a:defRPr>
      </a:lvl6pPr>
      <a:lvl7pPr marL="914400" algn="l" rtl="0" eaLnBrk="1" fontAlgn="base" hangingPunct="1">
        <a:spcBef>
          <a:spcPct val="0"/>
        </a:spcBef>
        <a:spcAft>
          <a:spcPct val="0"/>
        </a:spcAft>
        <a:defRPr sz="3600">
          <a:solidFill>
            <a:srgbClr val="0069AA"/>
          </a:solidFill>
          <a:latin typeface="Calibri" pitchFamily="34" charset="0"/>
        </a:defRPr>
      </a:lvl7pPr>
      <a:lvl8pPr marL="1371600" algn="l" rtl="0" eaLnBrk="1" fontAlgn="base" hangingPunct="1">
        <a:spcBef>
          <a:spcPct val="0"/>
        </a:spcBef>
        <a:spcAft>
          <a:spcPct val="0"/>
        </a:spcAft>
        <a:defRPr sz="3600">
          <a:solidFill>
            <a:srgbClr val="0069AA"/>
          </a:solidFill>
          <a:latin typeface="Calibri" pitchFamily="34" charset="0"/>
        </a:defRPr>
      </a:lvl8pPr>
      <a:lvl9pPr marL="1828800" algn="l" rtl="0" eaLnBrk="1" fontAlgn="base" hangingPunct="1">
        <a:spcBef>
          <a:spcPct val="0"/>
        </a:spcBef>
        <a:spcAft>
          <a:spcPct val="0"/>
        </a:spcAft>
        <a:defRPr sz="3600">
          <a:solidFill>
            <a:srgbClr val="0069A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225"/>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pic>
        <p:nvPicPr>
          <p:cNvPr id="2057" name="Picture 9" descr="MAT logo vertical_red.emf"/>
          <p:cNvPicPr>
            <a:picLocks noChangeAspect="1"/>
          </p:cNvPicPr>
          <p:nvPr/>
        </p:nvPicPr>
        <p:blipFill>
          <a:blip r:embed="rId2"/>
          <a:srcRect/>
          <a:stretch>
            <a:fillRect/>
          </a:stretch>
        </p:blipFill>
        <p:spPr bwMode="auto">
          <a:xfrm>
            <a:off x="6248400" y="5181600"/>
            <a:ext cx="2286000" cy="1119188"/>
          </a:xfrm>
          <a:prstGeom prst="rect">
            <a:avLst/>
          </a:prstGeom>
          <a:noFill/>
          <a:ln w="9525">
            <a:noFill/>
            <a:miter lim="800000"/>
            <a:headEnd/>
            <a:tailEnd/>
          </a:ln>
        </p:spPr>
      </p:pic>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A Better Structure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30" name="Group 29"/>
          <p:cNvGrpSpPr/>
          <p:nvPr/>
        </p:nvGrpSpPr>
        <p:grpSpPr>
          <a:xfrm>
            <a:off x="2743200" y="2133600"/>
            <a:ext cx="3657600" cy="3657600"/>
            <a:chOff x="2743200" y="2362200"/>
            <a:chExt cx="3657600" cy="3657600"/>
          </a:xfrm>
          <a:scene3d>
            <a:camera prst="perspectiveAbove"/>
            <a:lightRig rig="threePt" dir="t"/>
          </a:scene3d>
        </p:grpSpPr>
        <p:sp>
          <p:nvSpPr>
            <p:cNvPr id="4" name="Rectangle 3"/>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13"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13"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19" name="Elbow Connector 18"/>
            <p:cNvCxnSpPr>
              <a:stCxn id="13" idx="0"/>
              <a:endCxn id="4"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Open For Extension, Closed For Modification</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Modules that conform to the open-closed principle have two primary attributes.</a:t>
            </a:r>
          </a:p>
          <a:p>
            <a:pPr marL="0" indent="0" eaLnBrk="1" hangingPunct="1">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p>
          <a:p>
            <a:pPr marL="457200" indent="-457200">
              <a:buNone/>
            </a:pPr>
            <a:endParaRPr lang="en-US" sz="2000" dirty="0" smtClean="0"/>
          </a:p>
          <a:p>
            <a:pPr marL="857250" lvl="1" indent="-457200">
              <a:buNone/>
            </a:pPr>
            <a:r>
              <a:rPr lang="en-US" sz="2000" dirty="0" smtClean="0"/>
              <a:t>- Robert C. Martin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Restructuring For OCP</a:t>
            </a:r>
          </a:p>
          <a:p>
            <a:pPr eaLnBrk="1" hangingPunct="1">
              <a:buNone/>
            </a:pPr>
            <a:endParaRPr lang="en-US" dirty="0" smtClean="0"/>
          </a:p>
        </p:txBody>
      </p:sp>
      <p:grpSp>
        <p:nvGrpSpPr>
          <p:cNvPr id="31" name="Group 30"/>
          <p:cNvGrpSpPr/>
          <p:nvPr/>
        </p:nvGrpSpPr>
        <p:grpSpPr>
          <a:xfrm>
            <a:off x="2286000" y="2057400"/>
            <a:ext cx="4572000" cy="3657600"/>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1" name="Elbow Connector 10"/>
            <p:cNvCxnSpPr>
              <a:stCxn id="25"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5" name="Rectangle 24"/>
            <p:cNvSpPr/>
            <p:nvPr/>
          </p:nvSpPr>
          <p:spPr>
            <a:xfrm>
              <a:off x="36576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27" name="Elbow Connector 26"/>
            <p:cNvCxnSpPr>
              <a:stCxn id="10" idx="0"/>
              <a:endCxn id="25"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Classes.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“If for each object o1 of type S there is an object o2 of type T such that for all programs P defined in terms of T, the behavior of P is unchanged when o1 is substituted for o2 then S is a subtype of T.”</a:t>
            </a:r>
            <a:endParaRPr lang="en-US" sz="2000" dirty="0" smtClean="0"/>
          </a:p>
          <a:p>
            <a:pPr marL="0" indent="0" eaLnBrk="1" hangingPunct="1">
              <a:buNone/>
            </a:pPr>
            <a:endParaRPr lang="en-US" sz="2000" dirty="0" smtClean="0"/>
          </a:p>
          <a:p>
            <a:pPr marL="0" indent="0" eaLnBrk="1" hangingPunct="1">
              <a:buNone/>
            </a:pPr>
            <a:r>
              <a:rPr lang="en-US" sz="2000" dirty="0" smtClean="0"/>
              <a:t>	- Barbara </a:t>
            </a:r>
            <a:r>
              <a:rPr lang="en-US" sz="2000" dirty="0" err="1" smtClean="0"/>
              <a:t>Liskov</a:t>
            </a:r>
            <a:endParaRPr lang="en-US" sz="2000" dirty="0" smtClean="0"/>
          </a:p>
          <a:p>
            <a:pPr marL="0" indent="0" eaLnBrk="1" hangingPunct="1">
              <a:buNone/>
            </a:pPr>
            <a:endParaRPr lang="en-US" sz="2000" dirty="0" smtClean="0"/>
          </a:p>
        </p:txBody>
      </p:sp>
      <p:grpSp>
        <p:nvGrpSpPr>
          <p:cNvPr id="12" name="Group 11"/>
          <p:cNvGrpSpPr/>
          <p:nvPr/>
        </p:nvGrpSpPr>
        <p:grpSpPr>
          <a:xfrm>
            <a:off x="2628900" y="3495675"/>
            <a:ext cx="3581400" cy="2295525"/>
            <a:chOff x="2628900" y="3276600"/>
            <a:chExt cx="3581400" cy="2295525"/>
          </a:xfrm>
        </p:grpSpPr>
        <p:grpSp>
          <p:nvGrpSpPr>
            <p:cNvPr id="7" name="Group 6"/>
            <p:cNvGrpSpPr/>
            <p:nvPr/>
          </p:nvGrpSpPr>
          <p:grpSpPr>
            <a:xfrm>
              <a:off x="2933700" y="3276600"/>
              <a:ext cx="3276600" cy="914400"/>
              <a:chOff x="762000" y="3733800"/>
              <a:chExt cx="3276600" cy="914400"/>
            </a:xfrm>
          </p:grpSpPr>
          <p:sp>
            <p:nvSpPr>
              <p:cNvPr id="4" name="Rectangle 3"/>
              <p:cNvSpPr/>
              <p:nvPr/>
            </p:nvSpPr>
            <p:spPr>
              <a:xfrm>
                <a:off x="762000" y="3733800"/>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5" name="Rectangle 4"/>
              <p:cNvSpPr/>
              <p:nvPr/>
            </p:nvSpPr>
            <p:spPr>
              <a:xfrm>
                <a:off x="2438400" y="3733800"/>
                <a:ext cx="16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6" name="TextBox 5"/>
              <p:cNvSpPr txBox="1"/>
              <p:nvPr/>
            </p:nvSpPr>
            <p:spPr>
              <a:xfrm>
                <a:off x="1752600" y="3810000"/>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grpSp>
          <p:nvGrpSpPr>
            <p:cNvPr id="11" name="Group 10"/>
            <p:cNvGrpSpPr/>
            <p:nvPr/>
          </p:nvGrpSpPr>
          <p:grpSpPr>
            <a:xfrm>
              <a:off x="2628900" y="4495800"/>
              <a:ext cx="3467100" cy="1076325"/>
              <a:chOff x="2590800" y="4495800"/>
              <a:chExt cx="3467100" cy="1076325"/>
            </a:xfrm>
          </p:grpSpPr>
          <p:pic>
            <p:nvPicPr>
              <p:cNvPr id="1026" name="Picture 2" descr="C:\Documents and Settings\derickb\Desktop\images2.jpg"/>
              <p:cNvPicPr>
                <a:picLocks noChangeAspect="1" noChangeArrowheads="1"/>
              </p:cNvPicPr>
              <p:nvPr/>
            </p:nvPicPr>
            <p:blipFill>
              <a:blip r:embed="rId2"/>
              <a:srcRect/>
              <a:stretch>
                <a:fillRect/>
              </a:stretch>
            </p:blipFill>
            <p:spPr bwMode="auto">
              <a:xfrm>
                <a:off x="4724400" y="4572000"/>
                <a:ext cx="1333500" cy="1000125"/>
              </a:xfrm>
              <a:prstGeom prst="rect">
                <a:avLst/>
              </a:prstGeom>
              <a:noFill/>
            </p:spPr>
          </p:pic>
          <p:pic>
            <p:nvPicPr>
              <p:cNvPr id="1027" name="Picture 3" descr="C:\Documents and Settings\derickb\Desktop\images.jpg"/>
              <p:cNvPicPr>
                <a:picLocks noChangeAspect="1" noChangeArrowheads="1"/>
              </p:cNvPicPr>
              <p:nvPr/>
            </p:nvPicPr>
            <p:blipFill>
              <a:blip r:embed="rId3"/>
              <a:srcRect/>
              <a:stretch>
                <a:fillRect/>
              </a:stretch>
            </p:blipFill>
            <p:spPr bwMode="auto">
              <a:xfrm>
                <a:off x="2590800" y="4495800"/>
                <a:ext cx="1428750" cy="1076325"/>
              </a:xfrm>
              <a:prstGeom prst="rect">
                <a:avLst/>
              </a:prstGeom>
              <a:noFill/>
            </p:spPr>
          </p:pic>
          <p:sp>
            <p:nvSpPr>
              <p:cNvPr id="10" name="TextBox 9"/>
              <p:cNvSpPr txBox="1"/>
              <p:nvPr/>
            </p:nvSpPr>
            <p:spPr>
              <a:xfrm>
                <a:off x="3886200" y="4702314"/>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Violating LSP with Database Connection Info </a:t>
            </a:r>
          </a:p>
        </p:txBody>
      </p:sp>
      <p:grpSp>
        <p:nvGrpSpPr>
          <p:cNvPr id="24" name="Group 23"/>
          <p:cNvGrpSpPr/>
          <p:nvPr/>
        </p:nvGrpSpPr>
        <p:grpSpPr>
          <a:xfrm>
            <a:off x="1752600" y="2057400"/>
            <a:ext cx="5638800" cy="3657600"/>
            <a:chOff x="1752600" y="2057400"/>
            <a:chExt cx="5638800" cy="3657600"/>
          </a:xfrm>
          <a:scene3d>
            <a:camera prst="perspectiveAbove"/>
            <a:lightRig rig="threePt" dir="t"/>
          </a:scene3d>
        </p:grpSpPr>
        <p:sp>
          <p:nvSpPr>
            <p:cNvPr id="6" name="Rectangle 5"/>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3"/>
              <a:endCxn id="11"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3"/>
              <a:endCxn id="11"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0"/>
              <a:endCxn id="13"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Snip Single Corner Rectangle 14"/>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7" name="Elbow Connector 16"/>
            <p:cNvCxnSpPr>
              <a:stCxn id="15" idx="3"/>
              <a:endCxn id="11"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13"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Correcting For LSP – Move The Database Reader</a:t>
            </a:r>
          </a:p>
        </p:txBody>
      </p:sp>
      <p:grpSp>
        <p:nvGrpSpPr>
          <p:cNvPr id="59" name="Group 58"/>
          <p:cNvGrpSpPr/>
          <p:nvPr/>
        </p:nvGrpSpPr>
        <p:grpSpPr>
          <a:xfrm>
            <a:off x="533400" y="2590800"/>
            <a:ext cx="8229600" cy="2895600"/>
            <a:chOff x="533400" y="2819400"/>
            <a:chExt cx="8229600" cy="2895600"/>
          </a:xfrm>
          <a:scene3d>
            <a:camera prst="perspectiveAbove"/>
            <a:lightRig rig="threePt" dir="t"/>
          </a:scene3d>
        </p:grpSpPr>
        <p:sp>
          <p:nvSpPr>
            <p:cNvPr id="6" name="Rectangle 5"/>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0"/>
              <a:endCxn id="11"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0"/>
              <a:endCxn id="11"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3"/>
              <a:endCxn id="13"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3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6" name="Rectangle 3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39" name="Elbow Connector 38"/>
            <p:cNvCxnSpPr>
              <a:stCxn id="36" idx="3"/>
              <a:endCxn id="6"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 Client Should Not Depend On An Interface It Does Not Use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dirty="0" smtClean="0"/>
              <a:t>“</a:t>
            </a:r>
            <a:r>
              <a:rPr lang="en-US" sz="2000"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a:p>
            <a:pPr marL="0" indent="0" eaLnBrk="1" hangingPunct="1">
              <a:buNone/>
            </a:pPr>
            <a:endParaRPr lang="en-US" sz="2000" dirty="0" smtClean="0"/>
          </a:p>
        </p:txBody>
      </p:sp>
      <p:pic>
        <p:nvPicPr>
          <p:cNvPr id="2051" name="Picture 3"/>
          <p:cNvPicPr>
            <a:picLocks noChangeAspect="1" noChangeArrowheads="1"/>
          </p:cNvPicPr>
          <p:nvPr/>
        </p:nvPicPr>
        <p:blipFill>
          <a:blip r:embed="rId2"/>
          <a:srcRect/>
          <a:stretch>
            <a:fillRect/>
          </a:stretch>
        </p:blipFill>
        <p:spPr bwMode="auto">
          <a:xfrm>
            <a:off x="2667000" y="40386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pic>
        <p:nvPicPr>
          <p:cNvPr id="1026" name="Picture 2"/>
          <p:cNvPicPr>
            <a:picLocks noChangeAspect="1" noChangeArrowheads="1"/>
          </p:cNvPicPr>
          <p:nvPr/>
        </p:nvPicPr>
        <p:blipFill>
          <a:blip r:embed="rId4"/>
          <a:srcRect/>
          <a:stretch>
            <a:fillRect/>
          </a:stretch>
        </p:blipFill>
        <p:spPr bwMode="auto">
          <a:xfrm>
            <a:off x="2428875" y="2762250"/>
            <a:ext cx="428625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Clarifying The Email Sender and Message Info Parsing</a:t>
            </a:r>
          </a:p>
        </p:txBody>
      </p:sp>
      <p:grpSp>
        <p:nvGrpSpPr>
          <p:cNvPr id="19" name="Group 18"/>
          <p:cNvGrpSpPr/>
          <p:nvPr/>
        </p:nvGrpSpPr>
        <p:grpSpPr>
          <a:xfrm>
            <a:off x="609600" y="2209800"/>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p:txBody>
      </p:sp>
      <p:grpSp>
        <p:nvGrpSpPr>
          <p:cNvPr id="7" name="Group 6"/>
          <p:cNvGrpSpPr/>
          <p:nvPr/>
        </p:nvGrpSpPr>
        <p:grpSpPr>
          <a:xfrm>
            <a:off x="3733800" y="3886200"/>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Dependency</a:t>
              </a:r>
              <a:endParaRPr lang="en-US"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8" name="Group 7"/>
          <p:cNvGrpSpPr/>
          <p:nvPr/>
        </p:nvGrpSpPr>
        <p:grpSpPr>
          <a:xfrm>
            <a:off x="2057400" y="2438400"/>
            <a:ext cx="5257800" cy="2362200"/>
            <a:chOff x="2057400" y="1905000"/>
            <a:chExt cx="5257800" cy="2362200"/>
          </a:xfrm>
          <a:effectLst>
            <a:outerShdw blurRad="50800" dist="38100" dir="2700000" algn="tl" rotWithShape="0">
              <a:prstClr val="black">
                <a:alpha val="40000"/>
              </a:prstClr>
            </a:outerShdw>
          </a:effectLst>
          <a:scene3d>
            <a:camera prst="perspectiveAbove"/>
            <a:lightRig rig="threePt" dir="t"/>
          </a:scene3d>
        </p:grpSpPr>
        <p:cxnSp>
          <p:nvCxnSpPr>
            <p:cNvPr id="9" name="Shape 8"/>
            <p:cNvCxnSpPr>
              <a:stCxn id="12" idx="2"/>
              <a:endCxn id="11" idx="1"/>
            </p:cNvCxnSpPr>
            <p:nvPr/>
          </p:nvCxnSpPr>
          <p:spPr>
            <a:xfrm rot="16200000" flipH="1">
              <a:off x="4876800" y="32385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62600" y="3581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15" name="Group 14"/>
          <p:cNvGrpSpPr/>
          <p:nvPr/>
        </p:nvGrpSpPr>
        <p:grpSpPr>
          <a:xfrm>
            <a:off x="1943100" y="1828800"/>
            <a:ext cx="5257800" cy="3771900"/>
            <a:chOff x="1943100" y="1943100"/>
            <a:chExt cx="5257800" cy="3771900"/>
          </a:xfrm>
          <a:scene3d>
            <a:camera prst="perspectiveAbove"/>
            <a:lightRig rig="threePt" dir="t"/>
          </a:scene3d>
        </p:grpSpPr>
        <p:sp>
          <p:nvSpPr>
            <p:cNvPr id="10" name="Rectangle 9"/>
            <p:cNvSpPr/>
            <p:nvPr/>
          </p:nvSpPr>
          <p:spPr>
            <a:xfrm>
              <a:off x="3695700" y="40386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1" name="Down Arrow Callout 10"/>
            <p:cNvSpPr/>
            <p:nvPr/>
          </p:nvSpPr>
          <p:spPr>
            <a:xfrm>
              <a:off x="3695700" y="3429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2" name="Rectangle 11"/>
            <p:cNvSpPr/>
            <p:nvPr/>
          </p:nvSpPr>
          <p:spPr>
            <a:xfrm>
              <a:off x="1943100" y="25527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3" name="Down Arrow Callout 12"/>
            <p:cNvSpPr/>
            <p:nvPr/>
          </p:nvSpPr>
          <p:spPr>
            <a:xfrm>
              <a:off x="1943100" y="19431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14" name="Rectangle 13"/>
            <p:cNvSpPr/>
            <p:nvPr/>
          </p:nvSpPr>
          <p:spPr>
            <a:xfrm>
              <a:off x="5448300" y="49530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4" name="Cloud 3"/>
          <p:cNvSpPr/>
          <p:nvPr/>
        </p:nvSpPr>
        <p:spPr>
          <a:xfrm>
            <a:off x="1485900" y="1219200"/>
            <a:ext cx="6172200" cy="5029200"/>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28" name="Group 27"/>
          <p:cNvGrpSpPr/>
          <p:nvPr/>
        </p:nvGrpSpPr>
        <p:grpSpPr>
          <a:xfrm>
            <a:off x="2476500" y="1828800"/>
            <a:ext cx="3771900" cy="3200400"/>
            <a:chOff x="2476500" y="1981200"/>
            <a:chExt cx="3771900" cy="3200400"/>
          </a:xfrm>
          <a:scene3d>
            <a:camera prst="perspectiveAbove"/>
            <a:lightRig rig="threePt" dir="t"/>
          </a:scene3d>
        </p:grpSpPr>
        <p:sp>
          <p:nvSpPr>
            <p:cNvPr id="12" name="Rectangle 4"/>
            <p:cNvSpPr/>
            <p:nvPr/>
          </p:nvSpPr>
          <p:spPr>
            <a:xfrm>
              <a:off x="2476500" y="3962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3" name="Down Arrow Callout 5"/>
            <p:cNvSpPr/>
            <p:nvPr/>
          </p:nvSpPr>
          <p:spPr>
            <a:xfrm>
              <a:off x="2476500" y="3276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4" name="Down Arrow Callout 3"/>
            <p:cNvSpPr/>
            <p:nvPr/>
          </p:nvSpPr>
          <p:spPr>
            <a:xfrm>
              <a:off x="2476500" y="2667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0" name="Rectangle 9"/>
            <p:cNvSpPr/>
            <p:nvPr/>
          </p:nvSpPr>
          <p:spPr>
            <a:xfrm>
              <a:off x="4495800" y="2590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1" name="Down Arrow Callout 10"/>
            <p:cNvSpPr/>
            <p:nvPr/>
          </p:nvSpPr>
          <p:spPr>
            <a:xfrm>
              <a:off x="4495800" y="1981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8" name="Rectangle 7"/>
            <p:cNvSpPr/>
            <p:nvPr/>
          </p:nvSpPr>
          <p:spPr>
            <a:xfrm>
              <a:off x="4457700" y="45720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9" name="Down Arrow Callout 8"/>
            <p:cNvSpPr/>
            <p:nvPr/>
          </p:nvSpPr>
          <p:spPr>
            <a:xfrm>
              <a:off x="4457700" y="38862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3" name="Group 2"/>
          <p:cNvGrpSpPr/>
          <p:nvPr/>
        </p:nvGrpSpPr>
        <p:grpSpPr>
          <a:xfrm>
            <a:off x="1943100" y="1219200"/>
            <a:ext cx="5257800" cy="4876800"/>
            <a:chOff x="2667000" y="1524000"/>
            <a:chExt cx="5257800" cy="4876800"/>
          </a:xfrm>
          <a:effectLst>
            <a:outerShdw blurRad="50800" dist="38100" dir="2700000" algn="tl" rotWithShape="0">
              <a:prstClr val="black">
                <a:alpha val="40000"/>
              </a:prstClr>
            </a:outerShdw>
          </a:effectLst>
          <a:scene3d>
            <a:camera prst="perspectiveAbove"/>
            <a:lightRig rig="threePt" dir="t"/>
          </a:scene3d>
        </p:grpSpPr>
        <p:cxnSp>
          <p:nvCxnSpPr>
            <p:cNvPr id="4" name="Shape 3"/>
            <p:cNvCxnSpPr>
              <a:stCxn id="9" idx="3"/>
              <a:endCxn id="15" idx="0"/>
            </p:cNvCxnSpPr>
            <p:nvPr/>
          </p:nvCxnSpPr>
          <p:spPr>
            <a:xfrm>
              <a:off x="4419600" y="25146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 name="Shape 4"/>
            <p:cNvCxnSpPr>
              <a:stCxn id="13" idx="3"/>
              <a:endCxn id="12" idx="0"/>
            </p:cNvCxnSpPr>
            <p:nvPr/>
          </p:nvCxnSpPr>
          <p:spPr>
            <a:xfrm>
              <a:off x="6172200" y="45720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19600" y="2971800"/>
              <a:ext cx="1752600" cy="1905000"/>
              <a:chOff x="1600200" y="1828800"/>
              <a:chExt cx="1752600" cy="1905000"/>
            </a:xfrm>
          </p:grpSpPr>
          <p:sp>
            <p:nvSpPr>
              <p:cNvPr id="13" name="Rectangle 4"/>
              <p:cNvSpPr/>
              <p:nvPr/>
            </p:nvSpPr>
            <p:spPr>
              <a:xfrm>
                <a:off x="1600200" y="31242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4" name="Down Arrow Callout 5"/>
              <p:cNvSpPr/>
              <p:nvPr/>
            </p:nvSpPr>
            <p:spPr>
              <a:xfrm>
                <a:off x="1600200" y="24384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5" name="Down Arrow Callout 3"/>
              <p:cNvSpPr/>
              <p:nvPr/>
            </p:nvSpPr>
            <p:spPr>
              <a:xfrm>
                <a:off x="1600200" y="18288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grpSp>
        <p:grpSp>
          <p:nvGrpSpPr>
            <p:cNvPr id="7" name="Group 12"/>
            <p:cNvGrpSpPr/>
            <p:nvPr/>
          </p:nvGrpSpPr>
          <p:grpSpPr>
            <a:xfrm>
              <a:off x="6172200" y="5029200"/>
              <a:ext cx="1752600" cy="1371600"/>
              <a:chOff x="4648200" y="2743200"/>
              <a:chExt cx="1752600" cy="1371600"/>
            </a:xfrm>
          </p:grpSpPr>
          <p:sp>
            <p:nvSpPr>
              <p:cNvPr id="11" name="Rectangle 10"/>
              <p:cNvSpPr/>
              <p:nvPr/>
            </p:nvSpPr>
            <p:spPr>
              <a:xfrm>
                <a:off x="4648200" y="3352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2" name="Down Arrow Callout 11"/>
              <p:cNvSpPr/>
              <p:nvPr/>
            </p:nvSpPr>
            <p:spPr>
              <a:xfrm>
                <a:off x="4648200" y="2743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grpSp>
        <p:grpSp>
          <p:nvGrpSpPr>
            <p:cNvPr id="8" name="Group 13"/>
            <p:cNvGrpSpPr/>
            <p:nvPr/>
          </p:nvGrpSpPr>
          <p:grpSpPr>
            <a:xfrm>
              <a:off x="2667000" y="1524000"/>
              <a:ext cx="1752600" cy="1295400"/>
              <a:chOff x="2286000" y="4800600"/>
              <a:chExt cx="1752600" cy="1295400"/>
            </a:xfrm>
          </p:grpSpPr>
          <p:sp>
            <p:nvSpPr>
              <p:cNvPr id="9" name="Rectangle 8"/>
              <p:cNvSpPr/>
              <p:nvPr/>
            </p:nvSpPr>
            <p:spPr>
              <a:xfrm>
                <a:off x="2286000" y="5486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10" name="Down Arrow Callout 9"/>
              <p:cNvSpPr/>
              <p:nvPr/>
            </p:nvSpPr>
            <p:spPr>
              <a:xfrm>
                <a:off x="2286000" y="4800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228600" y="1143000"/>
            <a:ext cx="8686800" cy="5257800"/>
          </a:xfrm>
        </p:spPr>
        <p:txBody>
          <a:bodyPr/>
          <a:lstStyle/>
          <a:p>
            <a:pPr marL="0" indent="0" eaLnBrk="1" hangingPunct="1">
              <a:buNone/>
            </a:pPr>
            <a:r>
              <a:rPr lang="en-US" dirty="0" smtClean="0"/>
              <a:t>Example App: Constructor Dependencies in a Processing Service</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5" name="Group 24"/>
          <p:cNvGrpSpPr/>
          <p:nvPr/>
        </p:nvGrpSpPr>
        <p:grpSpPr>
          <a:xfrm>
            <a:off x="1905000" y="1981200"/>
            <a:ext cx="5410200" cy="3886200"/>
            <a:chOff x="1905000" y="1981200"/>
            <a:chExt cx="5410200" cy="3886200"/>
          </a:xfrm>
          <a:scene3d>
            <a:camera prst="perspectiveAbove"/>
            <a:lightRig rig="threePt" dir="t"/>
          </a:scene3d>
        </p:grpSpPr>
        <p:grpSp>
          <p:nvGrpSpPr>
            <p:cNvPr id="9" name="Group 8"/>
            <p:cNvGrpSpPr/>
            <p:nvPr/>
          </p:nvGrpSpPr>
          <p:grpSpPr>
            <a:xfrm>
              <a:off x="2247900" y="4419600"/>
              <a:ext cx="4648200" cy="1447800"/>
              <a:chOff x="3429000" y="3276600"/>
              <a:chExt cx="4648200" cy="1447800"/>
            </a:xfrm>
          </p:grpSpPr>
          <p:sp>
            <p:nvSpPr>
              <p:cNvPr id="50" name="Rectangle 49"/>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ProcessingService</a:t>
                </a:r>
                <a:endParaRPr lang="en-US" dirty="0"/>
              </a:p>
            </p:txBody>
          </p:sp>
          <p:sp>
            <p:nvSpPr>
              <p:cNvPr id="33" name="Down Arrow Callout 32"/>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IMessageInfoRetriever</a:t>
                </a:r>
                <a:endParaRPr lang="en-US" dirty="0"/>
              </a:p>
            </p:txBody>
          </p:sp>
          <p:sp>
            <p:nvSpPr>
              <p:cNvPr id="49" name="Down Arrow Callout 4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IEmailService</a:t>
                </a:r>
                <a:endParaRPr lang="en-US" dirty="0"/>
              </a:p>
            </p:txBody>
          </p:sp>
        </p:grpSp>
        <p:grpSp>
          <p:nvGrpSpPr>
            <p:cNvPr id="13" name="Group 12"/>
            <p:cNvGrpSpPr/>
            <p:nvPr/>
          </p:nvGrpSpPr>
          <p:grpSpPr>
            <a:xfrm>
              <a:off x="3733800" y="2667000"/>
              <a:ext cx="1676400" cy="1447800"/>
              <a:chOff x="533400" y="4267200"/>
              <a:chExt cx="1676400" cy="1447800"/>
            </a:xfrm>
          </p:grpSpPr>
          <p:sp>
            <p:nvSpPr>
              <p:cNvPr id="11" name="Rectangle 1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12" name="Down Arrow Callout 1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grpSp>
        <p:sp>
          <p:nvSpPr>
            <p:cNvPr id="14" name="Rectangle 13"/>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6" name="Down Arrow 15"/>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15" name="Down Arrow 14"/>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nip Single Corner Rectangle 19"/>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1" name="Snip Single Corner Rectangle 20"/>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2" name="Down Arrow 21"/>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Down Arrow 2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Example App: Before And After</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Conversion Summary</a:t>
            </a:r>
          </a:p>
        </p:txBody>
      </p:sp>
      <p:grpSp>
        <p:nvGrpSpPr>
          <p:cNvPr id="9" name="Group 8"/>
          <p:cNvGrpSpPr/>
          <p:nvPr/>
        </p:nvGrpSpPr>
        <p:grpSpPr>
          <a:xfrm>
            <a:off x="304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895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09600" y="1829594"/>
            <a:ext cx="4094324" cy="4114800"/>
            <a:chOff x="609600" y="1829594"/>
            <a:chExt cx="4094324" cy="4114800"/>
          </a:xfrm>
        </p:grpSpPr>
        <p:grpSp>
          <p:nvGrpSpPr>
            <p:cNvPr id="40" name="Group 39"/>
            <p:cNvGrpSpPr/>
            <p:nvPr/>
          </p:nvGrpSpPr>
          <p:grpSpPr>
            <a:xfrm>
              <a:off x="609600" y="5334000"/>
              <a:ext cx="4094324" cy="461665"/>
              <a:chOff x="609600" y="5334000"/>
              <a:chExt cx="4094324" cy="461665"/>
            </a:xfrm>
          </p:grpSpPr>
          <p:sp>
            <p:nvSpPr>
              <p:cNvPr id="38" name="TextBox 37"/>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sp>
            <p:nvSpPr>
              <p:cNvPr id="39" name="TextBox 38"/>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95400"/>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4" name="Group 3"/>
          <p:cNvGrpSpPr/>
          <p:nvPr/>
        </p:nvGrpSpPr>
        <p:grpSpPr>
          <a:xfrm>
            <a:off x="1257300" y="2971800"/>
            <a:ext cx="6629400" cy="2743200"/>
            <a:chOff x="609600" y="3124200"/>
            <a:chExt cx="6629400" cy="2743200"/>
          </a:xfrm>
          <a:scene3d>
            <a:camera prst="perspectiveAbove"/>
            <a:lightRig rig="threePt" dir="t"/>
          </a:scene3d>
        </p:grpSpPr>
        <p:sp>
          <p:nvSpPr>
            <p:cNvPr id="5" name="Rectangle 4"/>
            <p:cNvSpPr/>
            <p:nvPr/>
          </p:nvSpPr>
          <p:spPr>
            <a:xfrm>
              <a:off x="1524000" y="33528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7000" y="4495800"/>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200400" y="31242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44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2800" y="5334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38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05400" y="3276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484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2514600" y="36195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104900" y="3619500"/>
              <a:ext cx="4191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019300" y="38862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009900" y="3810000"/>
              <a:ext cx="838200" cy="533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3962400" y="3619500"/>
              <a:ext cx="800100" cy="342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2438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3352800" y="4838700"/>
              <a:ext cx="304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1600200" y="4457700"/>
              <a:ext cx="342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1943100" y="4762500"/>
              <a:ext cx="723900" cy="4191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3657600" y="4457700"/>
              <a:ext cx="381000" cy="304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000500" y="5067300"/>
              <a:ext cx="876300" cy="190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029200" y="4457700"/>
              <a:ext cx="723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4991100" y="3848100"/>
              <a:ext cx="6477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096000" y="3543300"/>
              <a:ext cx="647700" cy="6477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248400" y="4724400"/>
              <a:ext cx="4953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029200" y="4457700"/>
              <a:ext cx="12192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4686300" y="2133600"/>
              <a:ext cx="1066800" cy="3048000"/>
            </a:xfrm>
            <a:prstGeom prst="bentConnector3">
              <a:avLst>
                <a:gd name="adj1" fmla="val 121429"/>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1905000" y="3924300"/>
              <a:ext cx="1143000" cy="2743200"/>
            </a:xfrm>
            <a:prstGeom prst="bentConnector3">
              <a:avLst>
                <a:gd name="adj1" fmla="val -2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4724400" y="4838700"/>
              <a:ext cx="152400" cy="1905000"/>
            </a:xfrm>
            <a:prstGeom prst="bentConnector3">
              <a:avLst>
                <a:gd name="adj1" fmla="val -1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343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5753100" y="4457700"/>
              <a:ext cx="1485900" cy="1257300"/>
            </a:xfrm>
            <a:prstGeom prst="bentConnector4">
              <a:avLst>
                <a:gd name="adj1" fmla="val -15385"/>
                <a:gd name="adj2" fmla="val 11818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191000" y="33909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3771900" y="1524000"/>
              <a:ext cx="76200" cy="3581400"/>
            </a:xfrm>
            <a:prstGeom prst="bentConnector3">
              <a:avLst>
                <a:gd name="adj1" fmla="val 481554"/>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1485900" y="2247900"/>
              <a:ext cx="1333500" cy="3086100"/>
            </a:xfrm>
            <a:prstGeom prst="bentConnector4">
              <a:avLst>
                <a:gd name="adj1" fmla="val -17143"/>
                <a:gd name="adj2" fmla="val 107407"/>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Low Coupling: OCP, DIP, ISP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17" name="Group 16"/>
          <p:cNvGrpSpPr/>
          <p:nvPr/>
        </p:nvGrpSpPr>
        <p:grpSpPr>
          <a:xfrm>
            <a:off x="1714500" y="2026024"/>
            <a:ext cx="5715000" cy="3841376"/>
            <a:chOff x="2895600" y="2026024"/>
            <a:chExt cx="5715000" cy="3841376"/>
          </a:xfrm>
          <a:scene3d>
            <a:camera prst="perspectiveAbove"/>
            <a:lightRig rig="threePt" dir="t"/>
          </a:scene3d>
        </p:grpSpPr>
        <p:sp>
          <p:nvSpPr>
            <p:cNvPr id="18" name="Rectangle 17"/>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19" name="Down Arrow Callout 18"/>
            <p:cNvSpPr/>
            <p:nvPr/>
          </p:nvSpPr>
          <p:spPr>
            <a:xfrm>
              <a:off x="35052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20" name="Down Arrow Callout 19"/>
            <p:cNvSpPr/>
            <p:nvPr/>
          </p:nvSpPr>
          <p:spPr>
            <a:xfrm>
              <a:off x="55581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IEmailSender</a:t>
              </a:r>
              <a:endParaRPr lang="en-US" sz="1200" dirty="0"/>
            </a:p>
          </p:txBody>
        </p:sp>
        <p:sp>
          <p:nvSpPr>
            <p:cNvPr id="21" name="Rectangle 20"/>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22" name="Snip Single Corner Rectangle 21"/>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23" name="Snip Single Corner Rectangle 22"/>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4" name="Elbow Connector 23"/>
            <p:cNvCxnSpPr>
              <a:stCxn id="22" idx="0"/>
              <a:endCxn id="26"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0"/>
              <a:endCxn id="26"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7" name="Elbow Connector 26"/>
            <p:cNvCxnSpPr>
              <a:stCxn id="28" idx="3"/>
              <a:endCxn id="21"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9" name="Elbow Connector 28"/>
            <p:cNvCxnSpPr>
              <a:stCxn id="26" idx="3"/>
              <a:endCxn id="28"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0" name="Can 29"/>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31" name="Elbow Connector 30"/>
            <p:cNvCxnSpPr>
              <a:stCxn id="30" idx="4"/>
              <a:endCxn id="32"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2" name="Rectangle 31"/>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33" name="Elbow Connector 32"/>
            <p:cNvCxnSpPr>
              <a:stCxn id="32" idx="3"/>
              <a:endCxn id="21"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8" name="Rectangle 37"/>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39" name="Rectangle 3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41" name="Elbow Connector 40"/>
            <p:cNvCxnSpPr>
              <a:stCxn id="39" idx="3"/>
              <a:endCxn id="3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High Cohesion: Low Coupling + SRP, LSP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Encapsulation: SRP, LSP, DIP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lstStyle/>
          <a:p>
            <a:pPr eaLnBrk="1" hangingPunct="1">
              <a:lnSpc>
                <a:spcPct val="80000"/>
              </a:lnSpc>
              <a:buNone/>
            </a:pPr>
            <a:r>
              <a:rPr lang="en-US" sz="2000" dirty="0" smtClean="0">
                <a:solidFill>
                  <a:schemeClr val="bg1"/>
                </a:solidFill>
              </a:rPr>
              <a:t>Uncle Bob’s Principle Of Object Oriented Development: </a:t>
            </a:r>
          </a:p>
          <a:p>
            <a:pPr lvl="1" eaLnBrk="1" hangingPunct="1">
              <a:lnSpc>
                <a:spcPct val="80000"/>
              </a:lnSpc>
              <a:buNone/>
            </a:pPr>
            <a:r>
              <a:rPr lang="en-US" sz="2000" dirty="0" smtClean="0">
                <a:solidFill>
                  <a:schemeClr val="bg1"/>
                </a:solidFill>
              </a:rPr>
              <a:t>http://butunclebob.com/ArticleS.UncleBob.PrinciplesOfOod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Month: SOLID</a:t>
            </a:r>
          </a:p>
          <a:p>
            <a:pPr marL="400050" lvl="1" indent="0" eaLnBrk="1" hangingPunct="1">
              <a:lnSpc>
                <a:spcPct val="80000"/>
              </a:lnSpc>
              <a:buNone/>
            </a:pPr>
            <a:r>
              <a:rPr lang="en-US" sz="2000" dirty="0" smtClean="0">
                <a:solidFill>
                  <a:schemeClr val="bg1"/>
                </a:solidFill>
              </a:rPr>
              <a:t>http://www.lostechies.com/blogs/chad_myers/archive/2008/03/07/pablo-s-topic-of-the-month-march-solid-principles.aspx</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Agile Principles, Patterns, And Practices In C#</a:t>
            </a:r>
          </a:p>
          <a:p>
            <a:pPr lvl="1" eaLnBrk="1" hangingPunct="1">
              <a:lnSpc>
                <a:spcPct val="80000"/>
              </a:lnSpc>
              <a:buNone/>
            </a:pPr>
            <a:r>
              <a:rPr lang="en-US" sz="2000" dirty="0" smtClean="0">
                <a:solidFill>
                  <a:schemeClr val="bg1"/>
                </a:solidFill>
              </a:rPr>
              <a:t>by Robert </a:t>
            </a:r>
            <a:r>
              <a:rPr lang="en-US" sz="2000" smtClean="0">
                <a:solidFill>
                  <a:schemeClr val="bg1"/>
                </a:solidFill>
              </a:rPr>
              <a:t>(Uncle Bob) </a:t>
            </a:r>
            <a:r>
              <a:rPr lang="en-US" sz="2000" dirty="0" smtClean="0">
                <a:solidFill>
                  <a:schemeClr val="bg1"/>
                </a:solidFill>
              </a:rPr>
              <a:t>Martin and Micah Martin</a:t>
            </a: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16"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17" name="Rectangle 16"/>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6"/>
          <p:cNvSpPr txBox="1">
            <a:spLocks noChangeArrowheads="1"/>
          </p:cNvSpPr>
          <p:nvPr/>
        </p:nvSpPr>
        <p:spPr bwMode="auto">
          <a:xfrm>
            <a:off x="2819400" y="6581775"/>
            <a:ext cx="3429000" cy="276999"/>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Sr. Software Engineer and Architect @ McLane Advanced Technologies</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Personal Blog, </a:t>
            </a:r>
            <a:r>
              <a:rPr lang="en-US" sz="1800" dirty="0" smtClean="0">
                <a:solidFill>
                  <a:schemeClr val="bg1"/>
                </a:solidFill>
              </a:rPr>
              <a:t>Etc: </a:t>
            </a:r>
            <a:br>
              <a:rPr lang="en-US" sz="1800" dirty="0" smtClean="0">
                <a:solidFill>
                  <a:schemeClr val="bg1"/>
                </a:solidFill>
              </a:rPr>
            </a:br>
            <a:r>
              <a:rPr lang="en-US" sz="1800" dirty="0" smtClean="0">
                <a:solidFill>
                  <a:schemeClr val="bg1"/>
                </a:solidFill>
              </a:rPr>
              <a:t>derickbailey.com</a:t>
            </a:r>
            <a:br>
              <a:rPr lang="en-US" sz="1800" dirty="0" smtClean="0">
                <a:solidFill>
                  <a:schemeClr val="bg1"/>
                </a:solidFill>
              </a:rPr>
            </a:br>
            <a:r>
              <a:rPr lang="en-US" sz="1800" dirty="0" smtClean="0">
                <a:solidFill>
                  <a:schemeClr val="bg1"/>
                </a:solidFill>
              </a:rPr>
              <a:t>derickbailey.lostechies.com</a:t>
            </a:r>
            <a:endParaRPr lang="en-US" sz="1800" dirty="0" smtClean="0">
              <a:solidFill>
                <a:schemeClr val="bg1"/>
              </a:solidFill>
            </a:endParaRP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r>
              <a:rPr lang="en-US" sz="1800" dirty="0" smtClean="0">
                <a:solidFill>
                  <a:schemeClr val="bg1"/>
                </a:solidFill>
              </a:rPr>
              <a:t/>
            </a:r>
            <a:br>
              <a:rPr lang="en-US" sz="1800" dirty="0" smtClean="0">
                <a:solidFill>
                  <a:schemeClr val="bg1"/>
                </a:solidFill>
              </a:rPr>
            </a:br>
            <a:r>
              <a:rPr lang="en-US" sz="1800" dirty="0" smtClean="0">
                <a:solidFill>
                  <a:schemeClr val="bg1"/>
                </a:solidFill>
              </a:rPr>
              <a:t>derick.bailey@mclaneat.com</a:t>
            </a:r>
            <a:br>
              <a:rPr lang="en-US" sz="1800" dirty="0" smtClean="0">
                <a:solidFill>
                  <a:schemeClr val="bg1"/>
                </a:solidFill>
              </a:rPr>
            </a:br>
            <a:r>
              <a:rPr lang="en-US" sz="1800" dirty="0" smtClean="0">
                <a:solidFill>
                  <a:schemeClr val="bg1"/>
                </a:solidFill>
              </a:rPr>
              <a:t>derick@derickbailey.com</a:t>
            </a:r>
            <a:endParaRPr lang="en-US" sz="1800" dirty="0" smtClean="0">
              <a:solidFill>
                <a:schemeClr val="bg1"/>
              </a:solidFill>
            </a:endParaRP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5130" name="Picture 10" descr="MAT logo vertical_red.emf"/>
          <p:cNvPicPr>
            <a:picLocks noChangeAspect="1"/>
          </p:cNvPicPr>
          <p:nvPr/>
        </p:nvPicPr>
        <p:blipFill>
          <a:blip r:embed="rId2"/>
          <a:srcRect/>
          <a:stretch>
            <a:fillRect/>
          </a:stretch>
        </p:blipFill>
        <p:spPr bwMode="auto">
          <a:xfrm>
            <a:off x="6400800" y="5181600"/>
            <a:ext cx="2286000" cy="1119188"/>
          </a:xfrm>
          <a:prstGeom prst="rect">
            <a:avLst/>
          </a:prstGeom>
          <a:noFill/>
          <a:ln w="9525">
            <a:noFill/>
            <a:miter lim="800000"/>
            <a:headEnd/>
            <a:tailEnd/>
          </a:ln>
        </p:spPr>
      </p:pic>
      <p:sp>
        <p:nvSpPr>
          <p:cNvPr id="15" name="Rectangle 9"/>
          <p:cNvSpPr txBox="1">
            <a:spLocks noChangeArrowheads="1"/>
          </p:cNvSpPr>
          <p:nvPr/>
        </p:nvSpPr>
        <p:spPr bwMode="auto">
          <a:xfrm>
            <a:off x="228600" y="4876800"/>
            <a:ext cx="6172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www.mclaneat.com</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endParaRPr kumimoji="0" lang="en-US"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McLane Advanced Technologies</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4001 Central Pointe Parkway</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Temple, Texas 76504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800-988-5428</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53" name="Group 52"/>
          <p:cNvGrpSpPr/>
          <p:nvPr/>
        </p:nvGrpSpPr>
        <p:grpSpPr>
          <a:xfrm>
            <a:off x="1371600" y="2743200"/>
            <a:ext cx="6400800" cy="3276600"/>
            <a:chOff x="609600" y="2667000"/>
            <a:chExt cx="6400800" cy="3276600"/>
          </a:xfrm>
          <a:scene3d>
            <a:camera prst="perspectiveAbove"/>
            <a:lightRig rig="threePt" dir="t"/>
          </a:scene3d>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accent2"/>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S</a:t>
            </a:r>
            <a:r>
              <a:rPr lang="en-US" dirty="0" smtClean="0"/>
              <a:t>RP: Single Responsibility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O</a:t>
            </a:r>
            <a:r>
              <a:rPr lang="en-US" dirty="0" smtClean="0"/>
              <a:t>CP: Open Closed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L</a:t>
            </a:r>
            <a:r>
              <a:rPr lang="en-US" dirty="0" smtClean="0"/>
              <a:t>SP: </a:t>
            </a:r>
            <a:r>
              <a:rPr lang="en-US" dirty="0" err="1" smtClean="0"/>
              <a:t>Liskov</a:t>
            </a:r>
            <a:r>
              <a:rPr lang="en-US" dirty="0" smtClean="0"/>
              <a:t> Substitution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I</a:t>
            </a:r>
            <a:r>
              <a:rPr lang="en-US" dirty="0" smtClean="0"/>
              <a:t>SP: Interface Segregation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D</a:t>
            </a:r>
            <a:r>
              <a:rPr lang="en-US" dirty="0" smtClean="0"/>
              <a:t>IP: Dependency Inversion Principle</a:t>
            </a:r>
          </a:p>
          <a:p>
            <a:pPr eaLnBrk="1" hangingPunct="1"/>
            <a:endParaRPr lang="en-US"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Principles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2133600"/>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None/>
            </a:pPr>
            <a:r>
              <a:rPr lang="en-US" sz="2000" dirty="0" smtClean="0"/>
              <a:t>- Robert C. Martin</a:t>
            </a:r>
          </a:p>
        </p:txBody>
      </p:sp>
      <p:pic>
        <p:nvPicPr>
          <p:cNvPr id="39" name="Picture 3"/>
          <p:cNvPicPr>
            <a:picLocks noChangeAspect="1" noChangeArrowheads="1"/>
          </p:cNvPicPr>
          <p:nvPr/>
        </p:nvPicPr>
        <p:blipFill>
          <a:blip r:embed="rId2"/>
          <a:srcRect/>
          <a:stretch>
            <a:fillRect/>
          </a:stretch>
        </p:blipFill>
        <p:spPr bwMode="auto">
          <a:xfrm>
            <a:off x="2667000" y="38100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Read A Flat File And Send An Email</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1" name="Group 10"/>
          <p:cNvGrpSpPr/>
          <p:nvPr/>
        </p:nvGrpSpPr>
        <p:grpSpPr>
          <a:xfrm>
            <a:off x="3733800" y="2590800"/>
            <a:ext cx="1676400" cy="2590800"/>
            <a:chOff x="3733800" y="2590800"/>
            <a:chExt cx="1676400" cy="2590800"/>
          </a:xfrm>
          <a:scene3d>
            <a:camera prst="perspectiveAbove"/>
            <a:lightRig rig="threePt" dir="t"/>
          </a:scene3d>
        </p:grpSpPr>
        <p:grpSp>
          <p:nvGrpSpPr>
            <p:cNvPr id="8"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New Requirements: </a:t>
            </a:r>
          </a:p>
          <a:p>
            <a:pPr eaLnBrk="1" hangingPunct="1"/>
            <a:r>
              <a:rPr lang="en-US" dirty="0" smtClean="0"/>
              <a:t>Send From Non-</a:t>
            </a:r>
            <a:r>
              <a:rPr lang="en-US" dirty="0" err="1" smtClean="0"/>
              <a:t>WinForms</a:t>
            </a:r>
            <a:r>
              <a:rPr lang="en-US" dirty="0" smtClean="0"/>
              <a:t> App.</a:t>
            </a:r>
          </a:p>
          <a:p>
            <a:pPr eaLnBrk="1" hangingPunct="1"/>
            <a:r>
              <a:rPr lang="en-US" dirty="0" smtClean="0"/>
              <a:t>Read XML Or Flat File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4" name="Group 13"/>
          <p:cNvGrpSpPr/>
          <p:nvPr/>
        </p:nvGrpSpPr>
        <p:grpSpPr>
          <a:xfrm>
            <a:off x="3962400" y="2286000"/>
            <a:ext cx="3657600" cy="3810000"/>
            <a:chOff x="2743200" y="1371600"/>
            <a:chExt cx="3657600" cy="3810000"/>
          </a:xfrm>
          <a:scene3d>
            <a:camera prst="perspectiveAbove"/>
            <a:lightRig rig="threePt" dir="t"/>
          </a:scene3d>
        </p:grpSpPr>
        <p:sp>
          <p:nvSpPr>
            <p:cNvPr id="4" name="Rectangle 3"/>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4"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4"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1" name="Elbow Connector 10"/>
            <p:cNvCxnSpPr>
              <a:stCxn id="4" idx="0"/>
              <a:endCxn id="10"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57B3975182FB47B67FAAA67052062C" ma:contentTypeVersion="0" ma:contentTypeDescription="Create a new document." ma:contentTypeScope="" ma:versionID="a1781edd533abf786dc62ee7dded64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EBC05E-93E3-47EC-A4AA-B305F2941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CDF88D-34F6-4273-95F6-DA3DE3684139}">
  <ds:schemaRefs>
    <ds:schemaRef ds:uri="http://schemas.microsoft.com/sharepoint/v3/contenttype/forms"/>
  </ds:schemaRefs>
</ds:datastoreItem>
</file>

<file path=customXml/itemProps3.xml><?xml version="1.0" encoding="utf-8"?>
<ds:datastoreItem xmlns:ds="http://schemas.openxmlformats.org/officeDocument/2006/customXml" ds:itemID="{F8AADC7F-5DC4-46F2-A809-0679B041C01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2207</TotalTime>
  <Words>983</Words>
  <Application>Microsoft Office PowerPoint</Application>
  <PresentationFormat>On-screen Show (4:3)</PresentationFormat>
  <Paragraphs>287</Paragraphs>
  <Slides>34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Powerpoint template</vt:lpstr>
      <vt:lpstr>Slide 1</vt:lpstr>
      <vt:lpstr>Object Oriented Principles</vt:lpstr>
      <vt:lpstr>Object Oriented Principles</vt:lpstr>
      <vt:lpstr>Object Oriented Principles</vt:lpstr>
      <vt:lpstr>S.O.L.I.D. Principles</vt:lpstr>
      <vt:lpstr>Slide 6</vt:lpstr>
      <vt:lpstr>SRP: Single Responsibility</vt:lpstr>
      <vt:lpstr>SRP: Single Responsibility</vt:lpstr>
      <vt:lpstr>SRP: Single Responsibility</vt:lpstr>
      <vt:lpstr>SRP: Single Responsibility</vt:lpstr>
      <vt:lpstr>Slide 11</vt:lpstr>
      <vt:lpstr>OCP: Open Closed Principle</vt:lpstr>
      <vt:lpstr>OCP: Open Closed Principle</vt:lpstr>
      <vt:lpstr>Slide 14</vt:lpstr>
      <vt:lpstr>LSP: Liskov Substitution Principle</vt:lpstr>
      <vt:lpstr>LSP: Liskov Substitution Principle</vt:lpstr>
      <vt:lpstr>LSP: Liskov Substitution Principle</vt:lpstr>
      <vt:lpstr>Slide 18</vt:lpstr>
      <vt:lpstr>ISP: Interface Segregation Principle</vt:lpstr>
      <vt:lpstr>ISP: Interface Segregation Principle</vt:lpstr>
      <vt:lpstr>Slide 21</vt:lpstr>
      <vt:lpstr>DIP: Dependency Inversion Principle</vt:lpstr>
      <vt:lpstr>DIP: Dependency Inversion Principle</vt:lpstr>
      <vt:lpstr>DIP: Dependency Inversion Principle</vt:lpstr>
      <vt:lpstr>DIP: Dependency Inversion Principle</vt:lpstr>
      <vt:lpstr>DIP: Dependency Inversion Principle</vt:lpstr>
      <vt:lpstr>DIP: Dependency Inversion Principle</vt:lpstr>
      <vt:lpstr>Slide 28</vt:lpstr>
      <vt:lpstr>S.O.L.I.D. Conversion Summary</vt:lpstr>
      <vt:lpstr>S.O.L.I.D. -&gt; OO Principles</vt:lpstr>
      <vt:lpstr>S.O.L.I.D. -&gt; OO Principles</vt:lpstr>
      <vt:lpstr>S.O.L.I.D. -&gt; OO Principles</vt:lpstr>
      <vt:lpstr>Additional Resources</vt:lpstr>
      <vt:lpstr>About Me… Derick Bailey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Josh.Volney</dc:creator>
  <cp:lastModifiedBy>Derick Bailey</cp:lastModifiedBy>
  <cp:revision>191</cp:revision>
  <dcterms:created xsi:type="dcterms:W3CDTF">2008-08-01T13:50:33Z</dcterms:created>
  <dcterms:modified xsi:type="dcterms:W3CDTF">2008-10-14T14:27:33Z</dcterms:modified>
</cp:coreProperties>
</file>