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8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828" autoAdjust="0"/>
  </p:normalViewPr>
  <p:slideViewPr>
    <p:cSldViewPr snapToGrid="0" showGuides="1">
      <p:cViewPr>
        <p:scale>
          <a:sx n="100" d="100"/>
          <a:sy n="100" d="100"/>
        </p:scale>
        <p:origin x="1350" y="12"/>
      </p:cViewPr>
      <p:guideLst>
        <p:guide orient="horz" pos="2358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8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2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9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2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74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5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1881-010C-40CB-B243-9F0D1D2E96F7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2660-365D-49B8-B83A-D1A50B6316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1B7AD9-3B28-9973-AC56-9B7BD5BAEE00}"/>
              </a:ext>
            </a:extLst>
          </p:cNvPr>
          <p:cNvSpPr txBox="1"/>
          <p:nvPr/>
        </p:nvSpPr>
        <p:spPr>
          <a:xfrm>
            <a:off x="311151" y="185058"/>
            <a:ext cx="19732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■</a:t>
            </a:r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Readme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C95230-9B13-0DE4-970D-A8D7F316C6A0}"/>
              </a:ext>
            </a:extLst>
          </p:cNvPr>
          <p:cNvSpPr txBox="1"/>
          <p:nvPr/>
        </p:nvSpPr>
        <p:spPr>
          <a:xfrm>
            <a:off x="510596" y="1492093"/>
            <a:ext cx="9524944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②</a:t>
            </a:r>
            <a:r>
              <a:rPr kumimoji="1" lang="en-US" altLang="ja-JP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ABC-Z</a:t>
            </a:r>
            <a:r>
              <a:rPr kumimoji="1" lang="ja-JP" altLang="en-US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の設定</a:t>
            </a: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6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ja-JP" altLang="en-US" sz="16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フィルター機能を使う場合のみ</a:t>
            </a:r>
            <a:endParaRPr kumimoji="1" lang="en-US" altLang="ja-JP" sz="1600" b="1" dirty="0">
              <a:solidFill>
                <a:srgbClr val="C00000"/>
              </a:solidFill>
              <a:highlight>
                <a:srgbClr val="FFFF00"/>
              </a:highlight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マウスの動きプログラムで、再現しているが、、、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br>
              <a: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制限①</a:t>
            </a: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答案桁数＋設問桁数＋配点桁数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表示桁数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endParaRPr kumimoji="1" lang="en-US" altLang="ja-JP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539750" indent="-539750">
              <a:spcBef>
                <a:spcPts val="600"/>
              </a:spcBef>
            </a:pP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４桁 ≦ 表示桁数 ≦ ６桁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　</a:t>
            </a:r>
            <a:endParaRPr kumimoji="1" lang="en-US" altLang="ja-JP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539750" indent="-539750">
              <a:spcBef>
                <a:spcPts val="600"/>
              </a:spcBef>
            </a:pPr>
            <a:r>
              <a: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範囲であることに注意！　</a:t>
            </a:r>
            <a:endParaRPr kumimoji="1" lang="en-US" altLang="ja-JP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E9E7356-2E17-BB12-98B9-A8C0A3D3B2EC}"/>
              </a:ext>
            </a:extLst>
          </p:cNvPr>
          <p:cNvGrpSpPr/>
          <p:nvPr/>
        </p:nvGrpSpPr>
        <p:grpSpPr>
          <a:xfrm>
            <a:off x="6590012" y="5461968"/>
            <a:ext cx="3881885" cy="1912649"/>
            <a:chOff x="5531560" y="1191042"/>
            <a:chExt cx="4668331" cy="2300140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4FEA0257-C680-F4FB-F134-06EDA03DB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1560" y="1191042"/>
              <a:ext cx="4668331" cy="2300140"/>
            </a:xfrm>
            <a:prstGeom prst="rect">
              <a:avLst/>
            </a:prstGeom>
          </p:spPr>
        </p:pic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1902DA4F-D15B-87A6-94F9-37648788BF65}"/>
                </a:ext>
              </a:extLst>
            </p:cNvPr>
            <p:cNvSpPr/>
            <p:nvPr/>
          </p:nvSpPr>
          <p:spPr>
            <a:xfrm>
              <a:off x="5975349" y="2105025"/>
              <a:ext cx="3797301" cy="500063"/>
            </a:xfrm>
            <a:prstGeom prst="roundRect">
              <a:avLst>
                <a:gd name="adj" fmla="val 12026"/>
              </a:avLst>
            </a:prstGeom>
            <a:solidFill>
              <a:srgbClr val="FFFF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3BBEB-CD7E-865E-7C4D-A7DA8A1AB940}"/>
              </a:ext>
            </a:extLst>
          </p:cNvPr>
          <p:cNvSpPr txBox="1"/>
          <p:nvPr/>
        </p:nvSpPr>
        <p:spPr>
          <a:xfrm>
            <a:off x="503707" y="672265"/>
            <a:ext cx="61000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①コード</a:t>
            </a:r>
            <a:br>
              <a: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USB type-C 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を準備してください！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5577FA-BCF4-927F-9D41-B3B511292CD1}"/>
              </a:ext>
            </a:extLst>
          </p:cNvPr>
          <p:cNvSpPr txBox="1"/>
          <p:nvPr/>
        </p:nvSpPr>
        <p:spPr>
          <a:xfrm>
            <a:off x="510597" y="5625526"/>
            <a:ext cx="6100066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制限②</a:t>
            </a: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pPr>
              <a:spcBef>
                <a:spcPts val="600"/>
              </a:spcBef>
            </a:pPr>
            <a:r>
              <a:rPr kumimoji="1" lang="en-US" altLang="ja-JP" sz="14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ABC</a:t>
            </a:r>
            <a:r>
              <a:rPr kumimoji="1" lang="ja-JP" altLang="en-US" sz="14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スキャン</a:t>
            </a:r>
            <a:r>
              <a:rPr kumimoji="1" lang="en-US" altLang="ja-JP" sz="14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PDF</a:t>
            </a:r>
            <a:r>
              <a:rPr kumimoji="1" lang="ja-JP" altLang="en-US" sz="14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オーサリング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r>
              <a:rPr kumimoji="1" lang="ja-JP" altLang="en-US" sz="1400" dirty="0"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科目名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テスト名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をそれぞれ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全角</a:t>
            </a:r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r>
              <a:rPr kumimoji="1" lang="ja-JP" altLang="en-US" sz="14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５文字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とすること！　☜スペースやアンダーバー等で埋める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539750" indent="-539750">
              <a:spcBef>
                <a:spcPts val="600"/>
              </a:spcBef>
            </a:pP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注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】ABC-Z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の内部処理が原因となる制限であり、今後のアップデートで解決できる見込み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(2022/07/25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製造元会社に確認済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E792C0D-CF9A-55DE-1FFD-DD01B445D39E}"/>
              </a:ext>
            </a:extLst>
          </p:cNvPr>
          <p:cNvGrpSpPr/>
          <p:nvPr/>
        </p:nvGrpSpPr>
        <p:grpSpPr>
          <a:xfrm>
            <a:off x="777622" y="2160800"/>
            <a:ext cx="7652960" cy="1520970"/>
            <a:chOff x="5258182" y="3098546"/>
            <a:chExt cx="7652960" cy="152097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4482201-B44C-C82C-BAF5-A0C6F0B1C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43" b="86879"/>
            <a:stretch/>
          </p:blipFill>
          <p:spPr bwMode="auto">
            <a:xfrm>
              <a:off x="5258182" y="3098546"/>
              <a:ext cx="5246069" cy="74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右中かっこ 11">
              <a:extLst>
                <a:ext uri="{FF2B5EF4-FFF2-40B4-BE49-F238E27FC236}">
                  <a16:creationId xmlns:a16="http://schemas.microsoft.com/office/drawing/2014/main" id="{C6F15BD2-EA67-59DC-88E7-952BAF243B9C}"/>
                </a:ext>
              </a:extLst>
            </p:cNvPr>
            <p:cNvSpPr/>
            <p:nvPr/>
          </p:nvSpPr>
          <p:spPr>
            <a:xfrm rot="5400000">
              <a:off x="9007706" y="3481604"/>
              <a:ext cx="255453" cy="973930"/>
            </a:xfrm>
            <a:prstGeom prst="rightBrace">
              <a:avLst>
                <a:gd name="adj1" fmla="val 35502"/>
                <a:gd name="adj2" fmla="val 58607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中かっこ 12">
              <a:extLst>
                <a:ext uri="{FF2B5EF4-FFF2-40B4-BE49-F238E27FC236}">
                  <a16:creationId xmlns:a16="http://schemas.microsoft.com/office/drawing/2014/main" id="{D5C56341-8124-6E02-43A0-7392DF6412CE}"/>
                </a:ext>
              </a:extLst>
            </p:cNvPr>
            <p:cNvSpPr/>
            <p:nvPr/>
          </p:nvSpPr>
          <p:spPr>
            <a:xfrm rot="5400000">
              <a:off x="5535914" y="3568708"/>
              <a:ext cx="255453" cy="810917"/>
            </a:xfrm>
            <a:prstGeom prst="rightBrace">
              <a:avLst>
                <a:gd name="adj1" fmla="val 35502"/>
                <a:gd name="adj2" fmla="val 3461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中かっこ 13">
              <a:extLst>
                <a:ext uri="{FF2B5EF4-FFF2-40B4-BE49-F238E27FC236}">
                  <a16:creationId xmlns:a16="http://schemas.microsoft.com/office/drawing/2014/main" id="{68924253-9224-526D-58FA-733B13583724}"/>
                </a:ext>
              </a:extLst>
            </p:cNvPr>
            <p:cNvSpPr/>
            <p:nvPr/>
          </p:nvSpPr>
          <p:spPr>
            <a:xfrm rot="5400000">
              <a:off x="6531921" y="3383616"/>
              <a:ext cx="255453" cy="1181100"/>
            </a:xfrm>
            <a:prstGeom prst="rightBrace">
              <a:avLst>
                <a:gd name="adj1" fmla="val 35502"/>
                <a:gd name="adj2" fmla="val 6064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A1F87A3-2164-AD0A-3053-60D1D4E13EAE}"/>
                </a:ext>
              </a:extLst>
            </p:cNvPr>
            <p:cNvSpPr txBox="1"/>
            <p:nvPr/>
          </p:nvSpPr>
          <p:spPr>
            <a:xfrm>
              <a:off x="5531172" y="4096296"/>
              <a:ext cx="73799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ココ</a:t>
              </a:r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と </a:t>
              </a:r>
              <a:r>
                <a:rPr kumimoji="1" lang="ja-JP" altLang="en-US" sz="14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ココ</a:t>
              </a:r>
              <a:r>
                <a:rPr kumimoji="1" lang="ja-JP" altLang="en-US" sz="1400" b="1" dirty="0">
                  <a:solidFill>
                    <a:srgbClr val="C0000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</a:t>
              </a:r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の文字数によって、</a:t>
              </a:r>
              <a:r>
                <a:rPr kumimoji="1" lang="ja-JP" altLang="en-US" sz="14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フィルターボタン</a:t>
              </a:r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のボタン位置がズレる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　→文字数制限で動作保証</a:t>
              </a:r>
              <a:endParaRPr lang="ja-JP" altLang="en-US" sz="1400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47F054-DB73-F0BF-408E-5BFAD652315B}"/>
              </a:ext>
            </a:extLst>
          </p:cNvPr>
          <p:cNvSpPr txBox="1"/>
          <p:nvPr/>
        </p:nvSpPr>
        <p:spPr>
          <a:xfrm>
            <a:off x="4755865" y="4119402"/>
            <a:ext cx="5513151" cy="116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例）答案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、設問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問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、配点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点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)…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桁○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答案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、設問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問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、配点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点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)…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桁○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答案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(〃 999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、設問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〃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、配点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点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)…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桁○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答案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(〃 999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、設問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〃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、配点</a:t>
            </a:r>
            <a:r>
              <a:rPr kumimoji="1" lang="en-US" altLang="ja-JP" sz="1200" b="1" dirty="0">
                <a:solidFill>
                  <a:srgbClr val="C00000"/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最大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99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点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)…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7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×</a:t>
            </a:r>
            <a:endParaRPr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71C32E-1F5B-5D52-AC38-A3489D55C6F4}"/>
              </a:ext>
            </a:extLst>
          </p:cNvPr>
          <p:cNvSpPr txBox="1"/>
          <p:nvPr/>
        </p:nvSpPr>
        <p:spPr>
          <a:xfrm>
            <a:off x="9106432" y="185058"/>
            <a:ext cx="13978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2022/10/01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51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AE4E2F-9FC2-E90F-9495-B659EC0F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97578"/>
              </p:ext>
            </p:extLst>
          </p:nvPr>
        </p:nvGraphicFramePr>
        <p:xfrm>
          <a:off x="1028700" y="1977173"/>
          <a:ext cx="8635997" cy="351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590110564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3918182"/>
                    </a:ext>
                  </a:extLst>
                </a:gridCol>
                <a:gridCol w="2870197">
                  <a:extLst>
                    <a:ext uri="{9D8B030D-6E8A-4147-A177-3AD203B41FA5}">
                      <a16:colId xmlns:a16="http://schemas.microsoft.com/office/drawing/2014/main" val="1190429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OK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初期のマウス位置によっては</a:t>
                      </a:r>
                      <a:endParaRPr kumimoji="1" lang="en-US" altLang="ja-JP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アカンかも、、、いけるかも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NG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60044"/>
                  </a:ext>
                </a:extLst>
              </a:tr>
              <a:tr h="29966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75981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1B7AD9-3B28-9973-AC56-9B7BD5BAEE00}"/>
              </a:ext>
            </a:extLst>
          </p:cNvPr>
          <p:cNvSpPr txBox="1"/>
          <p:nvPr/>
        </p:nvSpPr>
        <p:spPr>
          <a:xfrm>
            <a:off x="311151" y="185058"/>
            <a:ext cx="19732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■</a:t>
            </a:r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Readme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B8770DB-51A4-C54F-5F2F-077C092A05F2}"/>
              </a:ext>
            </a:extLst>
          </p:cNvPr>
          <p:cNvSpPr txBox="1"/>
          <p:nvPr/>
        </p:nvSpPr>
        <p:spPr>
          <a:xfrm>
            <a:off x="510597" y="739756"/>
            <a:ext cx="10181216" cy="104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③サブモニタのレイアウト設定</a:t>
            </a:r>
            <a:br>
              <a:rPr kumimoji="1" lang="en-US" altLang="ja-JP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ABC-Z</a:t>
            </a: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を表示しているモニタの左上よりも、左もしくは上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にサブモニタがないこと！</a:t>
            </a:r>
            <a:br>
              <a: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理由：</a:t>
            </a:r>
            <a:r>
              <a:rPr kumimoji="1" lang="en-US" altLang="ja-JP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ABC-Z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を表示しているモニタの左上を</a:t>
            </a:r>
            <a:r>
              <a:rPr kumimoji="1" lang="ja-JP" altLang="en-US" sz="16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基準</a:t>
            </a:r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にマウスを移動（マウスは相対座標での移動しかできない）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E7EDA1-BA02-C24A-CCEE-6ED4FD2DD631}"/>
              </a:ext>
            </a:extLst>
          </p:cNvPr>
          <p:cNvGrpSpPr/>
          <p:nvPr/>
        </p:nvGrpSpPr>
        <p:grpSpPr>
          <a:xfrm>
            <a:off x="4511453" y="2701715"/>
            <a:ext cx="1670494" cy="722866"/>
            <a:chOff x="811642" y="5233563"/>
            <a:chExt cx="1670494" cy="72286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F1C9468-0C1E-7BD3-C7B8-EAB511F09481}"/>
                </a:ext>
              </a:extLst>
            </p:cNvPr>
            <p:cNvGrpSpPr/>
            <p:nvPr/>
          </p:nvGrpSpPr>
          <p:grpSpPr>
            <a:xfrm>
              <a:off x="811642" y="5305050"/>
              <a:ext cx="1670494" cy="651379"/>
              <a:chOff x="1571648" y="5638619"/>
              <a:chExt cx="1425600" cy="55588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C1CD696-B67C-8ACD-08D4-6E54E02704CB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D67AD91C-6CB0-02F9-52A2-80A977A2E1E7}"/>
                  </a:ext>
                </a:extLst>
              </p:cNvPr>
              <p:cNvSpPr/>
              <p:nvPr/>
            </p:nvSpPr>
            <p:spPr>
              <a:xfrm>
                <a:off x="1571648" y="5733706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29D5F4F-6F9B-537A-C8A6-C92F5424368B}"/>
                </a:ext>
              </a:extLst>
            </p:cNvPr>
            <p:cNvSpPr/>
            <p:nvPr/>
          </p:nvSpPr>
          <p:spPr>
            <a:xfrm>
              <a:off x="1575891" y="5233563"/>
              <a:ext cx="146755" cy="14675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9F1B60F-1A0D-98EC-21B1-BD7E27F2A492}"/>
              </a:ext>
            </a:extLst>
          </p:cNvPr>
          <p:cNvGrpSpPr/>
          <p:nvPr/>
        </p:nvGrpSpPr>
        <p:grpSpPr>
          <a:xfrm>
            <a:off x="1985792" y="3448524"/>
            <a:ext cx="908623" cy="1153296"/>
            <a:chOff x="2826382" y="5403482"/>
            <a:chExt cx="908623" cy="1153296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D14C5C18-AEC1-EC0D-07C2-1D9EE1377981}"/>
                </a:ext>
              </a:extLst>
            </p:cNvPr>
            <p:cNvGrpSpPr/>
            <p:nvPr/>
          </p:nvGrpSpPr>
          <p:grpSpPr>
            <a:xfrm>
              <a:off x="2899758" y="5476861"/>
              <a:ext cx="835247" cy="1079917"/>
              <a:chOff x="2284448" y="5177818"/>
              <a:chExt cx="712800" cy="921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1" name="四角形: 角を丸くする 60">
                <a:extLst>
                  <a:ext uri="{FF2B5EF4-FFF2-40B4-BE49-F238E27FC236}">
                    <a16:creationId xmlns:a16="http://schemas.microsoft.com/office/drawing/2014/main" id="{5695EB2E-9A47-C22E-ED5F-8084EABB7097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  <p:sp>
            <p:nvSpPr>
              <p:cNvPr id="62" name="四角形: 角を丸くする 61">
                <a:extLst>
                  <a:ext uri="{FF2B5EF4-FFF2-40B4-BE49-F238E27FC236}">
                    <a16:creationId xmlns:a16="http://schemas.microsoft.com/office/drawing/2014/main" id="{1EF20776-E919-5FF5-7837-B9C6D318AA71}"/>
                  </a:ext>
                </a:extLst>
              </p:cNvPr>
              <p:cNvSpPr/>
              <p:nvPr/>
            </p:nvSpPr>
            <p:spPr>
              <a:xfrm>
                <a:off x="2284448" y="5177818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72A14063-60B5-3FE4-9BD3-3395063C8A8E}"/>
                </a:ext>
              </a:extLst>
            </p:cNvPr>
            <p:cNvSpPr/>
            <p:nvPr/>
          </p:nvSpPr>
          <p:spPr>
            <a:xfrm>
              <a:off x="2826382" y="5403482"/>
              <a:ext cx="146755" cy="14675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6C8EAB3-B653-CE5F-B410-7EF64C00FBAB}"/>
              </a:ext>
            </a:extLst>
          </p:cNvPr>
          <p:cNvGrpSpPr/>
          <p:nvPr/>
        </p:nvGrpSpPr>
        <p:grpSpPr>
          <a:xfrm>
            <a:off x="1601459" y="2666158"/>
            <a:ext cx="1743872" cy="615181"/>
            <a:chOff x="738263" y="6157401"/>
            <a:chExt cx="1743872" cy="615181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684E5E8-C2E9-BD20-F549-14B415ACB9E3}"/>
                </a:ext>
              </a:extLst>
            </p:cNvPr>
            <p:cNvGrpSpPr/>
            <p:nvPr/>
          </p:nvGrpSpPr>
          <p:grpSpPr>
            <a:xfrm>
              <a:off x="811642" y="6232620"/>
              <a:ext cx="1670493" cy="539962"/>
              <a:chOff x="2284448" y="5638616"/>
              <a:chExt cx="1425599" cy="46080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5C84A61A-BB95-CC3E-D2E4-6501EA4DA167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9" name="四角形: 角を丸くする 48">
                <a:extLst>
                  <a:ext uri="{FF2B5EF4-FFF2-40B4-BE49-F238E27FC236}">
                    <a16:creationId xmlns:a16="http://schemas.microsoft.com/office/drawing/2014/main" id="{AF71A42B-257C-D6D2-4AF9-2BA2741AA1FD}"/>
                  </a:ext>
                </a:extLst>
              </p:cNvPr>
              <p:cNvSpPr/>
              <p:nvPr/>
            </p:nvSpPr>
            <p:spPr>
              <a:xfrm>
                <a:off x="2997247" y="5638616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298979D6-53F8-56A9-B43E-D8FEB9835F08}"/>
                </a:ext>
              </a:extLst>
            </p:cNvPr>
            <p:cNvSpPr/>
            <p:nvPr/>
          </p:nvSpPr>
          <p:spPr>
            <a:xfrm>
              <a:off x="738263" y="6157401"/>
              <a:ext cx="146755" cy="14675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86F3B7A-CB40-0D66-E894-59C38221AF9B}"/>
              </a:ext>
            </a:extLst>
          </p:cNvPr>
          <p:cNvGrpSpPr/>
          <p:nvPr/>
        </p:nvGrpSpPr>
        <p:grpSpPr>
          <a:xfrm>
            <a:off x="6962152" y="4166273"/>
            <a:ext cx="1670494" cy="704728"/>
            <a:chOff x="7049841" y="5268826"/>
            <a:chExt cx="1670494" cy="704728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6B5A75FA-50A4-AB72-50BF-A537380E61CD}"/>
                </a:ext>
              </a:extLst>
            </p:cNvPr>
            <p:cNvGrpSpPr/>
            <p:nvPr/>
          </p:nvGrpSpPr>
          <p:grpSpPr>
            <a:xfrm>
              <a:off x="7049841" y="5268826"/>
              <a:ext cx="1670494" cy="704728"/>
              <a:chOff x="1571648" y="5498004"/>
              <a:chExt cx="1425600" cy="60141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四角形: 角を丸くする 50">
                <a:extLst>
                  <a:ext uri="{FF2B5EF4-FFF2-40B4-BE49-F238E27FC236}">
                    <a16:creationId xmlns:a16="http://schemas.microsoft.com/office/drawing/2014/main" id="{C968B41A-6215-F747-D5AF-23EFE0C9B073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751C57E4-C544-F23F-86B0-0D4C9C656279}"/>
                  </a:ext>
                </a:extLst>
              </p:cNvPr>
              <p:cNvSpPr/>
              <p:nvPr/>
            </p:nvSpPr>
            <p:spPr>
              <a:xfrm>
                <a:off x="1571648" y="5498004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B080409A-6756-EBF4-ABD8-C697B996F9B6}"/>
                </a:ext>
              </a:extLst>
            </p:cNvPr>
            <p:cNvSpPr/>
            <p:nvPr/>
          </p:nvSpPr>
          <p:spPr>
            <a:xfrm>
              <a:off x="7811674" y="5362469"/>
              <a:ext cx="146755" cy="14675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437CA84-9A6A-D73C-64DC-47253A5DDFA8}"/>
              </a:ext>
            </a:extLst>
          </p:cNvPr>
          <p:cNvGrpSpPr/>
          <p:nvPr/>
        </p:nvGrpSpPr>
        <p:grpSpPr>
          <a:xfrm>
            <a:off x="6959073" y="2739581"/>
            <a:ext cx="1373960" cy="835200"/>
            <a:chOff x="7330238" y="6138370"/>
            <a:chExt cx="1373960" cy="83520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1F735B41-814E-CDFF-0455-4908C3452DCF}"/>
                </a:ext>
              </a:extLst>
            </p:cNvPr>
            <p:cNvGrpSpPr/>
            <p:nvPr/>
          </p:nvGrpSpPr>
          <p:grpSpPr>
            <a:xfrm>
              <a:off x="7330238" y="6138370"/>
              <a:ext cx="1373960" cy="835200"/>
              <a:chOff x="1824709" y="5386659"/>
              <a:chExt cx="1172539" cy="71276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922FC1D4-B9F1-CA4B-E02A-CA7E7F145F4A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44DB0D9D-845B-B7F8-BCF4-DB60315CC87B}"/>
                  </a:ext>
                </a:extLst>
              </p:cNvPr>
              <p:cNvSpPr/>
              <p:nvPr/>
            </p:nvSpPr>
            <p:spPr>
              <a:xfrm>
                <a:off x="1824709" y="5386659"/>
                <a:ext cx="460836" cy="71276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6E2BE8A-FB2E-AB73-941E-74EAB007396F}"/>
                </a:ext>
              </a:extLst>
            </p:cNvPr>
            <p:cNvSpPr/>
            <p:nvPr/>
          </p:nvSpPr>
          <p:spPr>
            <a:xfrm>
              <a:off x="7798844" y="6360657"/>
              <a:ext cx="146755" cy="14675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ADA696-2A1C-4324-D864-564BC6A0E7BD}"/>
              </a:ext>
            </a:extLst>
          </p:cNvPr>
          <p:cNvGrpSpPr/>
          <p:nvPr/>
        </p:nvGrpSpPr>
        <p:grpSpPr>
          <a:xfrm>
            <a:off x="8563409" y="3011356"/>
            <a:ext cx="907132" cy="1079917"/>
            <a:chOff x="8927602" y="5564268"/>
            <a:chExt cx="907132" cy="1079917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FD729EDB-B3AC-555B-F11E-F8D8604BC72D}"/>
                </a:ext>
              </a:extLst>
            </p:cNvPr>
            <p:cNvGrpSpPr/>
            <p:nvPr/>
          </p:nvGrpSpPr>
          <p:grpSpPr>
            <a:xfrm>
              <a:off x="8999487" y="5564268"/>
              <a:ext cx="835247" cy="1079917"/>
              <a:chOff x="2284448" y="5177818"/>
              <a:chExt cx="712800" cy="921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C4A2232E-6215-D551-C38C-8756C98E2615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68B5174D-4F59-3E2E-A080-2C720E04A04D}"/>
                  </a:ext>
                </a:extLst>
              </p:cNvPr>
              <p:cNvSpPr/>
              <p:nvPr/>
            </p:nvSpPr>
            <p:spPr>
              <a:xfrm>
                <a:off x="2284448" y="5177818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D707F32A-3A11-E240-3B24-72F9577A2E46}"/>
                </a:ext>
              </a:extLst>
            </p:cNvPr>
            <p:cNvSpPr/>
            <p:nvPr/>
          </p:nvSpPr>
          <p:spPr>
            <a:xfrm>
              <a:off x="8927602" y="6031976"/>
              <a:ext cx="146755" cy="14675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F882558-7F5B-0068-C6A6-7853D1300FB1}"/>
              </a:ext>
            </a:extLst>
          </p:cNvPr>
          <p:cNvGrpSpPr/>
          <p:nvPr/>
        </p:nvGrpSpPr>
        <p:grpSpPr>
          <a:xfrm>
            <a:off x="4953137" y="3768467"/>
            <a:ext cx="1282650" cy="1079917"/>
            <a:chOff x="8927602" y="5564268"/>
            <a:chExt cx="1282650" cy="1079917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A70A025-063B-01D0-60F6-E6C1FC41E52B}"/>
                </a:ext>
              </a:extLst>
            </p:cNvPr>
            <p:cNvGrpSpPr/>
            <p:nvPr/>
          </p:nvGrpSpPr>
          <p:grpSpPr>
            <a:xfrm>
              <a:off x="8999488" y="5564268"/>
              <a:ext cx="1210764" cy="1079917"/>
              <a:chOff x="2284448" y="5177818"/>
              <a:chExt cx="1033266" cy="9216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5" name="四角形: 角を丸くする 74">
                <a:extLst>
                  <a:ext uri="{FF2B5EF4-FFF2-40B4-BE49-F238E27FC236}">
                    <a16:creationId xmlns:a16="http://schemas.microsoft.com/office/drawing/2014/main" id="{113DF17F-AAD8-30C8-FCCC-531C7011BB51}"/>
                  </a:ext>
                </a:extLst>
              </p:cNvPr>
              <p:cNvSpPr/>
              <p:nvPr/>
            </p:nvSpPr>
            <p:spPr>
              <a:xfrm>
                <a:off x="2284448" y="5638619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ABC-Z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6" name="四角形: 角を丸くする 75">
                <a:extLst>
                  <a:ext uri="{FF2B5EF4-FFF2-40B4-BE49-F238E27FC236}">
                    <a16:creationId xmlns:a16="http://schemas.microsoft.com/office/drawing/2014/main" id="{18C3923A-EE46-7CF2-0D96-CA2E6DCD5673}"/>
                  </a:ext>
                </a:extLst>
              </p:cNvPr>
              <p:cNvSpPr/>
              <p:nvPr/>
            </p:nvSpPr>
            <p:spPr>
              <a:xfrm>
                <a:off x="2604914" y="5177818"/>
                <a:ext cx="712800" cy="460800"/>
              </a:xfrm>
              <a:prstGeom prst="roundRect">
                <a:avLst>
                  <a:gd name="adj" fmla="val 5154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サブ</a:t>
                </a:r>
              </a:p>
            </p:txBody>
          </p:sp>
        </p:grp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36B0F00-BE81-DBE3-45C1-DD22D6C05701}"/>
                </a:ext>
              </a:extLst>
            </p:cNvPr>
            <p:cNvSpPr/>
            <p:nvPr/>
          </p:nvSpPr>
          <p:spPr>
            <a:xfrm>
              <a:off x="8927602" y="6031976"/>
              <a:ext cx="146755" cy="14675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C46907-71D5-DAC7-C742-ECEEF0CC8E7B}"/>
              </a:ext>
            </a:extLst>
          </p:cNvPr>
          <p:cNvSpPr txBox="1"/>
          <p:nvPr/>
        </p:nvSpPr>
        <p:spPr>
          <a:xfrm>
            <a:off x="9106432" y="185058"/>
            <a:ext cx="13978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2022/10/01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07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1B7AD9-3B28-9973-AC56-9B7BD5BAEE00}"/>
              </a:ext>
            </a:extLst>
          </p:cNvPr>
          <p:cNvSpPr txBox="1"/>
          <p:nvPr/>
        </p:nvSpPr>
        <p:spPr>
          <a:xfrm>
            <a:off x="311151" y="185058"/>
            <a:ext cx="19732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■</a:t>
            </a:r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Readme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B0C4C0-9FA9-0632-7EF7-56FD73264574}"/>
              </a:ext>
            </a:extLst>
          </p:cNvPr>
          <p:cNvSpPr txBox="1"/>
          <p:nvPr/>
        </p:nvSpPr>
        <p:spPr>
          <a:xfrm>
            <a:off x="510597" y="4261440"/>
            <a:ext cx="5628946" cy="2899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b="1" u="sng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⑤プログラムの編集方法</a:t>
            </a:r>
            <a:r>
              <a:rPr kumimoji="1" lang="ja-JP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CircuitPython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で記述</a:t>
            </a:r>
            <a:b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1.KIIF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じゃない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(USB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メモリを書き込める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)PC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を準備</a:t>
            </a:r>
            <a:b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2. 1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にコントローラを接続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ドライブ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[CIRCUITPY]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が現れる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3.[CIRCUITPY]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中の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[code.py]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を適当なディレクトリに保存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4.3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をメモ帳等のテキストエディタで開き、編集、保存</a:t>
            </a:r>
            <a:b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5.4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を元の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[CIRCUITPY]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D&amp;D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以上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各ボタンとマイコンの接続関係は、</a:t>
            </a:r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CodeTable.txt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に保存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削除してはいけない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B9FEB1D3-33CF-7243-EFF7-9001C5EE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14" y="4370626"/>
            <a:ext cx="2382774" cy="278988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8599700-BB5A-A8A6-0B53-8D678F10935A}"/>
              </a:ext>
            </a:extLst>
          </p:cNvPr>
          <p:cNvGrpSpPr/>
          <p:nvPr/>
        </p:nvGrpSpPr>
        <p:grpSpPr>
          <a:xfrm>
            <a:off x="510597" y="519253"/>
            <a:ext cx="10028033" cy="3838879"/>
            <a:chOff x="510597" y="185058"/>
            <a:chExt cx="10028033" cy="3838879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5736AB7-2D48-B811-007A-734850CF5356}"/>
                </a:ext>
              </a:extLst>
            </p:cNvPr>
            <p:cNvGrpSpPr/>
            <p:nvPr/>
          </p:nvGrpSpPr>
          <p:grpSpPr>
            <a:xfrm>
              <a:off x="510597" y="185058"/>
              <a:ext cx="9903344" cy="3838879"/>
              <a:chOff x="510597" y="3100382"/>
              <a:chExt cx="9903344" cy="3838879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6546741-EC85-49E8-974C-5016FE58E469}"/>
                  </a:ext>
                </a:extLst>
              </p:cNvPr>
              <p:cNvSpPr txBox="1"/>
              <p:nvPr/>
            </p:nvSpPr>
            <p:spPr>
              <a:xfrm>
                <a:off x="510597" y="3197074"/>
                <a:ext cx="2751892" cy="306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600" b="1" u="sng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④コントローラの割り当て</a:t>
                </a:r>
                <a:endParaRPr kumimoji="1" lang="en-US" altLang="ja-JP" sz="1600" b="1" u="sng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AC9CFB8-3CD4-0144-4568-F1115E8B7101}"/>
                  </a:ext>
                </a:extLst>
              </p:cNvPr>
              <p:cNvSpPr txBox="1"/>
              <p:nvPr/>
            </p:nvSpPr>
            <p:spPr>
              <a:xfrm>
                <a:off x="519588" y="3705756"/>
                <a:ext cx="5025942" cy="1783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600" b="1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［コンビネーション］</a:t>
                </a:r>
                <a:endParaRPr kumimoji="1" lang="en-US" altLang="ja-JP" sz="1600" b="1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　　一　　括：Ｒ２＋（〇</a:t>
                </a:r>
                <a:r>
                  <a:rPr kumimoji="1" lang="en-US" altLang="ja-JP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/×/</a:t>
                </a: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△）</a:t>
                </a:r>
                <a:endPara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　　フィルタ：Ｌ２＋（〇</a:t>
                </a:r>
                <a:r>
                  <a:rPr kumimoji="1" lang="en-US" altLang="ja-JP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/×/</a:t>
                </a: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△）</a:t>
                </a:r>
                <a:endPara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　　 </a:t>
                </a:r>
                <a:r>
                  <a:rPr kumimoji="1" lang="en-US" altLang="ja-JP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〃 </a:t>
                </a: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解除：Ｌ２＋Ｒ２</a:t>
                </a:r>
                <a:endPara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　　　</a:t>
                </a:r>
                <a:r>
                  <a:rPr kumimoji="1" lang="en-US" altLang="ja-JP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※</a:t>
                </a: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フィルタは、次</a:t>
                </a:r>
                <a:r>
                  <a:rPr kumimoji="1" lang="en-US" altLang="ja-JP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/</a:t>
                </a:r>
                <a:r>
                  <a:rPr kumimoji="1" lang="ja-JP" altLang="en-US" sz="16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戻でも継続</a:t>
                </a:r>
                <a:endPara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989C275B-C7C4-97DB-7270-CB87CB5E6D31}"/>
                  </a:ext>
                </a:extLst>
              </p:cNvPr>
              <p:cNvGrpSpPr/>
              <p:nvPr/>
            </p:nvGrpSpPr>
            <p:grpSpPr>
              <a:xfrm>
                <a:off x="5212422" y="3100382"/>
                <a:ext cx="5201519" cy="3838879"/>
                <a:chOff x="5212422" y="3444025"/>
                <a:chExt cx="5201519" cy="3838879"/>
              </a:xfrm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2BF8BA7-4A4B-E4DF-13C8-E3C734457242}"/>
                    </a:ext>
                  </a:extLst>
                </p:cNvPr>
                <p:cNvGrpSpPr/>
                <p:nvPr/>
              </p:nvGrpSpPr>
              <p:grpSpPr>
                <a:xfrm>
                  <a:off x="5212422" y="3444025"/>
                  <a:ext cx="5201519" cy="3838879"/>
                  <a:chOff x="1523981" y="-93763"/>
                  <a:chExt cx="6883383" cy="5080145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66A8F119-F177-7BB7-BC50-E0112ECEC2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4448" y="957953"/>
                    <a:ext cx="6122916" cy="4028429"/>
                    <a:chOff x="3392129" y="1978953"/>
                    <a:chExt cx="3907554" cy="2570883"/>
                  </a:xfrm>
                </p:grpSpPr>
                <p:pic>
                  <p:nvPicPr>
                    <p:cNvPr id="24" name="Picture 2" descr="画像集 No.007 / “初代プレステ”モチーフで懐かしの20作を内蔵した小型機「プレイステーション クラシック」が発表。数量限定で12月3日発売，税別9980円">
                      <a:extLst>
                        <a:ext uri="{FF2B5EF4-FFF2-40B4-BE49-F238E27FC236}">
                          <a16:creationId xmlns:a16="http://schemas.microsoft.com/office/drawing/2014/main" id="{0AA33A3A-09D0-795E-26A3-EA3FA8B551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366" t="21075" r="21318" b="22336"/>
                    <a:stretch/>
                  </p:blipFill>
                  <p:spPr bwMode="auto">
                    <a:xfrm>
                      <a:off x="3392129" y="1978953"/>
                      <a:ext cx="3907554" cy="25708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5" name="グループ化 24">
                      <a:extLst>
                        <a:ext uri="{FF2B5EF4-FFF2-40B4-BE49-F238E27FC236}">
                          <a16:creationId xmlns:a16="http://schemas.microsoft.com/office/drawing/2014/main" id="{9E32B797-A7A0-40ED-3B94-3E3E7445D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0967" y="2916042"/>
                      <a:ext cx="496755" cy="496756"/>
                      <a:chOff x="1463607" y="4566111"/>
                      <a:chExt cx="727277" cy="727277"/>
                    </a:xfrm>
                  </p:grpSpPr>
                  <p:sp>
                    <p:nvSpPr>
                      <p:cNvPr id="26" name="十字形 25">
                        <a:extLst>
                          <a:ext uri="{FF2B5EF4-FFF2-40B4-BE49-F238E27FC236}">
                            <a16:creationId xmlns:a16="http://schemas.microsoft.com/office/drawing/2014/main" id="{CDB297E2-155B-B049-EBC1-927D3B38605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1463607" y="4566111"/>
                        <a:ext cx="727277" cy="727277"/>
                      </a:xfrm>
                      <a:prstGeom prst="plus">
                        <a:avLst>
                          <a:gd name="adj" fmla="val 42255"/>
                        </a:avLst>
                      </a:prstGeom>
                      <a:solidFill>
                        <a:srgbClr val="FFFF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7" name="テキスト ボックス 26">
                        <a:extLst>
                          <a:ext uri="{FF2B5EF4-FFF2-40B4-BE49-F238E27FC236}">
                            <a16:creationId xmlns:a16="http://schemas.microsoft.com/office/drawing/2014/main" id="{682666B4-862D-ECE4-407F-0D0187390D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1570" y="4839313"/>
                        <a:ext cx="431351" cy="172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200" b="1" dirty="0">
                            <a:effectLst>
                              <a:glow rad="127000">
                                <a:schemeClr val="accent4">
                                  <a:satMod val="175000"/>
                                </a:schemeClr>
                              </a:glow>
                            </a:effectLst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rPr>
                          <a:t>未使用</a:t>
                        </a:r>
                      </a:p>
                    </p:txBody>
                  </p:sp>
                </p:grpSp>
              </p:grpSp>
              <p:sp>
                <p:nvSpPr>
                  <p:cNvPr id="13" name="四角形: 角を丸くする 12">
                    <a:extLst>
                      <a:ext uri="{FF2B5EF4-FFF2-40B4-BE49-F238E27FC236}">
                        <a16:creationId xmlns:a16="http://schemas.microsoft.com/office/drawing/2014/main" id="{6EA95384-0501-FBD4-BD77-522E2FC6D93D}"/>
                      </a:ext>
                    </a:extLst>
                  </p:cNvPr>
                  <p:cNvSpPr/>
                  <p:nvPr/>
                </p:nvSpPr>
                <p:spPr>
                  <a:xfrm>
                    <a:off x="2809877" y="1817406"/>
                    <a:ext cx="1583610" cy="1552968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吹き出し: 線 13">
                    <a:extLst>
                      <a:ext uri="{FF2B5EF4-FFF2-40B4-BE49-F238E27FC236}">
                        <a16:creationId xmlns:a16="http://schemas.microsoft.com/office/drawing/2014/main" id="{F11B10E6-D36F-FD20-5551-5810F6F7A658}"/>
                      </a:ext>
                    </a:extLst>
                  </p:cNvPr>
                  <p:cNvSpPr/>
                  <p:nvPr/>
                </p:nvSpPr>
                <p:spPr>
                  <a:xfrm>
                    <a:off x="2828186" y="4035555"/>
                    <a:ext cx="2122401" cy="773857"/>
                  </a:xfrm>
                  <a:prstGeom prst="borderCallout1">
                    <a:avLst>
                      <a:gd name="adj1" fmla="val -492"/>
                      <a:gd name="adj2" fmla="val 49700"/>
                      <a:gd name="adj3" fmla="val -85421"/>
                      <a:gd name="adj4" fmla="val 37448"/>
                    </a:avLst>
                  </a:prstGeom>
                  <a:solidFill>
                    <a:schemeClr val="bg1">
                      <a:alpha val="50000"/>
                    </a:schemeClr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r>
                      <a:rPr kumimoji="1" lang="en-US" altLang="ja-JP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【</a:t>
                    </a:r>
                    <a:r>
                      <a: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十字キー</a:t>
                    </a:r>
                    <a:r>
                      <a:rPr kumimoji="1" lang="en-US" altLang="ja-JP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】</a:t>
                    </a:r>
                  </a:p>
                  <a:p>
                    <a:r>
                      <a: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　カーソル移動</a:t>
                    </a:r>
                  </a:p>
                </p:txBody>
              </p:sp>
              <p:sp>
                <p:nvSpPr>
                  <p:cNvPr id="15" name="四角形: 角を丸くする 14">
                    <a:extLst>
                      <a:ext uri="{FF2B5EF4-FFF2-40B4-BE49-F238E27FC236}">
                        <a16:creationId xmlns:a16="http://schemas.microsoft.com/office/drawing/2014/main" id="{68DB0C54-43F2-703D-8491-A1249BAFE9FF}"/>
                      </a:ext>
                    </a:extLst>
                  </p:cNvPr>
                  <p:cNvSpPr/>
                  <p:nvPr/>
                </p:nvSpPr>
                <p:spPr>
                  <a:xfrm>
                    <a:off x="6765131" y="1786450"/>
                    <a:ext cx="1151794" cy="1602581"/>
                  </a:xfrm>
                  <a:prstGeom prst="roundRect">
                    <a:avLst>
                      <a:gd name="adj" fmla="val 8028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十字形 15">
                    <a:extLst>
                      <a:ext uri="{FF2B5EF4-FFF2-40B4-BE49-F238E27FC236}">
                        <a16:creationId xmlns:a16="http://schemas.microsoft.com/office/drawing/2014/main" id="{2CA18370-B5C6-DDFC-4E1F-77A286EDDE5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316018" y="2421859"/>
                    <a:ext cx="778389" cy="778387"/>
                  </a:xfrm>
                  <a:prstGeom prst="plus">
                    <a:avLst>
                      <a:gd name="adj" fmla="val 42255"/>
                    </a:avLst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91A50195-F997-05E3-8511-16D503B979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4381" y="2714260"/>
                    <a:ext cx="46166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kumimoji="1" lang="ja-JP" altLang="en-US" sz="1200" b="1" dirty="0">
                        <a:effectLst>
                          <a:glow rad="127000">
                            <a:schemeClr val="accent4">
                              <a:satMod val="175000"/>
                            </a:schemeClr>
                          </a:glow>
                        </a:effectLst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未使用</a:t>
                    </a:r>
                  </a:p>
                </p:txBody>
              </p:sp>
              <p:sp>
                <p:nvSpPr>
                  <p:cNvPr id="18" name="十字形 17">
                    <a:extLst>
                      <a:ext uri="{FF2B5EF4-FFF2-40B4-BE49-F238E27FC236}">
                        <a16:creationId xmlns:a16="http://schemas.microsoft.com/office/drawing/2014/main" id="{2D03B8CC-4953-3D5A-0B4E-9D915D385EF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163012" y="2107561"/>
                    <a:ext cx="778389" cy="778387"/>
                  </a:xfrm>
                  <a:prstGeom prst="plus">
                    <a:avLst>
                      <a:gd name="adj" fmla="val 42255"/>
                    </a:avLst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EFCB0E18-08EA-A1F7-44F7-67B0DC6DE72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1374" y="2399961"/>
                    <a:ext cx="46166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kumimoji="1" lang="ja-JP" altLang="en-US" sz="1200" b="1" dirty="0">
                        <a:effectLst>
                          <a:glow rad="127000">
                            <a:schemeClr val="accent4">
                              <a:satMod val="175000"/>
                            </a:schemeClr>
                          </a:glow>
                        </a:effectLst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未使用</a:t>
                    </a:r>
                  </a:p>
                </p:txBody>
              </p:sp>
              <p:sp>
                <p:nvSpPr>
                  <p:cNvPr id="20" name="四角形: 角を丸くする 19">
                    <a:extLst>
                      <a:ext uri="{FF2B5EF4-FFF2-40B4-BE49-F238E27FC236}">
                        <a16:creationId xmlns:a16="http://schemas.microsoft.com/office/drawing/2014/main" id="{11228128-AE3D-7CC0-94C0-1035DDDEB007}"/>
                      </a:ext>
                    </a:extLst>
                  </p:cNvPr>
                  <p:cNvSpPr/>
                  <p:nvPr/>
                </p:nvSpPr>
                <p:spPr>
                  <a:xfrm>
                    <a:off x="3025784" y="957954"/>
                    <a:ext cx="1151794" cy="545128"/>
                  </a:xfrm>
                  <a:prstGeom prst="roundRect">
                    <a:avLst>
                      <a:gd name="adj" fmla="val 20915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四角形: 角を丸くする 20">
                    <a:extLst>
                      <a:ext uri="{FF2B5EF4-FFF2-40B4-BE49-F238E27FC236}">
                        <a16:creationId xmlns:a16="http://schemas.microsoft.com/office/drawing/2014/main" id="{99E4D39E-B748-3F0E-4521-9CAA9354FDD6}"/>
                      </a:ext>
                    </a:extLst>
                  </p:cNvPr>
                  <p:cNvSpPr/>
                  <p:nvPr/>
                </p:nvSpPr>
                <p:spPr>
                  <a:xfrm>
                    <a:off x="6476136" y="957954"/>
                    <a:ext cx="1151794" cy="545128"/>
                  </a:xfrm>
                  <a:prstGeom prst="roundRect">
                    <a:avLst>
                      <a:gd name="adj" fmla="val 20915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吹き出し: 線 21">
                    <a:extLst>
                      <a:ext uri="{FF2B5EF4-FFF2-40B4-BE49-F238E27FC236}">
                        <a16:creationId xmlns:a16="http://schemas.microsoft.com/office/drawing/2014/main" id="{0F9A9818-2D3B-3480-89DB-E824880EAFFA}"/>
                      </a:ext>
                    </a:extLst>
                  </p:cNvPr>
                  <p:cNvSpPr/>
                  <p:nvPr/>
                </p:nvSpPr>
                <p:spPr>
                  <a:xfrm>
                    <a:off x="1523981" y="-67143"/>
                    <a:ext cx="1520933" cy="773857"/>
                  </a:xfrm>
                  <a:prstGeom prst="borderCallout1">
                    <a:avLst>
                      <a:gd name="adj1" fmla="val 131132"/>
                      <a:gd name="adj2" fmla="val 128390"/>
                      <a:gd name="adj3" fmla="val 101499"/>
                      <a:gd name="adj4" fmla="val 52236"/>
                    </a:avLst>
                  </a:prstGeom>
                  <a:solidFill>
                    <a:schemeClr val="bg1">
                      <a:alpha val="50000"/>
                    </a:schemeClr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r>
                      <a:rPr kumimoji="1" lang="en-US" altLang="ja-JP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【L1】</a:t>
                    </a:r>
                  </a:p>
                  <a:p>
                    <a:r>
                      <a: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　前の問題</a:t>
                    </a:r>
                  </a:p>
                </p:txBody>
              </p:sp>
              <p:sp>
                <p:nvSpPr>
                  <p:cNvPr id="23" name="吹き出し: 線 22">
                    <a:extLst>
                      <a:ext uri="{FF2B5EF4-FFF2-40B4-BE49-F238E27FC236}">
                        <a16:creationId xmlns:a16="http://schemas.microsoft.com/office/drawing/2014/main" id="{BC375576-D709-F5C4-B07F-027BB5A3F9C2}"/>
                      </a:ext>
                    </a:extLst>
                  </p:cNvPr>
                  <p:cNvSpPr/>
                  <p:nvPr/>
                </p:nvSpPr>
                <p:spPr>
                  <a:xfrm>
                    <a:off x="5345906" y="-93763"/>
                    <a:ext cx="1520933" cy="773857"/>
                  </a:xfrm>
                  <a:prstGeom prst="borderCallout1">
                    <a:avLst>
                      <a:gd name="adj1" fmla="val 101886"/>
                      <a:gd name="adj2" fmla="val 39046"/>
                      <a:gd name="adj3" fmla="val 137278"/>
                      <a:gd name="adj4" fmla="val 111320"/>
                    </a:avLst>
                  </a:prstGeom>
                  <a:solidFill>
                    <a:schemeClr val="bg1">
                      <a:alpha val="50000"/>
                    </a:schemeClr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r>
                      <a:rPr kumimoji="1" lang="en-US" altLang="ja-JP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【R1】</a:t>
                    </a:r>
                  </a:p>
                  <a:p>
                    <a:r>
                      <a: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rPr>
                      <a:t>　次の問題</a:t>
                    </a:r>
                  </a:p>
                </p:txBody>
              </p:sp>
            </p:grpSp>
            <p:sp>
              <p:nvSpPr>
                <p:cNvPr id="11" name="吹き出し: 線 10">
                  <a:extLst>
                    <a:ext uri="{FF2B5EF4-FFF2-40B4-BE49-F238E27FC236}">
                      <a16:creationId xmlns:a16="http://schemas.microsoft.com/office/drawing/2014/main" id="{864D0D92-EFAF-7356-2D10-388E81B050A5}"/>
                    </a:ext>
                  </a:extLst>
                </p:cNvPr>
                <p:cNvSpPr/>
                <p:nvPr/>
              </p:nvSpPr>
              <p:spPr>
                <a:xfrm>
                  <a:off x="8894020" y="6564400"/>
                  <a:ext cx="1149313" cy="584775"/>
                </a:xfrm>
                <a:prstGeom prst="borderCallout1">
                  <a:avLst>
                    <a:gd name="adj1" fmla="val -83899"/>
                    <a:gd name="adj2" fmla="val 63026"/>
                    <a:gd name="adj3" fmla="val 652"/>
                    <a:gd name="adj4" fmla="val 49119"/>
                  </a:avLst>
                </a:prstGeom>
                <a:solidFill>
                  <a:schemeClr val="bg1">
                    <a:alpha val="5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kumimoji="1" lang="en-US" altLang="ja-JP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【</a:t>
                  </a:r>
                  <a:r>
                    <a:rPr kumimoji="1" lang="ja-JP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〇</a:t>
                  </a:r>
                  <a:r>
                    <a:rPr kumimoji="1" lang="en-US" altLang="ja-JP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×</a:t>
                  </a:r>
                  <a:r>
                    <a:rPr kumimoji="1" lang="ja-JP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△</a:t>
                  </a:r>
                  <a:r>
                    <a:rPr kumimoji="1" lang="en-US" altLang="ja-JP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】</a:t>
                  </a:r>
                </a:p>
                <a:p>
                  <a:r>
                    <a:rPr kumimoji="1" lang="ja-JP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　そのまま</a:t>
                  </a:r>
                </a:p>
              </p:txBody>
            </p:sp>
          </p:grpSp>
        </p:grpSp>
        <p:sp>
          <p:nvSpPr>
            <p:cNvPr id="2" name="吹き出し: 線 1">
              <a:extLst>
                <a:ext uri="{FF2B5EF4-FFF2-40B4-BE49-F238E27FC236}">
                  <a16:creationId xmlns:a16="http://schemas.microsoft.com/office/drawing/2014/main" id="{6E8C8EE8-76F5-A531-76E4-441E98AAB29F}"/>
                </a:ext>
              </a:extLst>
            </p:cNvPr>
            <p:cNvSpPr/>
            <p:nvPr/>
          </p:nvSpPr>
          <p:spPr>
            <a:xfrm>
              <a:off x="6472976" y="205174"/>
              <a:ext cx="1328806" cy="584775"/>
            </a:xfrm>
            <a:prstGeom prst="borderCallout1">
              <a:avLst>
                <a:gd name="adj1" fmla="val 132761"/>
                <a:gd name="adj2" fmla="val 27282"/>
                <a:gd name="adj3" fmla="val 101499"/>
                <a:gd name="adj4" fmla="val 52236"/>
              </a:avLst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【L2】</a:t>
              </a:r>
            </a:p>
            <a:p>
              <a:r>
                <a:rPr kumimoji="1"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フィルター</a:t>
              </a:r>
            </a:p>
          </p:txBody>
        </p:sp>
        <p:sp>
          <p:nvSpPr>
            <p:cNvPr id="6" name="吹き出し: 線 5">
              <a:extLst>
                <a:ext uri="{FF2B5EF4-FFF2-40B4-BE49-F238E27FC236}">
                  <a16:creationId xmlns:a16="http://schemas.microsoft.com/office/drawing/2014/main" id="{58ED1F5D-371B-BC92-E9A4-8D73DA682D29}"/>
                </a:ext>
              </a:extLst>
            </p:cNvPr>
            <p:cNvSpPr/>
            <p:nvPr/>
          </p:nvSpPr>
          <p:spPr>
            <a:xfrm>
              <a:off x="9389317" y="198858"/>
              <a:ext cx="1149313" cy="584775"/>
            </a:xfrm>
            <a:prstGeom prst="borderCallout1">
              <a:avLst>
                <a:gd name="adj1" fmla="val 101886"/>
                <a:gd name="adj2" fmla="val 39046"/>
                <a:gd name="adj3" fmla="val 134020"/>
                <a:gd name="adj4" fmla="val 1924"/>
              </a:avLst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【R2】</a:t>
              </a:r>
            </a:p>
            <a:p>
              <a:r>
                <a:rPr kumimoji="1"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一括採点</a:t>
              </a: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58710C-C2CD-862A-DE37-29D1F8E4B37B}"/>
              </a:ext>
            </a:extLst>
          </p:cNvPr>
          <p:cNvSpPr txBox="1"/>
          <p:nvPr/>
        </p:nvSpPr>
        <p:spPr>
          <a:xfrm>
            <a:off x="9106432" y="185058"/>
            <a:ext cx="13978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2022/10/01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44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2467</TotalTime>
  <Words>564</Words>
  <Application>Microsoft Office PowerPoint</Application>
  <PresentationFormat>ユーザー設定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UDPゴシック</vt:lpstr>
      <vt:lpstr>BIZ UDゴシック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TAKASHI</dc:creator>
  <cp:lastModifiedBy>YAMAZAKI TAKASHI</cp:lastModifiedBy>
  <cp:revision>49</cp:revision>
  <dcterms:created xsi:type="dcterms:W3CDTF">2022-08-01T13:27:17Z</dcterms:created>
  <dcterms:modified xsi:type="dcterms:W3CDTF">2022-10-01T20:38:51Z</dcterms:modified>
</cp:coreProperties>
</file>