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kanbanize.com/" Type="http://schemas.openxmlformats.org/officeDocument/2006/relationships/hyperlink" TargetMode="External" Id="rId4"/><Relationship Target="https://trello.com/" Type="http://schemas.openxmlformats.org/officeDocument/2006/relationships/hyperlink" TargetMode="External" Id="rId3"/><Relationship Target="http://kanbantool.com/kanban-software" Type="http://schemas.openxmlformats.org/officeDocument/2006/relationships/hyperlink" TargetMode="External" Id="rId6"/><Relationship Target="http://agilescout.com/tool-review-leankit-kanban-optimize-your-flow/" Type="http://schemas.openxmlformats.org/officeDocument/2006/relationships/hyperlink" TargetMode="External" Id="rId5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slideshare.net/pawelbrodzinski/kanban-weak-spots" Type="http://schemas.openxmlformats.org/officeDocument/2006/relationships/hyperlink" TargetMode="External" Id="rId4"/><Relationship Target="http://refcardz.dzone.com/refcardz/getting-started-kanban#refcard-download-social-buttons-display" Type="http://schemas.openxmlformats.org/officeDocument/2006/relationships/hyperlink" TargetMode="External" Id="rId3"/><Relationship Target="http://www.slideshare.net/pawelbrodzinski/kanban-weak-spots" Type="http://schemas.openxmlformats.org/officeDocument/2006/relationships/hyperlink" TargetMode="External" Id="rId6"/><Relationship Target="http://venturebeat.com/2013/09/02/why-kanban-is-the-cure-to-your-companys-multitasking-plague/" Type="http://schemas.openxmlformats.org/officeDocument/2006/relationships/hyperlink" TargetMode="External" Id="rId5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2.png" Type="http://schemas.openxmlformats.org/officeDocument/2006/relationships/image" Id="rId3"/><Relationship Target="http://kanbanblog.com/explained/GettingStarted.html" Type="http://schemas.openxmlformats.org/officeDocument/2006/relationships/hyperlink" TargetMode="External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4"/><Relationship Target="../media/image05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5.xml" Type="http://schemas.openxmlformats.org/officeDocument/2006/relationships/slideLayout" Id="rId1"/><Relationship Target="http://youtube.com/v/ueVXZUaWhYw" Type="http://schemas.openxmlformats.org/officeDocument/2006/relationships/hyperlink" TargetMode="External" Id="rId4"/><Relationship Target="../media/image03.jp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venturebeat.com/2013/09/02/why-kanban-is-the-cure-to-your-companys-multitasking-plague/" Type="http://schemas.openxmlformats.org/officeDocument/2006/relationships/hyperlink" TargetMode="External" Id="rId4"/><Relationship Target="../media/image01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172475" x="762000"/>
            <a:ext cy="16470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6000" lang="en-GB"/>
              <a:t>KanBan</a:t>
            </a:r>
          </a:p>
          <a:p>
            <a:pPr>
              <a:spcBef>
                <a:spcPts val="0"/>
              </a:spcBef>
              <a:buNone/>
            </a:pPr>
            <a:r>
              <a:rPr sz="6000" lang="en-GB"/>
              <a:t>看板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46" x="685800"/>
            <a:ext cy="15449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-GB"/>
              <a:t>Cyril Donnellan</a:t>
            </a:r>
          </a:p>
          <a:p>
            <a:pPr rtl="0">
              <a:spcBef>
                <a:spcPts val="0"/>
              </a:spcBef>
              <a:buNone/>
            </a:pPr>
            <a:r>
              <a:rPr sz="2400" lang="en-GB"/>
              <a:t>Stephen Mulcahy</a:t>
            </a:r>
          </a:p>
          <a:p>
            <a:pPr rtl="0">
              <a:spcBef>
                <a:spcPts val="0"/>
              </a:spcBef>
              <a:buNone/>
            </a:pPr>
            <a:r>
              <a:rPr sz="2400" lang="en-GB"/>
              <a:t>Joe O Flaherty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Kanban software tools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400" lang="en-GB"/>
              <a:t>Trello -</a:t>
            </a:r>
            <a:r>
              <a:rPr lang="en-GB"/>
              <a:t> </a:t>
            </a:r>
            <a:r>
              <a:rPr u="sng" sz="1100" lang="en-GB">
                <a:solidFill>
                  <a:schemeClr val="accent1"/>
                </a:solidFill>
                <a:hlinkClick r:id="rId3"/>
              </a:rPr>
              <a:t>https://trello.com/</a:t>
            </a:r>
          </a:p>
          <a:p>
            <a:pPr rtl="0">
              <a:spcBef>
                <a:spcPts val="0"/>
              </a:spcBef>
              <a:buNone/>
            </a:pPr>
            <a:r>
              <a:rPr sz="1400" lang="en-GB"/>
              <a:t>Kanbanize -</a:t>
            </a:r>
            <a:r>
              <a:rPr lang="en-GB">
                <a:solidFill>
                  <a:schemeClr val="accent1"/>
                </a:solidFill>
              </a:rPr>
              <a:t> </a:t>
            </a:r>
            <a:r>
              <a:rPr u="sng" sz="1100" lang="en-GB">
                <a:solidFill>
                  <a:schemeClr val="accent1"/>
                </a:solidFill>
                <a:hlinkClick r:id="rId4"/>
              </a:rPr>
              <a:t>https://kanbanize.com/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accent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sz="1400" lang="en-GB"/>
              <a:t>Leankit Kanban - </a:t>
            </a:r>
            <a:r>
              <a:rPr u="sng" sz="1100" lang="en-GB">
                <a:solidFill>
                  <a:schemeClr val="accent1"/>
                </a:solidFill>
                <a:hlinkClick r:id="rId5"/>
              </a:rPr>
              <a:t>http://agilescout.com/tool-review-leankit-kanban-optimize-your-flow/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accent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sz="1400" lang="en-GB"/>
              <a:t>Kanban Tool - </a:t>
            </a:r>
            <a:r>
              <a:rPr u="sng" sz="1100" lang="en-GB">
                <a:solidFill>
                  <a:schemeClr val="accent1"/>
                </a:solidFill>
                <a:hlinkClick r:id="rId6"/>
              </a:rPr>
              <a:t>http://kanbantool.com/kanban-software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More information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13810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200" lang="en-GB"/>
              <a:t>Step by Step -</a:t>
            </a:r>
            <a:r>
              <a:rPr lang="en-GB"/>
              <a:t> </a:t>
            </a:r>
            <a:r>
              <a:rPr u="sng" sz="1200" lang="en-GB">
                <a:solidFill>
                  <a:schemeClr val="accent1"/>
                </a:solidFill>
                <a:hlinkClick r:id="rId3"/>
              </a:rPr>
              <a:t>http://refcardz.dzone.com/refcardz/getting-started-kanban#refcard-download-social-buttons-display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GB"/>
              <a:t>Why Kanban can fail - </a:t>
            </a:r>
            <a:r>
              <a:rPr u="sng" sz="1100" lang="en-GB">
                <a:solidFill>
                  <a:schemeClr val="accent1"/>
                </a:solidFill>
                <a:hlinkClick r:id="rId4"/>
              </a:rPr>
              <a:t>http://www.slideshare.net/pawelbrodzinski/kanban-weak-spots</a:t>
            </a:r>
            <a:r>
              <a:rPr sz="1200" lang="en-GB"/>
              <a:t>                                                       Fun examples -</a:t>
            </a:r>
            <a:r>
              <a:rPr lang="en-GB"/>
              <a:t> </a:t>
            </a:r>
            <a:r>
              <a:rPr u="sng" sz="1100" lang="en-GB">
                <a:solidFill>
                  <a:schemeClr val="accent1"/>
                </a:solidFill>
                <a:hlinkClick r:id="rId5"/>
              </a:rPr>
              <a:t>http://venturebeat.com/2013/09/02/why-kanban-is-the-cure-to-your-companys-multitasking-plague/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u="sng" sz="1100">
              <a:solidFill>
                <a:srgbClr val="1155CC"/>
              </a:solidFill>
              <a:hlinkClick r:id="rId6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Questions??</a:t>
            </a:r>
          </a:p>
        </p:txBody>
      </p:sp>
      <p:sp>
        <p:nvSpPr>
          <p:cNvPr id="109" name="Shape 10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Background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840900" cx="3934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    Manufacturing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-GB"/>
              <a:t>Developed by Toyota 1940’s.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-GB"/>
              <a:t>Inspired by observing supermarket staff.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-GB"/>
              <a:t>Toyota Production System(TPS).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-GB"/>
              <a:t>Workers used ‘kanban’ cards.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-GB"/>
              <a:t>Literally “visual sign”.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-GB"/>
              <a:t>Evolved into Lean Manufacturing methodology.</a:t>
            </a:r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algn="ctr" lvl="0">
              <a:spcBef>
                <a:spcPts val="0"/>
              </a:spcBef>
              <a:buNone/>
            </a:pPr>
            <a:r>
              <a:rPr b="1" sz="1000" lang="en-GB"/>
              <a:t>“making obvious what adds value by reducing everything else”</a:t>
            </a:r>
          </a:p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y="1200150" x="4451700"/>
            <a:ext cy="3725699" cx="4235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 Software Development</a:t>
            </a:r>
          </a:p>
          <a:p>
            <a:pPr rtl="0" lvl="0" indent="-304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200" lang="en-GB"/>
              <a:t>Tom and Mary Poppendieck - </a:t>
            </a:r>
            <a:r>
              <a:rPr sz="1200" lang="en-GB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Lean Software Development: An Agile Toolkit 2003.</a:t>
            </a:r>
          </a:p>
          <a:p>
            <a:pPr rtl="0" lvl="0" indent="-304800" marL="457200"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sz="1200" lang="en-GB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Adapted key Lean manufacturing principles.	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-GB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Eliminate waste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-GB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Amplify learning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-GB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Decide as late as possible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-GB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Deliver as fast as possible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-GB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Empower the team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-GB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Build integrity in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-GB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See the whole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304800" marL="457200"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sz="1200" lang="en-GB">
                <a:solidFill>
                  <a:srgbClr val="EFEFEF"/>
                </a:solidFill>
              </a:rPr>
              <a:t>David J Anderson created first virtual Kanban circa 2005 - Developed Kanban as a Lean SW development management method.</a:t>
            </a:r>
          </a:p>
        </p:txBody>
      </p:sp>
      <p:cxnSp>
        <p:nvCxnSpPr>
          <p:cNvPr id="32" name="Shape 32"/>
          <p:cNvCxnSpPr/>
          <p:nvPr/>
        </p:nvCxnSpPr>
        <p:spPr>
          <a:xfrm flipH="1">
            <a:off y="1565125" x="4378199"/>
            <a:ext cy="3137099" cx="13800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What is KanBan ?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234425"/>
            <a:ext cy="3725699" cx="8811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1400" lang="en-GB"/>
              <a:t>A technique for managing a SW development process efficiently</a:t>
            </a:r>
          </a:p>
          <a:p>
            <a:pPr algn="ctr" rtl="0">
              <a:spcBef>
                <a:spcPts val="0"/>
              </a:spcBef>
              <a:buNone/>
            </a:pPr>
            <a:r>
              <a:rPr sz="1400" lang="en-GB"/>
              <a:t>by applying 5 simple principles.</a:t>
            </a:r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1400" lang="en-GB"/>
              <a:t>Visualize the work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1400" lang="en-GB"/>
              <a:t>Limit work in progress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1400" lang="en-GB"/>
              <a:t>Focus on flow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1400" lang="en-GB"/>
              <a:t>Agree process policies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1400" lang="en-GB"/>
              <a:t>Continuous improvement</a:t>
            </a:r>
          </a:p>
        </p:txBody>
      </p:sp>
      <p:cxnSp>
        <p:nvCxnSpPr>
          <p:cNvPr id="39" name="Shape 39"/>
          <p:cNvCxnSpPr/>
          <p:nvPr/>
        </p:nvCxnSpPr>
        <p:spPr>
          <a:xfrm>
            <a:off y="2220125" x="3185625"/>
            <a:ext cy="2565900" cx="0"/>
          </a:xfrm>
          <a:prstGeom prst="straightConnector1">
            <a:avLst/>
          </a:prstGeom>
          <a:noFill/>
          <a:ln w="19050" cap="flat">
            <a:solidFill>
              <a:srgbClr val="EFEFEF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40" name="Shape 40"/>
          <p:cNvSpPr/>
          <p:nvPr/>
        </p:nvSpPr>
        <p:spPr>
          <a:xfrm>
            <a:off y="2220125" x="3364650"/>
            <a:ext cy="2537399" cx="5681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43625" x="3454275"/>
            <a:ext cy="907224" cx="299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450200" x="6177575"/>
            <a:ext cy="945675" cx="271652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/>
        </p:nvSpPr>
        <p:spPr>
          <a:xfrm>
            <a:off y="3226750" x="3454275"/>
            <a:ext cy="1310099" cx="2544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2794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800" lang="en-GB"/>
              <a:t>Initial WIP limits and policies for changing or temporarily breaking them</a:t>
            </a:r>
          </a:p>
          <a:p>
            <a:pPr rtl="0" lvl="0" indent="-2794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800" lang="en-GB"/>
              <a:t>Process for prioritising and selecting features</a:t>
            </a:r>
          </a:p>
          <a:p>
            <a:pPr rtl="0" lvl="0" indent="-2794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800" lang="en-GB"/>
              <a:t>Policies for different classes of service (e.g. "standard", "expedite", "fixed delivery date"). Are estimates needed? </a:t>
            </a:r>
          </a:p>
          <a:p>
            <a:pPr rtl="0" lvl="0" indent="-2794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800" lang="en-GB"/>
              <a:t>When choosing work, which will be selected first?</a:t>
            </a:r>
          </a:p>
          <a:p>
            <a:pPr rtl="0" lvl="0" indent="-2794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800" lang="en-GB"/>
              <a:t>Frequency of reviews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/>
        </p:nvSpPr>
        <p:spPr>
          <a:xfrm>
            <a:off y="3088875" x="7763524"/>
            <a:ext cy="3000000" cx="1380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sz="800" lang="en-GB">
                <a:solidFill>
                  <a:schemeClr val="hlink"/>
                </a:solidFill>
                <a:hlinkClick r:id="rId5"/>
              </a:rPr>
              <a:t>http://kanbanblog.com</a:t>
            </a:r>
          </a:p>
        </p:txBody>
      </p:sp>
      <p:cxnSp>
        <p:nvCxnSpPr>
          <p:cNvPr id="45" name="Shape 45"/>
          <p:cNvCxnSpPr/>
          <p:nvPr/>
        </p:nvCxnSpPr>
        <p:spPr>
          <a:xfrm rot="10800000" flipH="1">
            <a:off y="4035400" x="2717475"/>
            <a:ext cy="11699" cx="111989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Why use a physical board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200150" x="457200"/>
            <a:ext cy="3725699" cx="4301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04800" marL="457200">
              <a:lnSpc>
                <a:spcPct val="115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sz="1200" lang="en-GB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The human brain processes visual information approximately 60,000 times faster than text.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 indent="-304800" marL="457200">
              <a:lnSpc>
                <a:spcPct val="115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sz="1200" lang="en-GB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40% of all nerve fibres connected to the brain are linked to the retina.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 indent="-304800" marL="457200">
              <a:lnSpc>
                <a:spcPct val="115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sz="1200" lang="en-GB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Ninety percent of the data that enters our brain is visual.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 indent="-304800" marL="457200">
              <a:lnSpc>
                <a:spcPct val="115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sz="1200" lang="en-GB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Our neurological pathways favour pictorial displays over textual information.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 indent="-304800" marL="457200">
              <a:lnSpc>
                <a:spcPct val="115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sz="1200" lang="en-GB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Seeing how work flows within a process aids communication of status and gives clearer context to work.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 indent="-304800" marL="457200">
              <a:lnSpc>
                <a:spcPct val="115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sz="1200" lang="en-GB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 Kanban simply takes information that typically would be communicated using words and turns it into a physical ‘picture’.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82950" x="4933550"/>
            <a:ext cy="3405674" cx="365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How it works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200150" x="163275"/>
            <a:ext cy="3725699" cx="8887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-GB"/>
              <a:t>Helps visualize workflow and identify bottlenecks in the development pipeline.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58550" x="535075"/>
            <a:ext cy="2886075" cx="372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758550" x="4537000"/>
            <a:ext cy="2886075" cx="3720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Shape 61"/>
          <p:cNvCxnSpPr/>
          <p:nvPr/>
        </p:nvCxnSpPr>
        <p:spPr>
          <a:xfrm flipH="1">
            <a:off y="1574550" x="3440700"/>
            <a:ext cy="1084800" cx="55979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>
            <a:hlinkClick r:id="rId4"/>
          </p:cNvPr>
          <p:cNvSpPr/>
          <p:nvPr/>
        </p:nvSpPr>
        <p:spPr>
          <a:xfrm>
            <a:off y="833900" x="1524000"/>
            <a:ext cy="4181275" cx="6096000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84209" x="352225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KanBan in 60 Seconds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Sandwiches !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457200"/>
            <a:ext cy="3147475" cx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y="1200150" x="3086900"/>
            <a:ext cy="3243900" cx="5838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200" lang="en-GB">
                <a:solidFill>
                  <a:schemeClr val="lt1"/>
                </a:solidFill>
              </a:rPr>
              <a:t>When you get up to the counter at a Subway, someone asks you what you would like and lays out the bread and meat for your order.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sz="1200" lang="en-GB">
                <a:solidFill>
                  <a:schemeClr val="lt1"/>
                </a:solidFill>
              </a:rPr>
              <a:t>Your sandwich and you do not move forward until the next staff member has the capacity to put on your toppings.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sz="1200" lang="en-GB">
                <a:solidFill>
                  <a:schemeClr val="lt1"/>
                </a:solidFill>
              </a:rPr>
              <a:t>Once your toppings are put on you might have to wait for dressing or to pay.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200" lang="en-GB">
                <a:solidFill>
                  <a:schemeClr val="lt1"/>
                </a:solidFill>
              </a:rPr>
              <a:t>										</a:t>
            </a:r>
            <a:r>
              <a:rPr u="sng" sz="800" lang="en-GB">
                <a:solidFill>
                  <a:schemeClr val="accent1"/>
                </a:solidFill>
                <a:hlinkClick r:id="rId4"/>
              </a:rPr>
              <a:t>http://venturebeat.com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y="2853875" x="3908675"/>
            <a:ext cy="310500" cx="410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1200" lang="en-GB">
                <a:solidFill>
                  <a:schemeClr val="lt1"/>
                </a:solidFill>
              </a:rPr>
              <a:t>You have just been part of a Kanban system.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y="3371575" x="3086900"/>
            <a:ext cy="427199" cx="543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200" lang="en-GB">
                <a:solidFill>
                  <a:schemeClr val="lt1"/>
                </a:solidFill>
              </a:rPr>
              <a:t>The sandwich was the visual cue moving through various phases of work.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Time yourself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1200150" x="457200"/>
            <a:ext cy="2060700" cx="8528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1400" lang="en-GB"/>
              <a:t>Time yourself counting from 1 to 26.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1400" lang="en-GB"/>
              <a:t>Time yourself saying the alphabet a to z.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1400" lang="en-GB"/>
              <a:t>Add up the times.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1400" lang="en-GB"/>
              <a:t>Now time yourself counting from 1 to 26 while alternating saying the alphabet, so 1, a, 2, b, 3, c, etc.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y="3367625" x="552350"/>
            <a:ext cy="368400" cx="6503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Were you faster at saying each sequence individually or when you alternated?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y="3934575" x="504775"/>
            <a:ext cy="1100099" cx="8542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Kanban helps reduce task switching by limiting work-in-progress (WIP).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Before any new item can be introduced in that work step, </a:t>
            </a:r>
            <a:r>
              <a:rPr b="1" lang="en-GB">
                <a:solidFill>
                  <a:schemeClr val="lt1"/>
                </a:solidFill>
              </a:rPr>
              <a:t>there must be capacity.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Pros &amp; Cons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Pros</a:t>
            </a:r>
          </a:p>
          <a:p>
            <a:pPr rtl="0">
              <a:spcBef>
                <a:spcPts val="0"/>
              </a:spcBef>
              <a:buNone/>
            </a:pPr>
            <a:r>
              <a:rPr sz="1200" lang="en-GB"/>
              <a:t>Potential baseline for Personal Software Process.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rPr sz="1200" lang="en-GB"/>
              <a:t>Low financial cost.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rPr sz="1200" lang="en-GB"/>
              <a:t>Easy to understand.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rPr sz="1200" lang="en-GB"/>
              <a:t>Easily implemented.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rPr sz="1200" lang="en-GB"/>
              <a:t>Implementable by individual teams even if an entire organisation does not adopt Kanban.</a:t>
            </a:r>
          </a:p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Cons</a:t>
            </a:r>
          </a:p>
          <a:p>
            <a:pPr rtl="0">
              <a:spcBef>
                <a:spcPts val="0"/>
              </a:spcBef>
              <a:buNone/>
            </a:pPr>
            <a:r>
              <a:rPr sz="1200" lang="en-GB"/>
              <a:t>Lack of 100% commitment makes the system redundant.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rPr sz="1200" lang="en-GB"/>
              <a:t>Easily manipulated for the wrong reasons - too low a limit on WIP set deliberately.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