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3"/>
  </p:sldMasterIdLst>
  <p:notesMasterIdLst>
    <p:notesMasterId r:id="rId5"/>
  </p:notesMasterIdLst>
  <p:sldIdLst>
    <p:sldId id="3190" r:id="rId4"/>
    <p:sldId id="3178" r:id="rId6"/>
    <p:sldId id="3189" r:id="rId7"/>
    <p:sldId id="3187" r:id="rId8"/>
    <p:sldId id="3186" r:id="rId9"/>
    <p:sldId id="3170" r:id="rId10"/>
    <p:sldId id="3188" r:id="rId11"/>
    <p:sldId id="3182" r:id="rId12"/>
    <p:sldId id="3171" r:id="rId1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E7438"/>
    <a:srgbClr val="186272"/>
    <a:srgbClr val="8CC94C"/>
    <a:srgbClr val="108136"/>
    <a:srgbClr val="CE3184"/>
    <a:srgbClr val="87AE1F"/>
    <a:srgbClr val="02B8CD"/>
    <a:srgbClr val="06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2986" autoAdjust="0"/>
  </p:normalViewPr>
  <p:slideViewPr>
    <p:cSldViewPr>
      <p:cViewPr varScale="1">
        <p:scale>
          <a:sx n="115" d="100"/>
          <a:sy n="115" d="100"/>
        </p:scale>
        <p:origin x="-324" y="-96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F9020C-2700-4244-89E0-29F87781BC1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334FAB-2481-4158-A45E-5810CA59DC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10243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buFont typeface="Arial" panose="020B0604020202020204" pitchFamily="34" charset="0"/>
              <a:buNone/>
            </a:pPr>
            <a:fld id="{905E5643-1581-429A-83F6-8E758BDAB0C2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368DA0F-4F95-4263-9932-49C61EC90ED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FB44E0A5-6E4B-418B-B67B-21343DEE776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CDA5834C-D38E-4814-9959-9068BDB7CD58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5C526943-009F-4EEA-BFDC-480441FEBBB9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FC414EF-73AE-4E95-A896-2A792DA06EF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023FFAA-5373-4DEE-9496-8D204F51ECD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085176A-563B-4504-90AE-72FE7614BFC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 bwMode="auto">
      <p:bgPr>
        <a:gradFill rotWithShape="0">
          <a:gsLst>
            <a:gs pos="0">
              <a:srgbClr val="D7D9E1"/>
            </a:gs>
            <a:gs pos="25999">
              <a:srgbClr val="EBECF0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89E3E5-FFCC-4B82-B04F-99AA48C846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3E28E-1254-4621-BA88-B49253322E5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73B5-6C12-452C-B62A-5815C6FE22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 bwMode="auto">
      <p:bgPr>
        <a:gradFill rotWithShape="0">
          <a:gsLst>
            <a:gs pos="0">
              <a:srgbClr val="D7D9E1"/>
            </a:gs>
            <a:gs pos="25999">
              <a:srgbClr val="EBECF0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7DFFA-AFF5-4734-B168-A38166CF03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884238" y="385763"/>
            <a:ext cx="11090275" cy="139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84238" y="1925638"/>
            <a:ext cx="11090275" cy="4589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85BB1C-03F3-4571-9331-2227BD5A9A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CD448D-A7CD-4F8E-9DE5-5908AF77949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4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1588"/>
            <a:ext cx="12860338" cy="723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ext Box 18"/>
          <p:cNvSpPr txBox="1">
            <a:spLocks noChangeArrowheads="1"/>
          </p:cNvSpPr>
          <p:nvPr/>
        </p:nvSpPr>
        <p:spPr bwMode="gray">
          <a:xfrm>
            <a:off x="4049713" y="515938"/>
            <a:ext cx="5187950" cy="625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3500" b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渗透尴尬瞬间</a:t>
            </a:r>
            <a:r>
              <a:rPr lang="en-US" altLang="zh-CN" sz="3500" b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500" b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花絮</a:t>
            </a:r>
            <a:endParaRPr lang="zh-CN" altLang="en-US" sz="3500" b="1">
              <a:solidFill>
                <a:srgbClr val="2E74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175" y="1187450"/>
            <a:ext cx="599440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338" y="1671638"/>
            <a:ext cx="11372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48125"/>
            <a:ext cx="6119813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3475" y="3976688"/>
            <a:ext cx="6119813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100" y="2608263"/>
            <a:ext cx="4103688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84688" y="2536825"/>
            <a:ext cx="6985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文本框 54"/>
          <p:cNvSpPr txBox="1">
            <a:spLocks noChangeArrowheads="1"/>
          </p:cNvSpPr>
          <p:nvPr/>
        </p:nvSpPr>
        <p:spPr bwMode="auto">
          <a:xfrm>
            <a:off x="884238" y="1239838"/>
            <a:ext cx="79930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2B8CD"/>
                </a:solidFill>
                <a:latin typeface="华文楷体"/>
                <a:ea typeface="华文楷体"/>
                <a:cs typeface="华文楷体"/>
              </a:rPr>
              <a:t>这里有渗透中有趣而又尴尬的经历，一起来感受吧</a:t>
            </a:r>
            <a:endParaRPr lang="zh-CN" altLang="en-US" sz="2400" b="1">
              <a:solidFill>
                <a:srgbClr val="02B8CD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922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5416550"/>
            <a:ext cx="73533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4775" y="5416550"/>
            <a:ext cx="4392613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38" y="15875"/>
            <a:ext cx="12860337" cy="723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等腰三角形 8"/>
          <p:cNvSpPr/>
          <p:nvPr/>
        </p:nvSpPr>
        <p:spPr>
          <a:xfrm rot="10800000">
            <a:off x="5961063" y="-15875"/>
            <a:ext cx="936625" cy="239713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27313" y="4008438"/>
            <a:ext cx="7483475" cy="769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en-US" sz="4400" b="1" cap="all" dirty="0">
                <a:solidFill>
                  <a:srgbClr val="2E7438"/>
                </a:solidFill>
                <a:cs typeface="Arial" panose="020B0604020202020204" pitchFamily="34" charset="0"/>
              </a:rPr>
              <a:t>T00LS</a:t>
            </a:r>
            <a:r>
              <a:rPr lang="en-US" altLang="en-US" sz="4400" b="1" cap="all" dirty="0">
                <a:solidFill>
                  <a:srgbClr val="2E7438"/>
                </a:solidFill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zh-CN" sz="4400" b="1" cap="all" dirty="0" err="1">
                <a:solidFill>
                  <a:srgbClr val="2E7438"/>
                </a:solidFill>
                <a:cs typeface="Arial" panose="020B0604020202020204" pitchFamily="34" charset="0"/>
              </a:rPr>
              <a:t>武汉</a:t>
            </a:r>
            <a:r>
              <a:rPr lang="zh-CN" altLang="en-US" sz="4400" b="1" cap="all" dirty="0">
                <a:solidFill>
                  <a:srgbClr val="2E7438"/>
                </a:solidFill>
                <a:cs typeface="Arial" panose="020B0604020202020204" pitchFamily="34" charset="0"/>
              </a:rPr>
              <a:t>线下聚会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989513" y="5035550"/>
            <a:ext cx="4121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186272"/>
                </a:solidFill>
                <a:latin typeface="微软雅黑" panose="020B0503020204020204" pitchFamily="34" charset="-122"/>
                <a:ea typeface="Gulim" panose="020B0600000101010101" pitchFamily="34" charset="-127"/>
                <a:sym typeface="Calibri" panose="020F0502020204030204" pitchFamily="34" charset="0"/>
              </a:rPr>
              <a:t>T00LS.NET - </a:t>
            </a:r>
            <a:r>
              <a:rPr lang="zh-CN" altLang="en-US" b="1">
                <a:solidFill>
                  <a:srgbClr val="186272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潜心习安全</a:t>
            </a:r>
            <a:endParaRPr lang="zh-CN" altLang="en-US" b="1">
              <a:solidFill>
                <a:srgbClr val="186272"/>
              </a:solidFill>
              <a:latin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600" b="1" cap="all" dirty="0">
                <a:blipFill>
                  <a:blip r:embed="rId2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2017</a:t>
            </a:r>
            <a:endParaRPr lang="zh-CN" altLang="en-US" sz="16600" b="1" cap="all" dirty="0">
              <a:blipFill>
                <a:blip r:embed="rId2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270" name="图片 1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566738"/>
            <a:ext cx="27654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49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49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49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588" y="0"/>
            <a:ext cx="12860338" cy="723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圆角矩形 105"/>
          <p:cNvSpPr/>
          <p:nvPr/>
        </p:nvSpPr>
        <p:spPr>
          <a:xfrm>
            <a:off x="3228975" y="1900238"/>
            <a:ext cx="7200900" cy="39782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sz="2530" noProof="1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08" name="组合 107"/>
          <p:cNvGrpSpPr/>
          <p:nvPr/>
        </p:nvGrpSpPr>
        <p:grpSpPr bwMode="auto">
          <a:xfrm>
            <a:off x="2117532" y="1632412"/>
            <a:ext cx="2223610" cy="60774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713" y="515938"/>
            <a:ext cx="4759325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b="1" noProof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环节安排</a:t>
            </a:r>
            <a:endParaRPr lang="zh-CN" altLang="en-US" sz="3515" b="1" noProof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175" y="1187450"/>
            <a:ext cx="599440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2"/>
          <p:cNvSpPr txBox="1"/>
          <p:nvPr/>
        </p:nvSpPr>
        <p:spPr bwMode="auto">
          <a:xfrm>
            <a:off x="2366963" y="1776413"/>
            <a:ext cx="1828800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sz="2000" b="1">
                <a:solidFill>
                  <a:srgbClr val="333F50"/>
                </a:solidFill>
                <a:latin typeface="微软雅黑" panose="020B0503020204020204" pitchFamily="34" charset="-122"/>
                <a:ea typeface="Gulim" panose="020B0600000101010101" pitchFamily="34" charset="-127"/>
              </a:rPr>
              <a:t>13:</a:t>
            </a:r>
            <a:r>
              <a:rPr lang="en-US" altLang="zh-CN" sz="2000" b="1">
                <a:solidFill>
                  <a:srgbClr val="333F50"/>
                </a:solidFill>
                <a:latin typeface="微软雅黑" panose="020B0503020204020204" pitchFamily="34" charset="-122"/>
                <a:ea typeface="Gulim" panose="020B0600000101010101" pitchFamily="34" charset="-127"/>
              </a:rPr>
              <a:t>5</a:t>
            </a:r>
            <a:r>
              <a:rPr lang="en-US" altLang="ko-KR" sz="2000" b="1">
                <a:solidFill>
                  <a:srgbClr val="333F50"/>
                </a:solidFill>
                <a:latin typeface="微软雅黑" panose="020B0503020204020204" pitchFamily="34" charset="-122"/>
                <a:ea typeface="Gulim" panose="020B0600000101010101" pitchFamily="34" charset="-127"/>
              </a:rPr>
              <a:t>0—18:</a:t>
            </a:r>
            <a:r>
              <a:rPr lang="en-US" altLang="zh-CN" sz="2000" b="1">
                <a:solidFill>
                  <a:srgbClr val="333F50"/>
                </a:solidFill>
                <a:latin typeface="微软雅黑" panose="020B0503020204020204" pitchFamily="34" charset="-122"/>
                <a:ea typeface="Gulim" panose="020B0600000101010101" pitchFamily="34" charset="-127"/>
              </a:rPr>
              <a:t>3</a:t>
            </a:r>
            <a:r>
              <a:rPr lang="en-US" altLang="ko-KR" sz="2000" b="1">
                <a:solidFill>
                  <a:srgbClr val="333F50"/>
                </a:solidFill>
                <a:latin typeface="微软雅黑" panose="020B0503020204020204" pitchFamily="34" charset="-122"/>
                <a:ea typeface="Gulim" panose="020B0600000101010101" pitchFamily="34" charset="-127"/>
              </a:rPr>
              <a:t>0</a:t>
            </a:r>
            <a:endParaRPr lang="en-US" altLang="ko-KR" sz="2000" b="1">
              <a:solidFill>
                <a:srgbClr val="333F50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13" name="TextBox 81"/>
          <p:cNvSpPr txBox="1">
            <a:spLocks noChangeArrowheads="1"/>
          </p:cNvSpPr>
          <p:nvPr/>
        </p:nvSpPr>
        <p:spPr bwMode="auto">
          <a:xfrm>
            <a:off x="3500438" y="2409825"/>
            <a:ext cx="7058025" cy="3041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62" tIns="60981" rIns="121962" bIns="60981">
            <a:spAutoFit/>
          </a:bodyPr>
          <a:lstStyle/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沙龙开场及赞助代表发言</a:t>
            </a:r>
            <a:endParaRPr lang="en-US" altLang="zh-CN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议题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《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吐司与社区生态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》——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地气  </a:t>
            </a:r>
            <a:endParaRPr lang="en-US" altLang="zh-CN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议题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《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安卓后门挖掘与利用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》——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柳坤  </a:t>
            </a:r>
            <a:endParaRPr lang="en-US" altLang="zh-CN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环节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-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志趣相投</a:t>
            </a:r>
            <a:endParaRPr lang="en-US" altLang="zh-CN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议题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《XXE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应用及拓展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》——Top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、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Luan </a:t>
            </a:r>
            <a:endParaRPr lang="en-US" altLang="zh-CN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议题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《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渗透测试攻击面与工具定制开发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》——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小波 </a:t>
            </a:r>
            <a:endParaRPr lang="en-US" altLang="ko-KR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议题</a:t>
            </a:r>
            <a:r>
              <a:rPr lang="en-US" altLang="ko-KR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《</a:t>
            </a:r>
            <a:r>
              <a:rPr lang="zh-CN" altLang="ko-KR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安全方向规划与资源利用</a:t>
            </a:r>
            <a:r>
              <a:rPr lang="ko-KR" altLang="zh-CN" sz="2400" b="1">
                <a:solidFill>
                  <a:srgbClr val="333F50"/>
                </a:solidFill>
                <a:latin typeface="华文楷体"/>
              </a:rPr>
              <a:t>》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——小迪 </a:t>
            </a:r>
            <a:endParaRPr lang="en-US" altLang="zh-CN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  <a:p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环节</a:t>
            </a:r>
            <a:r>
              <a:rPr lang="en-US" altLang="zh-CN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-</a:t>
            </a:r>
            <a:r>
              <a:rPr lang="zh-CN" altLang="en-US" sz="24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破障召集令</a:t>
            </a:r>
            <a:endParaRPr lang="zh-CN" altLang="en-US" sz="24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13320" name="图片 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8" y="227013"/>
            <a:ext cx="2032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组合 20"/>
          <p:cNvGrpSpPr/>
          <p:nvPr/>
        </p:nvGrpSpPr>
        <p:grpSpPr bwMode="auto">
          <a:xfrm>
            <a:off x="8022022" y="5417220"/>
            <a:ext cx="3919146" cy="60774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10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圆角矩形 110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323" name="矩形 1"/>
          <p:cNvSpPr>
            <a:spLocks noChangeArrowheads="1"/>
          </p:cNvSpPr>
          <p:nvPr/>
        </p:nvSpPr>
        <p:spPr bwMode="auto">
          <a:xfrm>
            <a:off x="8007350" y="5470525"/>
            <a:ext cx="3678238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参议题分享后可提问相关问题，提问者奖励</a:t>
            </a:r>
            <a:r>
              <a:rPr lang="en-US" altLang="zh-CN" sz="1600" b="1">
                <a:solidFill>
                  <a:srgbClr val="FF0000"/>
                </a:solidFill>
                <a:ea typeface="Gulim" panose="020B0600000101010101" pitchFamily="34" charset="-127"/>
              </a:rPr>
              <a:t>tubi*2  </a:t>
            </a:r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每三人奖励邀请或复活码</a:t>
            </a:r>
            <a:r>
              <a:rPr lang="en-US" altLang="zh-CN" sz="1600" b="1">
                <a:solidFill>
                  <a:srgbClr val="FF0000"/>
                </a:solidFill>
                <a:ea typeface="Gulim" panose="020B0600000101010101" pitchFamily="34" charset="-127"/>
              </a:rPr>
              <a:t>x1</a:t>
            </a:r>
            <a:endParaRPr lang="en-US" altLang="zh-CN" sz="1600" b="1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5"/>
                            </p:stCondLst>
                            <p:childTnLst>
                              <p:par>
                                <p:cTn id="1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3" grpId="0"/>
      <p:bldP spid="13" grpId="1"/>
      <p:bldP spid="133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1588"/>
            <a:ext cx="12860338" cy="723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713" y="515938"/>
            <a:ext cx="4759325" cy="633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515" b="1" noProof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开场介绍</a:t>
            </a:r>
            <a:endParaRPr lang="zh-CN" altLang="en-US" sz="3515" b="1" noProof="1">
              <a:solidFill>
                <a:srgbClr val="2E74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175" y="1187450"/>
            <a:ext cx="599440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 bwMode="auto">
          <a:xfrm>
            <a:off x="4524375" y="2216150"/>
            <a:ext cx="1900238" cy="1682750"/>
            <a:chOff x="1572165" y="1993205"/>
            <a:chExt cx="1962102" cy="1738992"/>
          </a:xfrm>
        </p:grpSpPr>
        <p:sp>
          <p:nvSpPr>
            <p:cNvPr id="5" name="Freeform 5"/>
            <p:cNvSpPr/>
            <p:nvPr/>
          </p:nvSpPr>
          <p:spPr bwMode="auto">
            <a:xfrm>
              <a:off x="1572165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1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FFFFFF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1713040" y="2118061"/>
              <a:ext cx="1680353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01600" dist="50800" dir="2700000" algn="tl" rotWithShape="0">
                <a:schemeClr val="accent1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63500" h="190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FFFFFF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524375" y="3997325"/>
            <a:ext cx="1900238" cy="1684338"/>
            <a:chOff x="1572165" y="1993205"/>
            <a:chExt cx="1962102" cy="1738992"/>
          </a:xfrm>
        </p:grpSpPr>
        <p:sp>
          <p:nvSpPr>
            <p:cNvPr id="8" name="Freeform 5"/>
            <p:cNvSpPr/>
            <p:nvPr/>
          </p:nvSpPr>
          <p:spPr bwMode="auto">
            <a:xfrm>
              <a:off x="1572165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3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FFFFFF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1713040" y="2118061"/>
              <a:ext cx="1680353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01600" dist="508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63500" h="190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FFFFFF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6080125" y="3106738"/>
            <a:ext cx="1900238" cy="1684337"/>
            <a:chOff x="1572165" y="1993205"/>
            <a:chExt cx="1962102" cy="1738992"/>
          </a:xfrm>
        </p:grpSpPr>
        <p:sp>
          <p:nvSpPr>
            <p:cNvPr id="11" name="Freeform 5"/>
            <p:cNvSpPr/>
            <p:nvPr/>
          </p:nvSpPr>
          <p:spPr bwMode="auto">
            <a:xfrm>
              <a:off x="1572165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2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2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FFFFFF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1713040" y="2118061"/>
              <a:ext cx="1680353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01600" dist="50800" dir="2700000" algn="tl" rotWithShape="0">
                <a:schemeClr val="accent2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63500" h="190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FFFFFF"/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83365" y="2808141"/>
            <a:ext cx="580909" cy="499717"/>
            <a:chOff x="3787022" y="1797643"/>
            <a:chExt cx="550817" cy="473832"/>
          </a:xfrm>
          <a:solidFill>
            <a:schemeClr val="accent1"/>
          </a:solidFill>
        </p:grpSpPr>
        <p:sp>
          <p:nvSpPr>
            <p:cNvPr id="14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06331" y="3765889"/>
            <a:ext cx="564901" cy="367069"/>
            <a:chOff x="7058307" y="1859447"/>
            <a:chExt cx="535637" cy="348055"/>
          </a:xfrm>
          <a:solidFill>
            <a:schemeClr val="accent2"/>
          </a:solidFill>
        </p:grpSpPr>
        <p:sp>
          <p:nvSpPr>
            <p:cNvPr id="24" name="Rectangle 240"/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Rectangle 241"/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Rectangle 242"/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Rectangle 243"/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Freeform 244"/>
            <p:cNvSpPr/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Freeform 245"/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Freeform 246"/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224533" y="4638501"/>
            <a:ext cx="564899" cy="416237"/>
            <a:chOff x="5958843" y="1820413"/>
            <a:chExt cx="535637" cy="394680"/>
          </a:xfrm>
          <a:solidFill>
            <a:schemeClr val="accent3"/>
          </a:solidFill>
        </p:grpSpPr>
        <p:sp>
          <p:nvSpPr>
            <p:cNvPr id="32" name="Freeform 248"/>
            <p:cNvSpPr/>
            <p:nvPr/>
          </p:nvSpPr>
          <p:spPr bwMode="auto">
            <a:xfrm>
              <a:off x="5958843" y="1820413"/>
              <a:ext cx="376247" cy="358898"/>
            </a:xfrm>
            <a:custGeom>
              <a:avLst/>
              <a:gdLst>
                <a:gd name="T0" fmla="*/ 61 w 147"/>
                <a:gd name="T1" fmla="*/ 105 h 140"/>
                <a:gd name="T2" fmla="*/ 54 w 147"/>
                <a:gd name="T3" fmla="*/ 103 h 140"/>
                <a:gd name="T4" fmla="*/ 53 w 147"/>
                <a:gd name="T5" fmla="*/ 103 h 140"/>
                <a:gd name="T6" fmla="*/ 52 w 147"/>
                <a:gd name="T7" fmla="*/ 103 h 140"/>
                <a:gd name="T8" fmla="*/ 33 w 147"/>
                <a:gd name="T9" fmla="*/ 111 h 140"/>
                <a:gd name="T10" fmla="*/ 38 w 147"/>
                <a:gd name="T11" fmla="*/ 97 h 140"/>
                <a:gd name="T12" fmla="*/ 34 w 147"/>
                <a:gd name="T13" fmla="*/ 94 h 140"/>
                <a:gd name="T14" fmla="*/ 13 w 147"/>
                <a:gd name="T15" fmla="*/ 60 h 140"/>
                <a:gd name="T16" fmla="*/ 79 w 147"/>
                <a:gd name="T17" fmla="*/ 13 h 140"/>
                <a:gd name="T18" fmla="*/ 128 w 147"/>
                <a:gd name="T19" fmla="*/ 29 h 140"/>
                <a:gd name="T20" fmla="*/ 137 w 147"/>
                <a:gd name="T21" fmla="*/ 29 h 140"/>
                <a:gd name="T22" fmla="*/ 147 w 147"/>
                <a:gd name="T23" fmla="*/ 29 h 140"/>
                <a:gd name="T24" fmla="*/ 79 w 147"/>
                <a:gd name="T25" fmla="*/ 0 h 140"/>
                <a:gd name="T26" fmla="*/ 0 w 147"/>
                <a:gd name="T27" fmla="*/ 60 h 140"/>
                <a:gd name="T28" fmla="*/ 22 w 147"/>
                <a:gd name="T29" fmla="*/ 102 h 140"/>
                <a:gd name="T30" fmla="*/ 9 w 147"/>
                <a:gd name="T31" fmla="*/ 140 h 140"/>
                <a:gd name="T32" fmla="*/ 24 w 147"/>
                <a:gd name="T33" fmla="*/ 131 h 140"/>
                <a:gd name="T34" fmla="*/ 51 w 147"/>
                <a:gd name="T35" fmla="*/ 117 h 140"/>
                <a:gd name="T36" fmla="*/ 70 w 147"/>
                <a:gd name="T37" fmla="*/ 120 h 140"/>
                <a:gd name="T38" fmla="*/ 61 w 147"/>
                <a:gd name="T39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61" y="105"/>
                  </a:moveTo>
                  <a:cubicBezTo>
                    <a:pt x="59" y="105"/>
                    <a:pt x="56" y="104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3"/>
                    <a:pt x="48" y="103"/>
                    <a:pt x="33" y="11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85"/>
                    <a:pt x="13" y="73"/>
                    <a:pt x="13" y="60"/>
                  </a:cubicBezTo>
                  <a:cubicBezTo>
                    <a:pt x="13" y="34"/>
                    <a:pt x="43" y="13"/>
                    <a:pt x="79" y="13"/>
                  </a:cubicBezTo>
                  <a:cubicBezTo>
                    <a:pt x="99" y="13"/>
                    <a:pt x="116" y="19"/>
                    <a:pt x="128" y="29"/>
                  </a:cubicBezTo>
                  <a:cubicBezTo>
                    <a:pt x="131" y="29"/>
                    <a:pt x="134" y="29"/>
                    <a:pt x="137" y="29"/>
                  </a:cubicBezTo>
                  <a:cubicBezTo>
                    <a:pt x="140" y="29"/>
                    <a:pt x="143" y="29"/>
                    <a:pt x="147" y="29"/>
                  </a:cubicBezTo>
                  <a:cubicBezTo>
                    <a:pt x="133" y="12"/>
                    <a:pt x="108" y="0"/>
                    <a:pt x="79" y="0"/>
                  </a:cubicBezTo>
                  <a:cubicBezTo>
                    <a:pt x="35" y="0"/>
                    <a:pt x="0" y="27"/>
                    <a:pt x="0" y="60"/>
                  </a:cubicBezTo>
                  <a:cubicBezTo>
                    <a:pt x="0" y="76"/>
                    <a:pt x="8" y="91"/>
                    <a:pt x="22" y="102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5" y="125"/>
                    <a:pt x="47" y="118"/>
                    <a:pt x="51" y="117"/>
                  </a:cubicBezTo>
                  <a:cubicBezTo>
                    <a:pt x="57" y="118"/>
                    <a:pt x="63" y="119"/>
                    <a:pt x="70" y="120"/>
                  </a:cubicBezTo>
                  <a:cubicBezTo>
                    <a:pt x="66" y="115"/>
                    <a:pt x="63" y="110"/>
                    <a:pt x="61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Freeform 249"/>
            <p:cNvSpPr>
              <a:spLocks noEditPoints="1"/>
            </p:cNvSpPr>
            <p:nvPr/>
          </p:nvSpPr>
          <p:spPr bwMode="auto">
            <a:xfrm>
              <a:off x="6125823" y="1912577"/>
              <a:ext cx="368657" cy="302516"/>
            </a:xfrm>
            <a:custGeom>
              <a:avLst/>
              <a:gdLst>
                <a:gd name="T0" fmla="*/ 144 w 144"/>
                <a:gd name="T1" fmla="*/ 53 h 118"/>
                <a:gd name="T2" fmla="*/ 72 w 144"/>
                <a:gd name="T3" fmla="*/ 0 h 118"/>
                <a:gd name="T4" fmla="*/ 0 w 144"/>
                <a:gd name="T5" fmla="*/ 53 h 118"/>
                <a:gd name="T6" fmla="*/ 72 w 144"/>
                <a:gd name="T7" fmla="*/ 107 h 118"/>
                <a:gd name="T8" fmla="*/ 99 w 144"/>
                <a:gd name="T9" fmla="*/ 103 h 118"/>
                <a:gd name="T10" fmla="*/ 130 w 144"/>
                <a:gd name="T11" fmla="*/ 118 h 118"/>
                <a:gd name="T12" fmla="*/ 121 w 144"/>
                <a:gd name="T13" fmla="*/ 93 h 118"/>
                <a:gd name="T14" fmla="*/ 144 w 144"/>
                <a:gd name="T15" fmla="*/ 53 h 118"/>
                <a:gd name="T16" fmla="*/ 44 w 144"/>
                <a:gd name="T17" fmla="*/ 61 h 118"/>
                <a:gd name="T18" fmla="*/ 38 w 144"/>
                <a:gd name="T19" fmla="*/ 57 h 118"/>
                <a:gd name="T20" fmla="*/ 31 w 144"/>
                <a:gd name="T21" fmla="*/ 61 h 118"/>
                <a:gd name="T22" fmla="*/ 33 w 144"/>
                <a:gd name="T23" fmla="*/ 53 h 118"/>
                <a:gd name="T24" fmla="*/ 27 w 144"/>
                <a:gd name="T25" fmla="*/ 48 h 118"/>
                <a:gd name="T26" fmla="*/ 35 w 144"/>
                <a:gd name="T27" fmla="*/ 47 h 118"/>
                <a:gd name="T28" fmla="*/ 38 w 144"/>
                <a:gd name="T29" fmla="*/ 41 h 118"/>
                <a:gd name="T30" fmla="*/ 41 w 144"/>
                <a:gd name="T31" fmla="*/ 47 h 118"/>
                <a:gd name="T32" fmla="*/ 48 w 144"/>
                <a:gd name="T33" fmla="*/ 48 h 118"/>
                <a:gd name="T34" fmla="*/ 43 w 144"/>
                <a:gd name="T35" fmla="*/ 53 h 118"/>
                <a:gd name="T36" fmla="*/ 44 w 144"/>
                <a:gd name="T37" fmla="*/ 61 h 118"/>
                <a:gd name="T38" fmla="*/ 82 w 144"/>
                <a:gd name="T39" fmla="*/ 64 h 118"/>
                <a:gd name="T40" fmla="*/ 72 w 144"/>
                <a:gd name="T41" fmla="*/ 58 h 118"/>
                <a:gd name="T42" fmla="*/ 62 w 144"/>
                <a:gd name="T43" fmla="*/ 64 h 118"/>
                <a:gd name="T44" fmla="*/ 64 w 144"/>
                <a:gd name="T45" fmla="*/ 52 h 118"/>
                <a:gd name="T46" fmla="*/ 56 w 144"/>
                <a:gd name="T47" fmla="*/ 44 h 118"/>
                <a:gd name="T48" fmla="*/ 67 w 144"/>
                <a:gd name="T49" fmla="*/ 43 h 118"/>
                <a:gd name="T50" fmla="*/ 72 w 144"/>
                <a:gd name="T51" fmla="*/ 33 h 118"/>
                <a:gd name="T52" fmla="*/ 77 w 144"/>
                <a:gd name="T53" fmla="*/ 43 h 118"/>
                <a:gd name="T54" fmla="*/ 88 w 144"/>
                <a:gd name="T55" fmla="*/ 44 h 118"/>
                <a:gd name="T56" fmla="*/ 80 w 144"/>
                <a:gd name="T57" fmla="*/ 52 h 118"/>
                <a:gd name="T58" fmla="*/ 82 w 144"/>
                <a:gd name="T59" fmla="*/ 64 h 118"/>
                <a:gd name="T60" fmla="*/ 112 w 144"/>
                <a:gd name="T61" fmla="*/ 61 h 118"/>
                <a:gd name="T62" fmla="*/ 106 w 144"/>
                <a:gd name="T63" fmla="*/ 57 h 118"/>
                <a:gd name="T64" fmla="*/ 99 w 144"/>
                <a:gd name="T65" fmla="*/ 61 h 118"/>
                <a:gd name="T66" fmla="*/ 101 w 144"/>
                <a:gd name="T67" fmla="*/ 53 h 118"/>
                <a:gd name="T68" fmla="*/ 95 w 144"/>
                <a:gd name="T69" fmla="*/ 48 h 118"/>
                <a:gd name="T70" fmla="*/ 103 w 144"/>
                <a:gd name="T71" fmla="*/ 47 h 118"/>
                <a:gd name="T72" fmla="*/ 106 w 144"/>
                <a:gd name="T73" fmla="*/ 41 h 118"/>
                <a:gd name="T74" fmla="*/ 109 w 144"/>
                <a:gd name="T75" fmla="*/ 47 h 118"/>
                <a:gd name="T76" fmla="*/ 116 w 144"/>
                <a:gd name="T77" fmla="*/ 48 h 118"/>
                <a:gd name="T78" fmla="*/ 111 w 144"/>
                <a:gd name="T79" fmla="*/ 53 h 118"/>
                <a:gd name="T80" fmla="*/ 112 w 144"/>
                <a:gd name="T81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18">
                  <a:moveTo>
                    <a:pt x="144" y="53"/>
                  </a:moveTo>
                  <a:cubicBezTo>
                    <a:pt x="144" y="24"/>
                    <a:pt x="112" y="0"/>
                    <a:pt x="72" y="0"/>
                  </a:cubicBezTo>
                  <a:cubicBezTo>
                    <a:pt x="32" y="0"/>
                    <a:pt x="0" y="24"/>
                    <a:pt x="0" y="53"/>
                  </a:cubicBezTo>
                  <a:cubicBezTo>
                    <a:pt x="0" y="83"/>
                    <a:pt x="32" y="107"/>
                    <a:pt x="72" y="107"/>
                  </a:cubicBezTo>
                  <a:cubicBezTo>
                    <a:pt x="82" y="107"/>
                    <a:pt x="91" y="105"/>
                    <a:pt x="99" y="103"/>
                  </a:cubicBezTo>
                  <a:cubicBezTo>
                    <a:pt x="102" y="102"/>
                    <a:pt x="130" y="118"/>
                    <a:pt x="130" y="118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5" y="83"/>
                    <a:pt x="144" y="69"/>
                    <a:pt x="144" y="53"/>
                  </a:cubicBezTo>
                  <a:close/>
                  <a:moveTo>
                    <a:pt x="44" y="61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44" y="61"/>
                  </a:lnTo>
                  <a:close/>
                  <a:moveTo>
                    <a:pt x="82" y="64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82" y="64"/>
                  </a:lnTo>
                  <a:close/>
                  <a:moveTo>
                    <a:pt x="112" y="61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1" y="53"/>
                    <a:pt x="111" y="53"/>
                    <a:pt x="111" y="53"/>
                  </a:cubicBezTo>
                  <a:lnTo>
                    <a:pt x="112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sz="1430" noProof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5323" name="文本框 36"/>
          <p:cNvSpPr txBox="1">
            <a:spLocks noChangeArrowheads="1"/>
          </p:cNvSpPr>
          <p:nvPr/>
        </p:nvSpPr>
        <p:spPr bwMode="auto">
          <a:xfrm>
            <a:off x="1436688" y="1881188"/>
            <a:ext cx="2930525" cy="1876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我们对吐司沙龙的定义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技术交流、人才招聘、行业思考。 聚会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319" name="文本框 41"/>
          <p:cNvSpPr txBox="1">
            <a:spLocks noChangeArrowheads="1"/>
          </p:cNvSpPr>
          <p:nvPr/>
        </p:nvSpPr>
        <p:spPr bwMode="auto">
          <a:xfrm>
            <a:off x="1587500" y="3925888"/>
            <a:ext cx="2835275" cy="3540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吐司沙龙的愿景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defRPr/>
            </a:pPr>
            <a:endParaRPr lang="en-US" altLang="zh-CN" sz="2800" b="1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我们希望通过一次次的线下平台可以带大家：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技术上的进步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更加明确发展方向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思考、改变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思想上的影响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defRPr/>
            </a:pP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72" name="文本框 36"/>
          <p:cNvSpPr txBox="1">
            <a:spLocks noChangeArrowheads="1"/>
          </p:cNvSpPr>
          <p:nvPr/>
        </p:nvSpPr>
        <p:spPr bwMode="auto">
          <a:xfrm>
            <a:off x="8294688" y="3340100"/>
            <a:ext cx="3103562" cy="329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242852"/>
                </a:solidFill>
                <a:latin typeface="华文楷体"/>
                <a:ea typeface="华文楷体"/>
                <a:cs typeface="华文楷体"/>
                <a:sym typeface="Lato Light"/>
              </a:rPr>
              <a:t>感谢名单</a:t>
            </a:r>
            <a:endParaRPr lang="en-US" altLang="zh-CN" sz="2800" b="1">
              <a:solidFill>
                <a:srgbClr val="242852"/>
              </a:solidFill>
              <a:latin typeface="华文楷体"/>
              <a:ea typeface="华文楷体"/>
              <a:cs typeface="华文楷体"/>
              <a:sym typeface="Lato Ligh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赞助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杰哥、天融信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方哥、伯仁、人海独郎</a:t>
            </a:r>
            <a:endParaRPr lang="zh-CN" altLang="en-US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白帽汇刘宇提供的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FOFA-VIPx2</a:t>
            </a:r>
            <a:endParaRPr lang="en-US" altLang="zh-CN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以及议题分享嘉宾等</a:t>
            </a:r>
            <a:endParaRPr lang="zh-CN" altLang="zh-CN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sz="2800" b="1">
              <a:solidFill>
                <a:srgbClr val="242852"/>
              </a:solidFill>
              <a:latin typeface="华文楷体"/>
              <a:ea typeface="华文楷体"/>
              <a:cs typeface="华文楷体"/>
              <a:sym typeface="Lato Ligh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6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6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588" y="0"/>
            <a:ext cx="12860338" cy="723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圆角矩形 105"/>
          <p:cNvSpPr/>
          <p:nvPr/>
        </p:nvSpPr>
        <p:spPr>
          <a:xfrm>
            <a:off x="4708525" y="2333625"/>
            <a:ext cx="3441700" cy="41830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sz="2530" noProof="1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08" name="组合 107"/>
          <p:cNvGrpSpPr/>
          <p:nvPr/>
        </p:nvGrpSpPr>
        <p:grpSpPr bwMode="auto">
          <a:xfrm>
            <a:off x="5475904" y="2005368"/>
            <a:ext cx="1906942" cy="60774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4049713" y="515938"/>
            <a:ext cx="4759325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沙龙福利</a:t>
            </a:r>
            <a:endParaRPr lang="zh-CN" altLang="en-US" sz="3515" b="1" noProof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3432175" y="1187450"/>
            <a:ext cx="599440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102"/>
          <p:cNvSpPr txBox="1">
            <a:spLocks noChangeArrowheads="1"/>
          </p:cNvSpPr>
          <p:nvPr/>
        </p:nvSpPr>
        <p:spPr bwMode="auto">
          <a:xfrm>
            <a:off x="5637213" y="2176463"/>
            <a:ext cx="154781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000" b="1">
                <a:solidFill>
                  <a:srgbClr val="333F50"/>
                </a:solidFill>
                <a:latin typeface="华文楷体"/>
                <a:ea typeface="华文楷体"/>
                <a:cs typeface="华文楷体"/>
              </a:rPr>
              <a:t>武汉沙龙福利</a:t>
            </a:r>
            <a:endParaRPr lang="zh-CN" altLang="en-US" sz="2000" b="1">
              <a:solidFill>
                <a:srgbClr val="333F5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TextBox 81"/>
          <p:cNvSpPr txBox="1">
            <a:spLocks noChangeArrowheads="1"/>
          </p:cNvSpPr>
          <p:nvPr/>
        </p:nvSpPr>
        <p:spPr bwMode="auto">
          <a:xfrm>
            <a:off x="5060950" y="3128963"/>
            <a:ext cx="2971800" cy="316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62" tIns="60981" rIns="121962" bIns="60981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土司定制</a:t>
            </a:r>
            <a:r>
              <a:rPr lang="zh-CN" altLang="en-US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纪念版</a:t>
            </a:r>
            <a:r>
              <a:rPr lang="en-US" altLang="zh-CN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U</a:t>
            </a:r>
            <a:r>
              <a:rPr lang="zh-CN" altLang="en-US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盘</a:t>
            </a:r>
            <a:r>
              <a:rPr lang="en-US" altLang="zh-CN" sz="2000" b="1">
                <a:latin typeface="华文楷体"/>
                <a:ea typeface="华文楷体"/>
                <a:cs typeface="华文楷体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说明演讲者和非议题环节参与可获得</a:t>
            </a:r>
            <a:r>
              <a:rPr lang="en-US" altLang="zh-CN" sz="2000" b="1">
                <a:latin typeface="华文楷体"/>
                <a:ea typeface="华文楷体"/>
                <a:cs typeface="华文楷体"/>
              </a:rPr>
              <a:t>)</a:t>
            </a:r>
            <a:endParaRPr lang="en-US" altLang="zh-CN" sz="2000" b="1"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土司定制</a:t>
            </a:r>
            <a:r>
              <a:rPr lang="zh-CN" altLang="en-US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程序猿水杯</a:t>
            </a:r>
            <a:endParaRPr lang="zh-CN" altLang="en-US" sz="2000" b="1">
              <a:solidFill>
                <a:srgbClr val="262626"/>
              </a:solidFill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邀请码</a:t>
            </a:r>
            <a:r>
              <a:rPr lang="en-US" altLang="zh-CN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x20</a:t>
            </a:r>
            <a:endParaRPr lang="en-US" altLang="zh-CN" sz="2000" b="1">
              <a:solidFill>
                <a:srgbClr val="262626"/>
              </a:solidFill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复活码</a:t>
            </a:r>
            <a:r>
              <a:rPr lang="en-US" altLang="zh-CN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x20</a:t>
            </a:r>
            <a:endParaRPr lang="en-US" altLang="ko-KR" sz="2000" b="1">
              <a:solidFill>
                <a:srgbClr val="262626"/>
              </a:solidFill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FOFA vip*</a:t>
            </a:r>
            <a:r>
              <a:rPr lang="en-US" altLang="zh-CN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2</a:t>
            </a:r>
            <a:endParaRPr lang="en-US" altLang="zh-CN" sz="2000" b="1">
              <a:solidFill>
                <a:srgbClr val="262626"/>
              </a:solidFill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T00LS</a:t>
            </a:r>
            <a:r>
              <a:rPr lang="zh-CN" altLang="en-US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沙龙贡献勋章</a:t>
            </a:r>
            <a:endParaRPr lang="zh-CN" altLang="en-US" sz="2000" b="1">
              <a:solidFill>
                <a:srgbClr val="262626"/>
              </a:solidFill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Tubi</a:t>
            </a:r>
            <a:r>
              <a:rPr lang="en-US" altLang="zh-CN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2000" b="1">
                <a:solidFill>
                  <a:srgbClr val="262626"/>
                </a:solidFill>
                <a:latin typeface="华文楷体"/>
                <a:ea typeface="华文楷体"/>
                <a:cs typeface="华文楷体"/>
              </a:rPr>
              <a:t>一波</a:t>
            </a:r>
            <a:endParaRPr lang="zh-CN" altLang="en-US" sz="2000" b="1">
              <a:solidFill>
                <a:srgbClr val="262626"/>
              </a:solidFill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26262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17416" name="图片 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8" y="227013"/>
            <a:ext cx="2032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组合 20"/>
          <p:cNvGrpSpPr/>
          <p:nvPr/>
        </p:nvGrpSpPr>
        <p:grpSpPr bwMode="auto">
          <a:xfrm>
            <a:off x="7264441" y="5920458"/>
            <a:ext cx="2162628" cy="60774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10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圆角矩形 110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326313" y="5973763"/>
            <a:ext cx="1997075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议题分享人员可获</a:t>
            </a:r>
            <a:endParaRPr lang="zh-CN" altLang="en-US" sz="1600" b="1">
              <a:solidFill>
                <a:srgbClr val="FF0000"/>
              </a:solidFill>
              <a:ea typeface="Gulim" panose="020B0600000101010101" pitchFamily="34" charset="-127"/>
            </a:endParaRPr>
          </a:p>
          <a:p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得吐司沙龙贡献勋章</a:t>
            </a:r>
            <a:endParaRPr lang="zh-CN" altLang="en-US" sz="1600" b="1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75"/>
                            </p:stCondLst>
                            <p:childTnLst>
                              <p:par>
                                <p:cTn id="1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3" grpId="0"/>
      <p:bldP spid="13" grpId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035050" y="2355850"/>
            <a:ext cx="3948113" cy="3375025"/>
          </a:xfrm>
          <a:custGeom>
            <a:avLst/>
            <a:gdLst>
              <a:gd name="T0" fmla="*/ 2147483647 w 1769"/>
              <a:gd name="T1" fmla="*/ 0 h 2016"/>
              <a:gd name="T2" fmla="*/ 0 w 1769"/>
              <a:gd name="T3" fmla="*/ 2147483647 h 2016"/>
              <a:gd name="T4" fmla="*/ 2147483647 w 1769"/>
              <a:gd name="T5" fmla="*/ 2147483647 h 2016"/>
              <a:gd name="T6" fmla="*/ 2147483647 w 1769"/>
              <a:gd name="T7" fmla="*/ 0 h 2016"/>
              <a:gd name="T8" fmla="*/ 2147483647 w 1769"/>
              <a:gd name="T9" fmla="*/ 2147483647 h 2016"/>
              <a:gd name="T10" fmla="*/ 2147483647 w 1769"/>
              <a:gd name="T11" fmla="*/ 2147483647 h 2016"/>
              <a:gd name="T12" fmla="*/ 2147483647 w 1769"/>
              <a:gd name="T13" fmla="*/ 2147483647 h 2016"/>
              <a:gd name="T14" fmla="*/ 2147483647 w 1769"/>
              <a:gd name="T15" fmla="*/ 2147483647 h 20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69"/>
              <a:gd name="T25" fmla="*/ 0 h 2016"/>
              <a:gd name="T26" fmla="*/ 1769 w 1769"/>
              <a:gd name="T27" fmla="*/ 2016 h 20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</a:ln>
        </p:spPr>
        <p:txBody>
          <a:bodyPr lIns="128572" tIns="64286" rIns="128572" bIns="64286"/>
          <a:lstStyle/>
          <a:p>
            <a:endParaRPr lang="zh-CN" altLang="en-US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2108200" y="2824163"/>
            <a:ext cx="2874963" cy="2459037"/>
          </a:xfrm>
          <a:custGeom>
            <a:avLst/>
            <a:gdLst>
              <a:gd name="T0" fmla="*/ 2147483647 w 1288"/>
              <a:gd name="T1" fmla="*/ 0 h 1469"/>
              <a:gd name="T2" fmla="*/ 0 w 1288"/>
              <a:gd name="T3" fmla="*/ 2147483647 h 1469"/>
              <a:gd name="T4" fmla="*/ 2147483647 w 1288"/>
              <a:gd name="T5" fmla="*/ 2147483647 h 1469"/>
              <a:gd name="T6" fmla="*/ 2147483647 w 1288"/>
              <a:gd name="T7" fmla="*/ 0 h 1469"/>
              <a:gd name="T8" fmla="*/ 2147483647 w 1288"/>
              <a:gd name="T9" fmla="*/ 2147483647 h 1469"/>
              <a:gd name="T10" fmla="*/ 2147483647 w 1288"/>
              <a:gd name="T11" fmla="*/ 2147483647 h 1469"/>
              <a:gd name="T12" fmla="*/ 2147483647 w 1288"/>
              <a:gd name="T13" fmla="*/ 2147483647 h 1469"/>
              <a:gd name="T14" fmla="*/ 2147483647 w 1288"/>
              <a:gd name="T15" fmla="*/ 2147483647 h 14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88"/>
              <a:gd name="T25" fmla="*/ 0 h 1469"/>
              <a:gd name="T26" fmla="*/ 1288 w 1288"/>
              <a:gd name="T27" fmla="*/ 1469 h 14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</a:ln>
        </p:spPr>
        <p:txBody>
          <a:bodyPr lIns="128572" tIns="64286" rIns="128572" bIns="64286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979604" y="2399196"/>
            <a:ext cx="1915184" cy="65290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</a:ln>
          </p:spPr>
          <p:txBody>
            <a:bodyPr lIns="128572" tIns="64286" rIns="128572" bIns="64286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</a:ln>
          </p:spPr>
          <p:txBody>
            <a:bodyPr lIns="128572" tIns="64286" rIns="128572" bIns="64286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87475" y="5008949"/>
            <a:ext cx="712055" cy="66964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</a:ln>
          </p:spPr>
          <p:txBody>
            <a:bodyPr lIns="128572" tIns="64286" rIns="128572" bIns="64286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</a:ln>
          </p:spPr>
          <p:txBody>
            <a:bodyPr lIns="128572" tIns="64286" rIns="128572" bIns="64286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336925" y="3502025"/>
            <a:ext cx="2206625" cy="1781175"/>
          </a:xfrm>
          <a:custGeom>
            <a:avLst/>
            <a:gdLst>
              <a:gd name="T0" fmla="*/ 0 w 988"/>
              <a:gd name="T1" fmla="*/ 2147483647 h 1064"/>
              <a:gd name="T2" fmla="*/ 2147483647 w 988"/>
              <a:gd name="T3" fmla="*/ 2147483647 h 1064"/>
              <a:gd name="T4" fmla="*/ 2147483647 w 988"/>
              <a:gd name="T5" fmla="*/ 0 h 1064"/>
              <a:gd name="T6" fmla="*/ 0 w 988"/>
              <a:gd name="T7" fmla="*/ 2147483647 h 1064"/>
              <a:gd name="T8" fmla="*/ 2147483647 w 988"/>
              <a:gd name="T9" fmla="*/ 2147483647 h 1064"/>
              <a:gd name="T10" fmla="*/ 2147483647 w 988"/>
              <a:gd name="T11" fmla="*/ 2147483647 h 1064"/>
              <a:gd name="T12" fmla="*/ 2147483647 w 988"/>
              <a:gd name="T13" fmla="*/ 2147483647 h 1064"/>
              <a:gd name="T14" fmla="*/ 2147483647 w 988"/>
              <a:gd name="T15" fmla="*/ 2147483647 h 10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88"/>
              <a:gd name="T25" fmla="*/ 0 h 1064"/>
              <a:gd name="T26" fmla="*/ 988 w 988"/>
              <a:gd name="T27" fmla="*/ 1064 h 10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</a:ln>
        </p:spPr>
        <p:txBody>
          <a:bodyPr lIns="128572" tIns="64286" rIns="128572" bIns="64286"/>
          <a:lstStyle/>
          <a:p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7062788" y="4684713"/>
            <a:ext cx="0" cy="717550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7115175" y="4718050"/>
            <a:ext cx="4230688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本次会议禁止议讨论黑产相关话题</a:t>
            </a:r>
            <a:r>
              <a:rPr lang="ko-KR" altLang="en-US" sz="1050" dirty="0">
                <a:ea typeface="Gulim" panose="020B0600000101010101" pitchFamily="34" charset="-127"/>
              </a:rPr>
              <a:t>。</a:t>
            </a:r>
            <a:endParaRPr lang="ko-KR" altLang="zh-CN" sz="1050" dirty="0">
              <a:ea typeface="Gulim" panose="020B0600000101010101" pitchFamily="34" charset="-127"/>
            </a:endParaRPr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6261100" y="4765675"/>
            <a:ext cx="557213" cy="555625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3183" y="2447149"/>
              <a:ext cx="185525" cy="27351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221538" y="2176463"/>
            <a:ext cx="0" cy="719137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366000" y="2176463"/>
            <a:ext cx="4232275" cy="822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我们只有4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个小时的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会议时间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Gulim" panose="020B0600000101010101" pitchFamily="34" charset="-127"/>
              </a:rPr>
              <a:t>，接打电话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到会场外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 bwMode="auto">
          <a:xfrm>
            <a:off x="6357938" y="2176463"/>
            <a:ext cx="555625" cy="557212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122" y="2446745"/>
              <a:ext cx="187646" cy="27432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257800" y="269875"/>
            <a:ext cx="2441575" cy="76835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活动规则</a:t>
            </a:r>
            <a:endParaRPr lang="zh-CN" altLang="en-US" sz="4400" b="1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063" y="-15875"/>
            <a:ext cx="936625" cy="239713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49" grpId="0"/>
      <p:bldP spid="55" grpId="0"/>
      <p:bldP spid="42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6386513" y="3082925"/>
            <a:ext cx="42862" cy="1049338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</a:ln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7016750" y="2873375"/>
            <a:ext cx="3205163" cy="1265238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</a:ln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2774950" y="2873375"/>
            <a:ext cx="3006725" cy="117951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</a:ln>
        </p:spPr>
      </p:cxn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9088438" y="5173663"/>
            <a:ext cx="3802062" cy="176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392" tIns="48195" rIns="96392" bIns="48195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华文楷体"/>
                <a:ea typeface="华文楷体"/>
                <a:cs typeface="华文楷体"/>
              </a:rPr>
              <a:t>其中厂商漏洞预警板块前后预警过各大知名公司的安全威胁漏洞，其中以前三页为例</a:t>
            </a:r>
            <a:r>
              <a:rPr lang="en-US" altLang="zh-CN" sz="1600">
                <a:latin typeface="华文楷体"/>
                <a:ea typeface="华文楷体"/>
                <a:cs typeface="华文楷体"/>
              </a:rPr>
              <a:t>(</a:t>
            </a:r>
            <a:r>
              <a:rPr lang="zh-CN" altLang="en-US" sz="160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腾讯、百度、中国电信、联通、移动、华为、顺丰、美图、中通、百合网、京东、瑞星、深航、联想、金山毒霸、酷派、</a:t>
            </a:r>
            <a:r>
              <a:rPr lang="en-US" altLang="zh-CN" sz="160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12306</a:t>
            </a:r>
            <a:r>
              <a:rPr lang="en-US" altLang="zh-CN" sz="1600">
                <a:latin typeface="华文楷体"/>
                <a:ea typeface="华文楷体"/>
                <a:cs typeface="华文楷体"/>
              </a:rPr>
              <a:t>)</a:t>
            </a:r>
            <a:endParaRPr lang="en-US" altLang="zh-CN" sz="160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50888" y="5173663"/>
            <a:ext cx="3155950" cy="163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392" tIns="48195" rIns="96392" bIns="48195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华文楷体"/>
                <a:ea typeface="华文楷体"/>
                <a:cs typeface="华文楷体"/>
              </a:rPr>
              <a:t>08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年</a:t>
            </a:r>
            <a:r>
              <a:rPr lang="en-US" altLang="zh-CN" sz="2000">
                <a:latin typeface="华文楷体"/>
                <a:ea typeface="华文楷体"/>
                <a:cs typeface="华文楷体"/>
              </a:rPr>
              <a:t>9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月</a:t>
            </a:r>
            <a:r>
              <a:rPr lang="en-US" altLang="zh-CN" sz="2000">
                <a:latin typeface="华文楷体"/>
                <a:ea typeface="华文楷体"/>
                <a:cs typeface="华文楷体"/>
              </a:rPr>
              <a:t>22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日成立，截止</a:t>
            </a:r>
            <a:r>
              <a:rPr lang="en-US" altLang="zh-CN" sz="2000">
                <a:latin typeface="华文楷体"/>
                <a:ea typeface="华文楷体"/>
                <a:cs typeface="华文楷体"/>
              </a:rPr>
              <a:t>2017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年</a:t>
            </a:r>
            <a:r>
              <a:rPr lang="en-US" altLang="zh-CN" sz="2000">
                <a:latin typeface="华文楷体"/>
                <a:ea typeface="华文楷体"/>
                <a:cs typeface="华文楷体"/>
              </a:rPr>
              <a:t>9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月</a:t>
            </a:r>
            <a:r>
              <a:rPr lang="en-US" altLang="zh-CN" sz="2000">
                <a:latin typeface="华文楷体"/>
                <a:ea typeface="华文楷体"/>
                <a:cs typeface="华文楷体"/>
              </a:rPr>
              <a:t>7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日注册会员</a:t>
            </a:r>
            <a:r>
              <a:rPr lang="en-US" altLang="zh-CN" sz="200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6303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位。</a:t>
            </a:r>
            <a:endParaRPr lang="zh-CN" altLang="en-US" sz="2000">
              <a:latin typeface="华文楷体"/>
              <a:ea typeface="华文楷体"/>
              <a:cs typeface="华文楷体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华文楷体"/>
                <a:ea typeface="华文楷体"/>
                <a:cs typeface="华文楷体"/>
              </a:rPr>
              <a:t>主题贴数量</a:t>
            </a:r>
            <a:r>
              <a:rPr lang="en-US" altLang="zh-CN" sz="200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30488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，平均每个帖子回复次数</a:t>
            </a:r>
            <a:r>
              <a:rPr lang="en-US" altLang="zh-CN" sz="200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16</a:t>
            </a:r>
            <a:r>
              <a:rPr lang="zh-CN" altLang="en-US" sz="2000">
                <a:latin typeface="华文楷体"/>
                <a:ea typeface="华文楷体"/>
                <a:cs typeface="华文楷体"/>
              </a:rPr>
              <a:t>次。</a:t>
            </a:r>
            <a:endParaRPr lang="zh-CN" altLang="en-US" sz="200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779963" y="5561013"/>
            <a:ext cx="3576637" cy="1328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392" tIns="48195" rIns="96392" bIns="48195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华文楷体"/>
                <a:ea typeface="华文楷体"/>
                <a:cs typeface="华文楷体"/>
              </a:rPr>
              <a:t>技术交流、文章板块等技术板块为会员提供了良好的技术交流氛围，土司始终努力实现回帖必益的初衷。</a:t>
            </a:r>
            <a:endParaRPr lang="zh-CN" altLang="en-US" sz="2000">
              <a:latin typeface="华文楷体"/>
              <a:ea typeface="华文楷体"/>
              <a:cs typeface="华文楷体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340753" y="1117220"/>
            <a:ext cx="2116939" cy="2445402"/>
            <a:chOff x="3752572" y="82931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108136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lIns="96429" tIns="48214" rIns="96429" bIns="48214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24426" y="1385883"/>
              <a:ext cx="925698" cy="678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a typeface="Gulim" panose="020B0600000101010101" pitchFamily="34" charset="-127"/>
                </a:rPr>
                <a:t>T00LS.NET</a:t>
              </a:r>
              <a:endParaRPr lang="en-US" altLang="zh-CN" sz="2800" b="1" dirty="0">
                <a:solidFill>
                  <a:schemeClr val="bg1"/>
                </a:solidFill>
                <a:ea typeface="Gulim" panose="020B0600000101010101" pitchFamily="34" charset="-127"/>
              </a:endParaRPr>
            </a:p>
          </p:txBody>
        </p:sp>
      </p:grpSp>
      <p:sp>
        <p:nvSpPr>
          <p:cNvPr id="119" name="Freeform 12"/>
          <p:cNvSpPr/>
          <p:nvPr/>
        </p:nvSpPr>
        <p:spPr bwMode="auto">
          <a:xfrm>
            <a:off x="4603750" y="3811588"/>
            <a:ext cx="815975" cy="776287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8540" tIns="64270" rIns="128540" bIns="64270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989176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1" name="Freeform 27"/>
            <p:cNvSpPr/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27"/>
            <p:cNvSpPr/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lIns="96429" tIns="48214" rIns="96429" bIns="48214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10347325" y="3922713"/>
            <a:ext cx="758825" cy="665162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8540" tIns="64270" rIns="128540" bIns="64270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590317" y="3469476"/>
            <a:ext cx="1362175" cy="1573528"/>
            <a:chOff x="229394" y="1453367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5" name="Freeform 27"/>
            <p:cNvSpPr/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lIns="96429" tIns="48214" rIns="96429" bIns="48214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716695" y="3976319"/>
            <a:ext cx="1362175" cy="1573528"/>
            <a:chOff x="229394" y="1453366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Freeform 27"/>
            <p:cNvSpPr/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lIns="96429" tIns="48214" rIns="96429" bIns="48214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183188" y="239713"/>
            <a:ext cx="2492375" cy="64611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目前的吐司</a:t>
            </a:r>
            <a:endParaRPr lang="zh-CN" altLang="en-US" sz="3600" b="1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063" y="-15875"/>
            <a:ext cx="936625" cy="239713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Freeform 18"/>
          <p:cNvSpPr>
            <a:spLocks noEditPoints="1"/>
          </p:cNvSpPr>
          <p:nvPr/>
        </p:nvSpPr>
        <p:spPr bwMode="auto">
          <a:xfrm>
            <a:off x="1892300" y="3903663"/>
            <a:ext cx="758825" cy="665162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8540" tIns="64270" rIns="128540" bIns="64270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Freeform 18"/>
          <p:cNvSpPr>
            <a:spLocks noEditPoints="1"/>
          </p:cNvSpPr>
          <p:nvPr/>
        </p:nvSpPr>
        <p:spPr bwMode="auto">
          <a:xfrm>
            <a:off x="6030913" y="4408488"/>
            <a:ext cx="758825" cy="665162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8540" tIns="64270" rIns="128540" bIns="64270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49" grpId="0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1638" y="1243013"/>
            <a:ext cx="6107112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 bwMode="auto">
          <a:xfrm>
            <a:off x="7715250" y="3722688"/>
            <a:ext cx="215900" cy="455612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1410" cy="380535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20987" y="2591265"/>
              <a:ext cx="151410" cy="380535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 bwMode="auto">
          <a:xfrm>
            <a:off x="12428538" y="4740275"/>
            <a:ext cx="217487" cy="454025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392" cy="380467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20005" y="2591333"/>
              <a:ext cx="152392" cy="380467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8"/>
          <p:cNvSpPr txBox="1">
            <a:spLocks noChangeArrowheads="1"/>
          </p:cNvSpPr>
          <p:nvPr/>
        </p:nvSpPr>
        <p:spPr bwMode="gray">
          <a:xfrm>
            <a:off x="8299450" y="1708150"/>
            <a:ext cx="4757738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b="1" noProof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志趣相投环节说明</a:t>
            </a:r>
            <a:endParaRPr lang="zh-CN" altLang="en-US" sz="3515" b="1" noProof="1">
              <a:solidFill>
                <a:srgbClr val="2E74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8" name="图片 1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8" y="90488"/>
            <a:ext cx="27654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圆角矩形 105"/>
          <p:cNvSpPr/>
          <p:nvPr/>
        </p:nvSpPr>
        <p:spPr>
          <a:xfrm>
            <a:off x="8674100" y="2865438"/>
            <a:ext cx="3441700" cy="41814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sz="2530" noProof="1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8008282" y="6604670"/>
            <a:ext cx="3372348" cy="60774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10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圆角矩形 110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 typeface="Arial" panose="020B0604020202020204" pitchFamily="34" charset="0"/>
                <a:buNone/>
                <a:defRPr/>
              </a:pPr>
              <a:endParaRPr lang="zh-CN" altLang="en-US" sz="2530" noProof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513" name="矩形 1"/>
          <p:cNvSpPr>
            <a:spLocks noChangeArrowheads="1"/>
          </p:cNvSpPr>
          <p:nvPr/>
        </p:nvSpPr>
        <p:spPr bwMode="auto">
          <a:xfrm>
            <a:off x="8085138" y="6657975"/>
            <a:ext cx="3325812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参加人员均可获得土司珍藏版</a:t>
            </a:r>
            <a:r>
              <a:rPr lang="en-US" altLang="zh-CN" sz="1600" b="1">
                <a:solidFill>
                  <a:srgbClr val="FF0000"/>
                </a:solidFill>
                <a:ea typeface="Gulim" panose="020B0600000101010101" pitchFamily="34" charset="-127"/>
              </a:rPr>
              <a:t>U</a:t>
            </a:r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盘</a:t>
            </a:r>
            <a:r>
              <a:rPr lang="en-US" altLang="zh-CN" sz="1600" b="1">
                <a:solidFill>
                  <a:srgbClr val="FF0000"/>
                </a:solidFill>
                <a:ea typeface="Gulim" panose="020B0600000101010101" pitchFamily="34" charset="-127"/>
              </a:rPr>
              <a:t>+10tubi    </a:t>
            </a:r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每</a:t>
            </a:r>
            <a:r>
              <a:rPr lang="en-US" altLang="zh-CN" sz="1600" b="1">
                <a:solidFill>
                  <a:srgbClr val="FF0000"/>
                </a:solidFill>
                <a:ea typeface="Gulim" panose="020B0600000101010101" pitchFamily="34" charset="-127"/>
              </a:rPr>
              <a:t>3</a:t>
            </a:r>
            <a:r>
              <a:rPr lang="zh-CN" altLang="en-US" sz="1600" b="1">
                <a:solidFill>
                  <a:srgbClr val="FF0000"/>
                </a:solidFill>
                <a:ea typeface="Gulim" panose="020B0600000101010101" pitchFamily="34" charset="-127"/>
              </a:rPr>
              <a:t>人可得邀请或复活码</a:t>
            </a:r>
            <a:r>
              <a:rPr lang="en-US" altLang="zh-CN" sz="1600" b="1">
                <a:solidFill>
                  <a:srgbClr val="FF0000"/>
                </a:solidFill>
                <a:ea typeface="Gulim" panose="020B0600000101010101" pitchFamily="34" charset="-127"/>
              </a:rPr>
              <a:t>x1</a:t>
            </a:r>
            <a:endParaRPr lang="en-US" altLang="zh-CN" sz="1600" b="1"/>
          </a:p>
        </p:txBody>
      </p:sp>
      <p:sp>
        <p:nvSpPr>
          <p:cNvPr id="24" name="TextBox 81"/>
          <p:cNvSpPr txBox="1"/>
          <p:nvPr/>
        </p:nvSpPr>
        <p:spPr>
          <a:xfrm>
            <a:off x="8932863" y="3346450"/>
            <a:ext cx="2971800" cy="2894013"/>
          </a:xfrm>
          <a:prstGeom prst="rect">
            <a:avLst/>
          </a:prstGeom>
          <a:noFill/>
        </p:spPr>
        <p:txBody>
          <a:bodyPr lIns="121962" tIns="60981" rIns="121962" bIns="60981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三个名额上台做自我介绍，其内容可以借鉴↓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擅长的技术范围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目前所在公司或从事行业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什么机缘使你接触到安全？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此刻你最想说的是什么？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bldLvl="0" animBg="1"/>
      <p:bldP spid="21513" grpId="0"/>
      <p:bldP spid="24" grpId="0"/>
      <p:bldP spid="2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3471863" y="1839913"/>
            <a:ext cx="3716337" cy="2078037"/>
          </a:xfrm>
          <a:prstGeom prst="parallelogram">
            <a:avLst>
              <a:gd name="adj" fmla="val 35443"/>
            </a:avLst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anchor="ctr"/>
          <a:lstStyle/>
          <a:p>
            <a:pPr algn="ctr">
              <a:defRPr/>
            </a:pPr>
            <a:endParaRPr lang="zh-CN" altLang="en-US" sz="8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6249988" y="1250950"/>
            <a:ext cx="3960812" cy="2214563"/>
          </a:xfrm>
          <a:prstGeom prst="parallelogram">
            <a:avLst>
              <a:gd name="adj" fmla="val 35443"/>
            </a:avLst>
          </a:prstGeom>
          <a:solidFill>
            <a:srgbClr val="8CC94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anchor="ctr"/>
          <a:lstStyle/>
          <a:p>
            <a:pPr algn="ctr">
              <a:defRPr/>
            </a:pPr>
            <a:endParaRPr lang="zh-CN" altLang="en-US" sz="8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35300" y="4570413"/>
            <a:ext cx="3960813" cy="2214562"/>
          </a:xfrm>
          <a:prstGeom prst="parallelogram">
            <a:avLst>
              <a:gd name="adj" fmla="val 35443"/>
            </a:avLst>
          </a:prstGeom>
          <a:solidFill>
            <a:srgbClr val="10803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anchor="ctr"/>
          <a:lstStyle/>
          <a:p>
            <a:pPr algn="ctr">
              <a:defRPr/>
            </a:pPr>
            <a:endParaRPr lang="zh-CN" altLang="en-US" sz="8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6175375" y="3783013"/>
            <a:ext cx="3716338" cy="2078037"/>
          </a:xfrm>
          <a:prstGeom prst="parallelogram">
            <a:avLst>
              <a:gd name="adj" fmla="val 35443"/>
            </a:avLst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anchor="ctr"/>
          <a:lstStyle/>
          <a:p>
            <a:pPr algn="ctr">
              <a:defRPr/>
            </a:pPr>
            <a:endParaRPr lang="zh-CN" altLang="en-US" sz="8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9780588" y="3027363"/>
            <a:ext cx="369887" cy="501650"/>
          </a:xfrm>
          <a:prstGeom prst="chevron">
            <a:avLst/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 flipH="1">
            <a:off x="2905125" y="3416300"/>
            <a:ext cx="369888" cy="501650"/>
          </a:xfrm>
          <a:prstGeom prst="chevron">
            <a:avLst/>
          </a:prstGeom>
          <a:solidFill>
            <a:srgbClr val="1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44463" y="4083050"/>
            <a:ext cx="3487737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2E743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所有人员都可以发布召集令，把遇到的棘手技术性问题发布于大家。并悬赏突破方法或思路</a:t>
            </a:r>
            <a:endParaRPr lang="en-GB" altLang="zh-CN" b="1">
              <a:solidFill>
                <a:srgbClr val="2E7438"/>
              </a:solidFill>
              <a:latin typeface="楷体" panose="02010609060101010101" pitchFamily="49" charset="-122"/>
              <a:ea typeface="楷体" panose="02010609060101010101" pitchFamily="49" charset="-122"/>
              <a:cs typeface="等线"/>
              <a:sym typeface="+mn-lt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10017125" y="3667125"/>
            <a:ext cx="2805113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2E743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b="1">
                <a:solidFill>
                  <a:srgbClr val="2E743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1">
                <a:solidFill>
                  <a:srgbClr val="2E743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发布者和回答者都可获得一个吐司</a:t>
            </a:r>
            <a:r>
              <a:rPr lang="en-US" altLang="zh-CN" sz="2000" b="1">
                <a:solidFill>
                  <a:srgbClr val="2E743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000" b="1">
                <a:solidFill>
                  <a:srgbClr val="2E743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盘，多次只计算一次。</a:t>
            </a:r>
            <a:endParaRPr lang="zh-CN" altLang="zh-CN" sz="2000" b="1">
              <a:solidFill>
                <a:srgbClr val="2E743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736975" y="219075"/>
            <a:ext cx="50260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破障召集令</a:t>
            </a:r>
            <a:r>
              <a:rPr lang="en-US" altLang="zh-CN" sz="4000" b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环节说明</a:t>
            </a:r>
            <a:endParaRPr lang="zh-CN" altLang="en-US" sz="4000" b="1">
              <a:solidFill>
                <a:srgbClr val="2E74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5961063" y="-15875"/>
            <a:ext cx="936625" cy="239713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  <p:bldP spid="28" grpId="0"/>
      <p:bldP spid="30" grpId="0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WPS 演示</Application>
  <PresentationFormat>自定义</PresentationFormat>
  <Paragraphs>98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等线 Light</vt:lpstr>
      <vt:lpstr>等线</vt:lpstr>
      <vt:lpstr>华文楷体</vt:lpstr>
      <vt:lpstr>Gulim</vt:lpstr>
      <vt:lpstr>Impact</vt:lpstr>
      <vt:lpstr>叶根友毛笔行书2.0版</vt:lpstr>
      <vt:lpstr>华文楷体</vt:lpstr>
      <vt:lpstr>楷体</vt:lpstr>
      <vt:lpstr>Lato Light</vt:lpstr>
      <vt:lpstr>Arial Unicode MS</vt:lpstr>
      <vt:lpstr>Segoe Print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keywords>http://www.ypppt.com/</cp:keywords>
  <dc:description>http://www.ypppt.com/</dc:description>
  <cp:lastModifiedBy>Administrator</cp:lastModifiedBy>
  <cp:revision>33</cp:revision>
  <dcterms:created xsi:type="dcterms:W3CDTF">2016-09-18T14:45:00Z</dcterms:created>
  <dcterms:modified xsi:type="dcterms:W3CDTF">2017-09-08T16:09:48Z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