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标题与副标题">
    <p:bg>
      <p:bgPr>
        <a:solidFill>
          <a:srgbClr val="222222"/>
        </a:solidFill>
      </p:bgPr>
    </p:bg>
    <p:spTree>
      <p:nvGrpSpPr>
        <p:cNvPr id="1" name=""/>
        <p:cNvGrpSpPr/>
        <p:nvPr/>
      </p:nvGrpSpPr>
      <p:grpSpPr>
        <a:xfrm>
          <a:off x="0" y="0"/>
          <a:ext cx="0" cy="0"/>
          <a:chOff x="0" y="0"/>
          <a:chExt cx="0" cy="0"/>
        </a:xfrm>
      </p:grpSpPr>
      <p:sp>
        <p:nvSpPr>
          <p:cNvPr id="12" name="线条"/>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标题文本"/>
          <p:cNvSpPr txBox="1"/>
          <p:nvPr>
            <p:ph type="title"/>
          </p:nvPr>
        </p:nvSpPr>
        <p:spPr>
          <a:xfrm>
            <a:off x="406400" y="6426200"/>
            <a:ext cx="12192000" cy="2705100"/>
          </a:xfrm>
          <a:prstGeom prst="rect">
            <a:avLst/>
          </a:prstGeom>
        </p:spPr>
        <p:txBody>
          <a:bodyPr/>
          <a:lstStyle>
            <a:lvl1pPr>
              <a:spcBef>
                <a:spcPts val="0"/>
              </a:spcBef>
              <a:defRPr sz="17000"/>
            </a:lvl1pPr>
          </a:lstStyle>
          <a:p>
            <a:pPr/>
            <a:r>
              <a:t>标题文本</a:t>
            </a:r>
          </a:p>
        </p:txBody>
      </p:sp>
      <p:sp>
        <p:nvSpPr>
          <p:cNvPr id="14" name="正文级别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22860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45720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68580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91440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15" name="幻灯片编号"/>
          <p:cNvSpPr txBox="1"/>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项目符号">
    <p:bg>
      <p:bgPr>
        <a:solidFill>
          <a:srgbClr val="222222"/>
        </a:solidFill>
      </p:bgPr>
    </p:bg>
    <p:spTree>
      <p:nvGrpSpPr>
        <p:cNvPr id="1" name=""/>
        <p:cNvGrpSpPr/>
        <p:nvPr/>
      </p:nvGrpSpPr>
      <p:grpSpPr>
        <a:xfrm>
          <a:off x="0" y="0"/>
          <a:ext cx="0" cy="0"/>
          <a:chOff x="0" y="0"/>
          <a:chExt cx="0" cy="0"/>
        </a:xfrm>
      </p:grpSpPr>
      <p:sp>
        <p:nvSpPr>
          <p:cNvPr id="102" name="文本"/>
          <p:cNvSpPr txBox="1"/>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103" name="正文级别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10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照片 - 3 联">
    <p:bg>
      <p:bgPr>
        <a:solidFill>
          <a:srgbClr val="222222"/>
        </a:solidFill>
      </p:bgPr>
    </p:bg>
    <p:spTree>
      <p:nvGrpSpPr>
        <p:cNvPr id="1" name=""/>
        <p:cNvGrpSpPr/>
        <p:nvPr/>
      </p:nvGrpSpPr>
      <p:grpSpPr>
        <a:xfrm>
          <a:off x="0" y="0"/>
          <a:ext cx="0" cy="0"/>
          <a:chOff x="0" y="0"/>
          <a:chExt cx="0" cy="0"/>
        </a:xfrm>
      </p:grpSpPr>
      <p:sp>
        <p:nvSpPr>
          <p:cNvPr id="111" name="图像"/>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图像"/>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图像"/>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引文">
    <p:bg>
      <p:bgPr>
        <a:solidFill>
          <a:srgbClr val="222222"/>
        </a:solidFill>
      </p:bgPr>
    </p:bg>
    <p:spTree>
      <p:nvGrpSpPr>
        <p:cNvPr id="1" name=""/>
        <p:cNvGrpSpPr/>
        <p:nvPr/>
      </p:nvGrpSpPr>
      <p:grpSpPr>
        <a:xfrm>
          <a:off x="0" y="0"/>
          <a:ext cx="0" cy="0"/>
          <a:chOff x="0" y="0"/>
          <a:chExt cx="0" cy="0"/>
        </a:xfrm>
      </p:grpSpPr>
      <p:sp>
        <p:nvSpPr>
          <p:cNvPr id="121" name="矩形标注"/>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b="1" cap="all" sz="2800">
                <a:solidFill>
                  <a:srgbClr val="FFFFFF"/>
                </a:solidFill>
                <a:latin typeface="+mn-lt"/>
                <a:ea typeface="+mn-ea"/>
                <a:cs typeface="+mn-cs"/>
                <a:sym typeface="Baskerville"/>
              </a:defRPr>
            </a:pPr>
          </a:p>
        </p:txBody>
      </p:sp>
      <p:sp>
        <p:nvSpPr>
          <p:cNvPr id="122" name="在此键入引文。"/>
          <p:cNvSpPr txBox="1"/>
          <p:nvPr>
            <p:ph type="body" sz="quarter" idx="13"/>
          </p:nvPr>
        </p:nvSpPr>
        <p:spPr>
          <a:xfrm>
            <a:off x="889000" y="2908300"/>
            <a:ext cx="11226800" cy="1778000"/>
          </a:xfrm>
          <a:prstGeom prst="rect">
            <a:avLst/>
          </a:prstGeom>
        </p:spPr>
        <p:txBody>
          <a:bodyPr>
            <a:spAutoFit/>
          </a:bodyPr>
          <a:lstStyle>
            <a:lvl1pPr marL="0" indent="0">
              <a:lnSpc>
                <a:spcPct val="80000"/>
              </a:lnSpc>
              <a:spcBef>
                <a:spcPts val="0"/>
              </a:spcBef>
              <a:buClrTx/>
              <a:buSzTx/>
              <a:buFontTx/>
              <a:buNone/>
              <a:defRPr b="1" cap="all" sz="9400">
                <a:solidFill>
                  <a:srgbClr val="FFFFFF"/>
                </a:solidFill>
                <a:latin typeface="+mn-lt"/>
                <a:ea typeface="+mn-ea"/>
                <a:cs typeface="+mn-cs"/>
                <a:sym typeface="Baskerville"/>
              </a:defRPr>
            </a:lvl1pPr>
          </a:lstStyle>
          <a:p>
            <a:pPr/>
            <a:r>
              <a:t>在此键入引文。</a:t>
            </a:r>
          </a:p>
        </p:txBody>
      </p:sp>
      <p:sp>
        <p:nvSpPr>
          <p:cNvPr id="123" name="Johnny Appleseed"/>
          <p:cNvSpPr txBox="1"/>
          <p:nvPr>
            <p:ph type="body" sz="quarter" idx="14"/>
          </p:nvPr>
        </p:nvSpPr>
        <p:spPr>
          <a:xfrm>
            <a:off x="406400" y="7789333"/>
            <a:ext cx="12192000" cy="977901"/>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Baskerville"/>
              </a:defRPr>
            </a:lvl1pPr>
          </a:lstStyle>
          <a:p>
            <a:pPr/>
            <a:r>
              <a:t>Johnny Appleseed</a:t>
            </a:r>
          </a:p>
        </p:txBody>
      </p:sp>
      <p:sp>
        <p:nvSpPr>
          <p:cNvPr id="124" name="文本"/>
          <p:cNvSpPr txBox="1"/>
          <p:nvPr>
            <p:ph type="body" sz="quarter" idx="15"/>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1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引文（备选）">
    <p:bg>
      <p:bgPr>
        <a:solidFill>
          <a:schemeClr val="accent1"/>
        </a:solidFill>
      </p:bgPr>
    </p:bg>
    <p:spTree>
      <p:nvGrpSpPr>
        <p:cNvPr id="1" name=""/>
        <p:cNvGrpSpPr/>
        <p:nvPr/>
      </p:nvGrpSpPr>
      <p:grpSpPr>
        <a:xfrm>
          <a:off x="0" y="0"/>
          <a:ext cx="0" cy="0"/>
          <a:chOff x="0" y="0"/>
          <a:chExt cx="0" cy="0"/>
        </a:xfrm>
      </p:grpSpPr>
      <p:sp>
        <p:nvSpPr>
          <p:cNvPr id="132" name="在此键入引文。"/>
          <p:cNvSpPr txBox="1"/>
          <p:nvPr>
            <p:ph type="body" sz="quarter" idx="13"/>
          </p:nvPr>
        </p:nvSpPr>
        <p:spPr>
          <a:xfrm>
            <a:off x="5892800" y="2641600"/>
            <a:ext cx="6705600" cy="3119121"/>
          </a:xfrm>
          <a:prstGeom prst="rect">
            <a:avLst/>
          </a:prstGeom>
        </p:spPr>
        <p:txBody>
          <a:bodyPr>
            <a:spAutoFit/>
          </a:bodyPr>
          <a:lstStyle>
            <a:lvl1pPr marL="0" indent="0">
              <a:lnSpc>
                <a:spcPct val="80000"/>
              </a:lnSpc>
              <a:spcBef>
                <a:spcPts val="0"/>
              </a:spcBef>
              <a:buClrTx/>
              <a:buSzTx/>
              <a:buFontTx/>
              <a:buNone/>
              <a:defRPr b="1" cap="all" sz="9400">
                <a:solidFill>
                  <a:srgbClr val="FFFFFF"/>
                </a:solidFill>
                <a:latin typeface="+mn-lt"/>
                <a:ea typeface="+mn-ea"/>
                <a:cs typeface="+mn-cs"/>
                <a:sym typeface="Baskerville"/>
              </a:defRPr>
            </a:lvl1pPr>
          </a:lstStyle>
          <a:p>
            <a:pPr/>
            <a:r>
              <a:t>在此键入引文。</a:t>
            </a:r>
          </a:p>
        </p:txBody>
      </p:sp>
      <p:sp>
        <p:nvSpPr>
          <p:cNvPr id="133" name="图像"/>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32183"/>
            <a:ext cx="6705600" cy="977901"/>
          </a:xfrm>
          <a:prstGeom prst="rect">
            <a:avLst/>
          </a:prstGeom>
        </p:spPr>
        <p:txBody>
          <a:bodyPr anchor="ctr">
            <a:spAutoFit/>
          </a:bodyPr>
          <a:lstStyle>
            <a:lvl1pPr marL="0" indent="0" defTabSz="457200">
              <a:spcBef>
                <a:spcPts val="0"/>
              </a:spcBef>
              <a:buClrTx/>
              <a:buSzTx/>
              <a:buFontTx/>
              <a:buNone/>
              <a:defRPr b="1" sz="6000">
                <a:solidFill>
                  <a:srgbClr val="232323"/>
                </a:solidFill>
                <a:latin typeface="+mn-lt"/>
                <a:ea typeface="+mn-ea"/>
                <a:cs typeface="+mn-cs"/>
                <a:sym typeface="Baskerville"/>
              </a:defRPr>
            </a:lvl1pPr>
          </a:lstStyle>
          <a:p>
            <a:pPr/>
            <a:r>
              <a:t>Johnny Appleseed</a:t>
            </a:r>
          </a:p>
        </p:txBody>
      </p:sp>
      <p:sp>
        <p:nvSpPr>
          <p:cNvPr id="13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照片">
    <p:bg>
      <p:bgPr>
        <a:solidFill>
          <a:srgbClr val="222222"/>
        </a:solidFill>
      </p:bgPr>
    </p:bg>
    <p:spTree>
      <p:nvGrpSpPr>
        <p:cNvPr id="1" name=""/>
        <p:cNvGrpSpPr/>
        <p:nvPr/>
      </p:nvGrpSpPr>
      <p:grpSpPr>
        <a:xfrm>
          <a:off x="0" y="0"/>
          <a:ext cx="0" cy="0"/>
          <a:chOff x="0" y="0"/>
          <a:chExt cx="0" cy="0"/>
        </a:xfrm>
      </p:grpSpPr>
      <p:sp>
        <p:nvSpPr>
          <p:cNvPr id="142" name="图像"/>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空白">
    <p:bg>
      <p:bgPr>
        <a:solidFill>
          <a:srgbClr val="222222"/>
        </a:solidFill>
      </p:bgPr>
    </p:bg>
    <p:spTree>
      <p:nvGrpSpPr>
        <p:cNvPr id="1" name=""/>
        <p:cNvGrpSpPr/>
        <p:nvPr/>
      </p:nvGrpSpPr>
      <p:grpSpPr>
        <a:xfrm>
          <a:off x="0" y="0"/>
          <a:ext cx="0" cy="0"/>
          <a:chOff x="0" y="0"/>
          <a:chExt cx="0" cy="0"/>
        </a:xfrm>
      </p:grpSpPr>
      <p:sp>
        <p:nvSpPr>
          <p:cNvPr id="1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空白（备选）">
    <p:spTree>
      <p:nvGrpSpPr>
        <p:cNvPr id="1" name=""/>
        <p:cNvGrpSpPr/>
        <p:nvPr/>
      </p:nvGrpSpPr>
      <p:grpSpPr>
        <a:xfrm>
          <a:off x="0" y="0"/>
          <a:ext cx="0" cy="0"/>
          <a:chOff x="0" y="0"/>
          <a:chExt cx="0" cy="0"/>
        </a:xfrm>
      </p:grpSpPr>
      <p:sp>
        <p:nvSpPr>
          <p:cNvPr id="15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照片 - 水平">
    <p:bg>
      <p:bgPr>
        <a:solidFill>
          <a:srgbClr val="222222"/>
        </a:solidFill>
      </p:bgPr>
    </p:bg>
    <p:spTree>
      <p:nvGrpSpPr>
        <p:cNvPr id="1" name=""/>
        <p:cNvGrpSpPr/>
        <p:nvPr/>
      </p:nvGrpSpPr>
      <p:grpSpPr>
        <a:xfrm>
          <a:off x="0" y="0"/>
          <a:ext cx="0" cy="0"/>
          <a:chOff x="0" y="0"/>
          <a:chExt cx="0" cy="0"/>
        </a:xfrm>
      </p:grpSpPr>
      <p:sp>
        <p:nvSpPr>
          <p:cNvPr id="22" name="图像"/>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线条"/>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标题文本"/>
          <p:cNvSpPr txBox="1"/>
          <p:nvPr>
            <p:ph type="title"/>
          </p:nvPr>
        </p:nvSpPr>
        <p:spPr>
          <a:xfrm>
            <a:off x="406400" y="6426200"/>
            <a:ext cx="12192000" cy="2705100"/>
          </a:xfrm>
          <a:prstGeom prst="rect">
            <a:avLst/>
          </a:prstGeom>
        </p:spPr>
        <p:txBody>
          <a:bodyPr/>
          <a:lstStyle>
            <a:lvl1pPr>
              <a:spcBef>
                <a:spcPts val="0"/>
              </a:spcBef>
              <a:defRPr sz="17000"/>
            </a:lvl1pPr>
          </a:lstStyle>
          <a:p>
            <a:pPr/>
            <a:r>
              <a:t>标题文本</a:t>
            </a:r>
          </a:p>
        </p:txBody>
      </p:sp>
      <p:sp>
        <p:nvSpPr>
          <p:cNvPr id="25" name="正文级别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22860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45720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68580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91440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26" name="幻灯片编号"/>
          <p:cNvSpPr txBox="1"/>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标题与副标题（备选）">
    <p:spTree>
      <p:nvGrpSpPr>
        <p:cNvPr id="1" name=""/>
        <p:cNvGrpSpPr/>
        <p:nvPr/>
      </p:nvGrpSpPr>
      <p:grpSpPr>
        <a:xfrm>
          <a:off x="0" y="0"/>
          <a:ext cx="0" cy="0"/>
          <a:chOff x="0" y="0"/>
          <a:chExt cx="0" cy="0"/>
        </a:xfrm>
      </p:grpSpPr>
      <p:sp>
        <p:nvSpPr>
          <p:cNvPr id="33" name="线条"/>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标题文本"/>
          <p:cNvSpPr txBox="1"/>
          <p:nvPr>
            <p:ph type="title"/>
          </p:nvPr>
        </p:nvSpPr>
        <p:spPr>
          <a:xfrm>
            <a:off x="406400" y="6426200"/>
            <a:ext cx="12192000" cy="2705100"/>
          </a:xfrm>
          <a:prstGeom prst="rect">
            <a:avLst/>
          </a:prstGeom>
        </p:spPr>
        <p:txBody>
          <a:bodyPr/>
          <a:lstStyle>
            <a:lvl1pPr>
              <a:spcBef>
                <a:spcPts val="0"/>
              </a:spcBef>
              <a:defRPr sz="17000"/>
            </a:lvl1pPr>
          </a:lstStyle>
          <a:p>
            <a:pPr/>
            <a:r>
              <a:t>标题文本</a:t>
            </a:r>
          </a:p>
        </p:txBody>
      </p:sp>
      <p:sp>
        <p:nvSpPr>
          <p:cNvPr id="35" name="正文级别 1…"/>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22860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45720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68580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91440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36" name="幻灯片编号"/>
          <p:cNvSpPr txBox="1"/>
          <p:nvPr>
            <p:ph type="sldNum" sz="quarter" idx="2"/>
          </p:nvPr>
        </p:nvSpPr>
        <p:spPr>
          <a:xfrm>
            <a:off x="12149656" y="4191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标题 - 居中">
    <p:bg>
      <p:bgPr>
        <a:solidFill>
          <a:srgbClr val="222222"/>
        </a:solidFill>
      </p:bgPr>
    </p:bg>
    <p:spTree>
      <p:nvGrpSpPr>
        <p:cNvPr id="1" name=""/>
        <p:cNvGrpSpPr/>
        <p:nvPr/>
      </p:nvGrpSpPr>
      <p:grpSpPr>
        <a:xfrm>
          <a:off x="0" y="0"/>
          <a:ext cx="0" cy="0"/>
          <a:chOff x="0" y="0"/>
          <a:chExt cx="0" cy="0"/>
        </a:xfrm>
      </p:grpSpPr>
      <p:sp>
        <p:nvSpPr>
          <p:cNvPr id="43" name="标题文本"/>
          <p:cNvSpPr txBox="1"/>
          <p:nvPr>
            <p:ph type="title"/>
          </p:nvPr>
        </p:nvSpPr>
        <p:spPr>
          <a:xfrm>
            <a:off x="406400" y="4038600"/>
            <a:ext cx="12192000" cy="4521200"/>
          </a:xfrm>
          <a:prstGeom prst="rect">
            <a:avLst/>
          </a:prstGeom>
        </p:spPr>
        <p:txBody>
          <a:bodyPr/>
          <a:lstStyle>
            <a:lvl1pPr>
              <a:spcBef>
                <a:spcPts val="0"/>
              </a:spcBef>
              <a:defRPr sz="17000"/>
            </a:lvl1pPr>
          </a:lstStyle>
          <a:p>
            <a:pPr/>
            <a:r>
              <a:t>标题文本</a:t>
            </a:r>
          </a:p>
        </p:txBody>
      </p:sp>
      <p:sp>
        <p:nvSpPr>
          <p:cNvPr id="44" name="幻灯片编号"/>
          <p:cNvSpPr txBox="1"/>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照片 - 垂直">
    <p:bg>
      <p:bgPr>
        <a:solidFill>
          <a:srgbClr val="222222"/>
        </a:solidFill>
      </p:bgPr>
    </p:bg>
    <p:spTree>
      <p:nvGrpSpPr>
        <p:cNvPr id="1" name=""/>
        <p:cNvGrpSpPr/>
        <p:nvPr/>
      </p:nvGrpSpPr>
      <p:grpSpPr>
        <a:xfrm>
          <a:off x="0" y="0"/>
          <a:ext cx="0" cy="0"/>
          <a:chOff x="0" y="0"/>
          <a:chExt cx="0" cy="0"/>
        </a:xfrm>
      </p:grpSpPr>
      <p:sp>
        <p:nvSpPr>
          <p:cNvPr id="51" name="线条"/>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图像"/>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标题文本"/>
          <p:cNvSpPr txBox="1"/>
          <p:nvPr>
            <p:ph type="title"/>
          </p:nvPr>
        </p:nvSpPr>
        <p:spPr>
          <a:xfrm>
            <a:off x="5892800" y="6426200"/>
            <a:ext cx="6705600" cy="2705100"/>
          </a:xfrm>
          <a:prstGeom prst="rect">
            <a:avLst/>
          </a:prstGeom>
        </p:spPr>
        <p:txBody>
          <a:bodyPr/>
          <a:lstStyle>
            <a:lvl1pPr>
              <a:spcBef>
                <a:spcPts val="0"/>
              </a:spcBef>
              <a:defRPr sz="17000"/>
            </a:lvl1pPr>
          </a:lstStyle>
          <a:p>
            <a:pPr/>
            <a:r>
              <a:t>标题文本</a:t>
            </a:r>
          </a:p>
        </p:txBody>
      </p:sp>
      <p:sp>
        <p:nvSpPr>
          <p:cNvPr id="54" name="正文级别 1…"/>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mn-lt"/>
                <a:ea typeface="+mn-ea"/>
                <a:cs typeface="+mn-cs"/>
                <a:sym typeface="Baskerville"/>
              </a:defRPr>
            </a:lvl1pPr>
            <a:lvl2pPr marL="0" indent="228600">
              <a:lnSpc>
                <a:spcPct val="80000"/>
              </a:lnSpc>
              <a:spcBef>
                <a:spcPts val="2300"/>
              </a:spcBef>
              <a:buClrTx/>
              <a:buSzTx/>
              <a:buFontTx/>
              <a:buNone/>
              <a:defRPr cap="all" sz="5400">
                <a:solidFill>
                  <a:srgbClr val="A6AAA9"/>
                </a:solidFill>
                <a:latin typeface="+mn-lt"/>
                <a:ea typeface="+mn-ea"/>
                <a:cs typeface="+mn-cs"/>
                <a:sym typeface="Baskerville"/>
              </a:defRPr>
            </a:lvl2pPr>
            <a:lvl3pPr marL="0" indent="457200">
              <a:lnSpc>
                <a:spcPct val="80000"/>
              </a:lnSpc>
              <a:spcBef>
                <a:spcPts val="2300"/>
              </a:spcBef>
              <a:buClrTx/>
              <a:buSzTx/>
              <a:buFontTx/>
              <a:buNone/>
              <a:defRPr cap="all" sz="5400">
                <a:solidFill>
                  <a:srgbClr val="A6AAA9"/>
                </a:solidFill>
                <a:latin typeface="+mn-lt"/>
                <a:ea typeface="+mn-ea"/>
                <a:cs typeface="+mn-cs"/>
                <a:sym typeface="Baskerville"/>
              </a:defRPr>
            </a:lvl3pPr>
            <a:lvl4pPr marL="0" indent="685800">
              <a:lnSpc>
                <a:spcPct val="80000"/>
              </a:lnSpc>
              <a:spcBef>
                <a:spcPts val="2300"/>
              </a:spcBef>
              <a:buClrTx/>
              <a:buSzTx/>
              <a:buFontTx/>
              <a:buNone/>
              <a:defRPr cap="all" sz="5400">
                <a:solidFill>
                  <a:srgbClr val="A6AAA9"/>
                </a:solidFill>
                <a:latin typeface="+mn-lt"/>
                <a:ea typeface="+mn-ea"/>
                <a:cs typeface="+mn-cs"/>
                <a:sym typeface="Baskerville"/>
              </a:defRPr>
            </a:lvl4pPr>
            <a:lvl5pPr marL="0" indent="914400">
              <a:lnSpc>
                <a:spcPct val="80000"/>
              </a:lnSpc>
              <a:spcBef>
                <a:spcPts val="2300"/>
              </a:spcBef>
              <a:buClrTx/>
              <a:buSzTx/>
              <a:buFontTx/>
              <a:buNone/>
              <a:defRPr cap="all" sz="5400">
                <a:solidFill>
                  <a:srgbClr val="A6AAA9"/>
                </a:solidFill>
                <a:latin typeface="+mn-lt"/>
                <a:ea typeface="+mn-ea"/>
                <a:cs typeface="+mn-cs"/>
                <a:sym typeface="Baskerville"/>
              </a:defRPr>
            </a:lvl5pPr>
          </a:lstStyle>
          <a:p>
            <a:pPr/>
            <a:r>
              <a:t>正文级别 1</a:t>
            </a:r>
          </a:p>
          <a:p>
            <a:pPr lvl="1"/>
            <a:r>
              <a:t>正文级别 2</a:t>
            </a:r>
          </a:p>
          <a:p>
            <a:pPr lvl="2"/>
            <a:r>
              <a:t>正文级别 3</a:t>
            </a:r>
          </a:p>
          <a:p>
            <a:pPr lvl="3"/>
            <a:r>
              <a:t>正文级别 4</a:t>
            </a:r>
          </a:p>
          <a:p>
            <a:pPr lvl="4"/>
            <a:r>
              <a:t>正文级别 5</a:t>
            </a:r>
          </a:p>
        </p:txBody>
      </p:sp>
      <p:sp>
        <p:nvSpPr>
          <p:cNvPr id="55" name="幻灯片编号"/>
          <p:cNvSpPr txBox="1"/>
          <p:nvPr>
            <p:ph type="sldNum" sz="quarter" idx="2"/>
          </p:nvPr>
        </p:nvSpPr>
        <p:spPr>
          <a:xfrm>
            <a:off x="12182237" y="431800"/>
            <a:ext cx="419101"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62" name="文本"/>
          <p:cNvSpPr txBox="1"/>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63" name="标题文本"/>
          <p:cNvSpPr txBox="1"/>
          <p:nvPr>
            <p:ph type="title"/>
          </p:nvPr>
        </p:nvSpPr>
        <p:spPr>
          <a:prstGeom prst="rect">
            <a:avLst/>
          </a:prstGeom>
        </p:spPr>
        <p:txBody>
          <a:bodyPr/>
          <a:lstStyle/>
          <a:p>
            <a:pPr/>
            <a:r>
              <a:t>标题文本</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bg>
      <p:bgPr>
        <a:solidFill>
          <a:srgbClr val="222222"/>
        </a:solidFill>
      </p:bgPr>
    </p:bg>
    <p:spTree>
      <p:nvGrpSpPr>
        <p:cNvPr id="1" name=""/>
        <p:cNvGrpSpPr/>
        <p:nvPr/>
      </p:nvGrpSpPr>
      <p:grpSpPr>
        <a:xfrm>
          <a:off x="0" y="0"/>
          <a:ext cx="0" cy="0"/>
          <a:chOff x="0" y="0"/>
          <a:chExt cx="0" cy="0"/>
        </a:xfrm>
      </p:grpSpPr>
      <p:sp>
        <p:nvSpPr>
          <p:cNvPr id="71" name="文本"/>
          <p:cNvSpPr txBox="1"/>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72" name="标题文本"/>
          <p:cNvSpPr txBox="1"/>
          <p:nvPr>
            <p:ph type="title"/>
          </p:nvPr>
        </p:nvSpPr>
        <p:spPr>
          <a:prstGeom prst="rect">
            <a:avLst/>
          </a:prstGeom>
        </p:spPr>
        <p:txBody>
          <a:bodyPr/>
          <a:lstStyle/>
          <a:p>
            <a:pPr/>
            <a:r>
              <a:t>标题文本</a:t>
            </a:r>
          </a:p>
        </p:txBody>
      </p:sp>
      <p:sp>
        <p:nvSpPr>
          <p:cNvPr id="73" name="正文级别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7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备选）">
    <p:spTree>
      <p:nvGrpSpPr>
        <p:cNvPr id="1" name=""/>
        <p:cNvGrpSpPr/>
        <p:nvPr/>
      </p:nvGrpSpPr>
      <p:grpSpPr>
        <a:xfrm>
          <a:off x="0" y="0"/>
          <a:ext cx="0" cy="0"/>
          <a:chOff x="0" y="0"/>
          <a:chExt cx="0" cy="0"/>
        </a:xfrm>
      </p:grpSpPr>
      <p:sp>
        <p:nvSpPr>
          <p:cNvPr id="81" name="文本"/>
          <p:cNvSpPr txBox="1"/>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82" name="标题文本"/>
          <p:cNvSpPr txBox="1"/>
          <p:nvPr>
            <p:ph type="title"/>
          </p:nvPr>
        </p:nvSpPr>
        <p:spPr>
          <a:prstGeom prst="rect">
            <a:avLst/>
          </a:prstGeom>
        </p:spPr>
        <p:txBody>
          <a:bodyPr/>
          <a:lstStyle/>
          <a:p>
            <a:pPr/>
            <a:r>
              <a:t>标题文本</a:t>
            </a:r>
          </a:p>
        </p:txBody>
      </p:sp>
      <p:sp>
        <p:nvSpPr>
          <p:cNvPr id="83" name="正文级别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8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bg>
      <p:bgPr>
        <a:solidFill>
          <a:srgbClr val="222222"/>
        </a:solidFill>
      </p:bgPr>
    </p:bg>
    <p:spTree>
      <p:nvGrpSpPr>
        <p:cNvPr id="1" name=""/>
        <p:cNvGrpSpPr/>
        <p:nvPr/>
      </p:nvGrpSpPr>
      <p:grpSpPr>
        <a:xfrm>
          <a:off x="0" y="0"/>
          <a:ext cx="0" cy="0"/>
          <a:chOff x="0" y="0"/>
          <a:chExt cx="0" cy="0"/>
        </a:xfrm>
      </p:grpSpPr>
      <p:sp>
        <p:nvSpPr>
          <p:cNvPr id="91" name="文本"/>
          <p:cNvSpPr txBox="1"/>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b="1" cap="all" spc="120" sz="2400">
                <a:latin typeface="+mn-lt"/>
                <a:ea typeface="+mn-ea"/>
                <a:cs typeface="+mn-cs"/>
                <a:sym typeface="Baskerville"/>
              </a:defRPr>
            </a:lvl1pPr>
          </a:lstStyle>
          <a:p>
            <a:pPr/>
            <a:r>
              <a:t>文本</a:t>
            </a:r>
          </a:p>
        </p:txBody>
      </p:sp>
      <p:sp>
        <p:nvSpPr>
          <p:cNvPr id="92" name="图像"/>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标题文本"/>
          <p:cNvSpPr txBox="1"/>
          <p:nvPr>
            <p:ph type="title"/>
          </p:nvPr>
        </p:nvSpPr>
        <p:spPr>
          <a:xfrm>
            <a:off x="406400" y="1536700"/>
            <a:ext cx="6299200" cy="723900"/>
          </a:xfrm>
          <a:prstGeom prst="rect">
            <a:avLst/>
          </a:prstGeom>
        </p:spPr>
        <p:txBody>
          <a:bodyPr/>
          <a:lstStyle/>
          <a:p>
            <a:pPr/>
            <a:r>
              <a:t>标题文本</a:t>
            </a:r>
          </a:p>
        </p:txBody>
      </p:sp>
      <p:sp>
        <p:nvSpPr>
          <p:cNvPr id="94" name="正文级别 1…"/>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正文级别 1</a:t>
            </a:r>
          </a:p>
          <a:p>
            <a:pPr lvl="1"/>
            <a:r>
              <a:t>正文级别 2</a:t>
            </a:r>
          </a:p>
          <a:p>
            <a:pPr lvl="2"/>
            <a:r>
              <a:t>正文级别 3</a:t>
            </a:r>
          </a:p>
          <a:p>
            <a:pPr lvl="3"/>
            <a:r>
              <a:t>正文级别 4</a:t>
            </a:r>
          </a:p>
          <a:p>
            <a:pPr lvl="4"/>
            <a:r>
              <a:t>正文级别 5</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线条"/>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标题文本"/>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标题文本</a:t>
            </a:r>
          </a:p>
        </p:txBody>
      </p:sp>
      <p:sp>
        <p:nvSpPr>
          <p:cNvPr id="4" name="正文级别 1…"/>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2174418" y="431800"/>
            <a:ext cx="419101"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mn-lt"/>
                <a:ea typeface="+mn-ea"/>
                <a:cs typeface="+mn-cs"/>
                <a:sym typeface="Baskervill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1pPr>
      <a:lvl2pPr marL="0" marR="0" indent="2286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2pPr>
      <a:lvl3pPr marL="0" marR="0" indent="4572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3pPr>
      <a:lvl4pPr marL="0" marR="0" indent="6858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4pPr>
      <a:lvl5pPr marL="0" marR="0" indent="9144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5pPr>
      <a:lvl6pPr marL="0" marR="0" indent="11430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6pPr>
      <a:lvl7pPr marL="0" marR="0" indent="13716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7pPr>
      <a:lvl8pPr marL="0" marR="0" indent="16002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8pPr>
      <a:lvl9pPr marL="0" marR="0" indent="1828800" algn="l" defTabSz="584200" rtl="0" latinLnBrk="0">
        <a:lnSpc>
          <a:spcPct val="80000"/>
        </a:lnSpc>
        <a:spcBef>
          <a:spcPts val="2800"/>
        </a:spcBef>
        <a:spcAft>
          <a:spcPts val="0"/>
        </a:spcAft>
        <a:buClrTx/>
        <a:buSzTx/>
        <a:buFontTx/>
        <a:buNone/>
        <a:tabLst/>
        <a:defRPr b="1" baseline="0" cap="all" i="0" spc="0" strike="noStrike" sz="6000" u="none">
          <a:ln>
            <a:noFill/>
          </a:ln>
          <a:solidFill>
            <a:schemeClr val="accent1"/>
          </a:solidFill>
          <a:uFillTx/>
          <a:latin typeface="+mn-lt"/>
          <a:ea typeface="+mn-ea"/>
          <a:cs typeface="+mn-cs"/>
          <a:sym typeface="Baskerville"/>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Baskervill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g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6" name="图像" descr="图像"/>
          <p:cNvPicPr>
            <a:picLocks noChangeAspect="1"/>
          </p:cNvPicPr>
          <p:nvPr>
            <p:ph type="pic" idx="13"/>
          </p:nvPr>
        </p:nvPicPr>
        <p:blipFill>
          <a:blip r:embed="rId2">
            <a:extLst/>
          </a:blip>
          <a:srcRect l="11466" t="129" r="26616" b="129"/>
          <a:stretch>
            <a:fillRect/>
          </a:stretch>
        </p:blipFill>
        <p:spPr>
          <a:prstGeom prst="rect">
            <a:avLst/>
          </a:prstGeom>
        </p:spPr>
      </p:pic>
      <p:sp>
        <p:nvSpPr>
          <p:cNvPr id="167" name="By Luan"/>
          <p:cNvSpPr txBox="1"/>
          <p:nvPr>
            <p:ph type="title"/>
          </p:nvPr>
        </p:nvSpPr>
        <p:spPr>
          <a:xfrm>
            <a:off x="9887594" y="6426200"/>
            <a:ext cx="2710806" cy="749747"/>
          </a:xfrm>
          <a:prstGeom prst="rect">
            <a:avLst/>
          </a:prstGeom>
        </p:spPr>
        <p:txBody>
          <a:bodyPr/>
          <a:lstStyle/>
          <a:p>
            <a:pPr>
              <a:lnSpc>
                <a:spcPct val="100000"/>
              </a:lnSpc>
              <a:spcBef>
                <a:spcPts val="2800"/>
              </a:spcBef>
              <a:defRPr b="0" cap="none" sz="3400">
                <a:solidFill>
                  <a:srgbClr val="838787"/>
                </a:solidFill>
                <a:latin typeface="Avenir Next Medium"/>
                <a:ea typeface="Avenir Next Medium"/>
                <a:cs typeface="Avenir Next Medium"/>
                <a:sym typeface="Avenir Next Medium"/>
              </a:defRPr>
            </a:pPr>
            <a:r>
              <a:t>By</a:t>
            </a:r>
            <a:r>
              <a:rPr>
                <a:latin typeface="Al Bayan"/>
                <a:ea typeface="Al Bayan"/>
                <a:cs typeface="Al Bayan"/>
                <a:sym typeface="Al Bayan"/>
              </a:rPr>
              <a:t> Luan</a:t>
            </a:r>
          </a:p>
        </p:txBody>
      </p:sp>
      <p:sp>
        <p:nvSpPr>
          <p:cNvPr id="168" name="XXE注入应用与拓展"/>
          <p:cNvSpPr txBox="1"/>
          <p:nvPr>
            <p:ph type="body" sz="quarter" idx="1"/>
          </p:nvPr>
        </p:nvSpPr>
        <p:spPr>
          <a:xfrm>
            <a:off x="5892800" y="3771900"/>
            <a:ext cx="6705600" cy="1803400"/>
          </a:xfrm>
          <a:prstGeom prst="rect">
            <a:avLst/>
          </a:prstGeom>
        </p:spPr>
        <p:txBody>
          <a:bodyPr/>
          <a:lstStyle>
            <a:lvl1pPr defTabSz="543305">
              <a:spcBef>
                <a:spcPts val="2600"/>
              </a:spcBef>
              <a:defRPr b="1" sz="5580">
                <a:solidFill>
                  <a:schemeClr val="accent1"/>
                </a:solidFill>
              </a:defRPr>
            </a:lvl1pPr>
          </a:lstStyle>
          <a:p>
            <a:pPr/>
            <a:r>
              <a:t>XXE注入应用与拓展</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00" name="XXE注入应用与拓展"/>
          <p:cNvSpPr txBox="1"/>
          <p:nvPr>
            <p:ph type="body" idx="13"/>
          </p:nvPr>
        </p:nvSpPr>
        <p:spPr>
          <a:prstGeom prst="rect">
            <a:avLst/>
          </a:prstGeom>
        </p:spPr>
        <p:txBody>
          <a:bodyPr/>
          <a:lstStyle/>
          <a:p>
            <a:pPr/>
            <a:r>
              <a:t>XXE注入应用与拓展</a:t>
            </a:r>
          </a:p>
        </p:txBody>
      </p:sp>
      <p:sp>
        <p:nvSpPr>
          <p:cNvPr id="201" name="Springmvc里的xxe"/>
          <p:cNvSpPr txBox="1"/>
          <p:nvPr>
            <p:ph type="title"/>
          </p:nvPr>
        </p:nvSpPr>
        <p:spPr>
          <a:prstGeom prst="rect">
            <a:avLst/>
          </a:prstGeom>
        </p:spPr>
        <p:txBody>
          <a:bodyPr/>
          <a:lstStyle>
            <a:lvl1pPr defTabSz="338835">
              <a:spcBef>
                <a:spcPts val="1600"/>
              </a:spcBef>
              <a:defRPr sz="3480"/>
            </a:lvl1pPr>
          </a:lstStyle>
          <a:p>
            <a:pPr/>
            <a:r>
              <a:t>Springmvc里的xxe</a:t>
            </a:r>
          </a:p>
        </p:txBody>
      </p:sp>
      <p:sp>
        <p:nvSpPr>
          <p:cNvPr id="202" name="SpringMVC流行使用注解来快速开发，其中JAXB注解可以对JavaBean中需要与XML进行转化的地方进行标注。…"/>
          <p:cNvSpPr txBox="1"/>
          <p:nvPr>
            <p:ph type="body" idx="1"/>
          </p:nvPr>
        </p:nvSpPr>
        <p:spPr>
          <a:prstGeom prst="rect">
            <a:avLst/>
          </a:prstGeom>
        </p:spPr>
        <p:txBody>
          <a:bodyPr/>
          <a:lstStyle/>
          <a:p>
            <a:pPr/>
            <a:r>
              <a:t>SpringMVC流行使用注解来快速开发，其中JAXB注解可以对JavaBean中需要与XML进行转化的地方进行标注。</a:t>
            </a:r>
          </a:p>
          <a:p>
            <a:pPr/>
            <a:r>
              <a:t>JAXB能够使用Jackson对JAXB注解的支持实现(jackson-module-jaxb-annotations)，既方便生成XML，也方便生成JSON，这样一来可以更好的标志可以转换为JSON对象的JAVA类。JAXB允许JAVA人员将JAVA类映射为XML表示方式，常用的注解包括：@XmlRootElement,@XmlElement等等。</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04" name="XXE注入应用与拓展"/>
          <p:cNvSpPr txBox="1"/>
          <p:nvPr>
            <p:ph type="body" idx="13"/>
          </p:nvPr>
        </p:nvSpPr>
        <p:spPr>
          <a:prstGeom prst="rect">
            <a:avLst/>
          </a:prstGeom>
        </p:spPr>
        <p:txBody>
          <a:bodyPr/>
          <a:lstStyle/>
          <a:p>
            <a:pPr/>
            <a:r>
              <a:t>XXE注入应用与拓展</a:t>
            </a:r>
          </a:p>
        </p:txBody>
      </p:sp>
      <p:sp>
        <p:nvSpPr>
          <p:cNvPr id="205" name="slim框架里的xxe"/>
          <p:cNvSpPr txBox="1"/>
          <p:nvPr>
            <p:ph type="title"/>
          </p:nvPr>
        </p:nvSpPr>
        <p:spPr>
          <a:prstGeom prst="rect">
            <a:avLst/>
          </a:prstGeom>
        </p:spPr>
        <p:txBody>
          <a:bodyPr/>
          <a:lstStyle>
            <a:lvl1pPr defTabSz="338835">
              <a:spcBef>
                <a:spcPts val="1600"/>
              </a:spcBef>
              <a:defRPr sz="3480"/>
            </a:lvl1pPr>
          </a:lstStyle>
          <a:p>
            <a:pPr/>
            <a:r>
              <a:t>slim框架里的xxe</a:t>
            </a:r>
          </a:p>
        </p:txBody>
      </p:sp>
      <p:sp>
        <p:nvSpPr>
          <p:cNvPr id="206" name="slimphp这里，常规的POST的content-type为application/x- www-form-urlencoded，但只要我将其修改为application/json，我就可以传入json格式的POST数据，修改为 application/xml，我就可以传入XML格式的数据。"/>
          <p:cNvSpPr txBox="1"/>
          <p:nvPr>
            <p:ph type="body" sz="half" idx="1"/>
          </p:nvPr>
        </p:nvSpPr>
        <p:spPr>
          <a:xfrm>
            <a:off x="406400" y="6876096"/>
            <a:ext cx="12192000" cy="2710966"/>
          </a:xfrm>
          <a:prstGeom prst="rect">
            <a:avLst/>
          </a:prstGeom>
        </p:spPr>
        <p:txBody>
          <a:bodyPr/>
          <a:lstStyle/>
          <a:p>
            <a:pPr/>
            <a:r>
              <a:t>slimphp这里，常规的POST的content-type为application/x- www-form-urlencoded，但只要我将其修改为application/json，我就可以传入json格式的POST数据，修改为 application/xml，我就可以传入XML格式的数据。</a:t>
            </a:r>
          </a:p>
        </p:txBody>
      </p:sp>
      <p:pic>
        <p:nvPicPr>
          <p:cNvPr id="207" name="p2.png" descr="p2.png"/>
          <p:cNvPicPr>
            <a:picLocks noChangeAspect="1"/>
          </p:cNvPicPr>
          <p:nvPr/>
        </p:nvPicPr>
        <p:blipFill>
          <a:blip r:embed="rId2">
            <a:extLst/>
          </a:blip>
          <a:stretch>
            <a:fillRect/>
          </a:stretch>
        </p:blipFill>
        <p:spPr>
          <a:xfrm>
            <a:off x="431090" y="2298700"/>
            <a:ext cx="12142620" cy="453929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09" name="XXE注入应用与拓展"/>
          <p:cNvSpPr txBox="1"/>
          <p:nvPr>
            <p:ph type="body" idx="13"/>
          </p:nvPr>
        </p:nvSpPr>
        <p:spPr>
          <a:prstGeom prst="rect">
            <a:avLst/>
          </a:prstGeom>
        </p:spPr>
        <p:txBody>
          <a:bodyPr/>
          <a:lstStyle/>
          <a:p>
            <a:pPr/>
            <a:r>
              <a:t>XXE注入应用与拓展</a:t>
            </a:r>
          </a:p>
        </p:txBody>
      </p:sp>
      <p:sp>
        <p:nvSpPr>
          <p:cNvPr id="210" name="slim框架里的xxe"/>
          <p:cNvSpPr txBox="1"/>
          <p:nvPr>
            <p:ph type="title"/>
          </p:nvPr>
        </p:nvSpPr>
        <p:spPr>
          <a:prstGeom prst="rect">
            <a:avLst/>
          </a:prstGeom>
        </p:spPr>
        <p:txBody>
          <a:bodyPr/>
          <a:lstStyle>
            <a:lvl1pPr defTabSz="338835">
              <a:spcBef>
                <a:spcPts val="1600"/>
              </a:spcBef>
              <a:defRPr sz="3480"/>
            </a:lvl1pPr>
          </a:lstStyle>
          <a:p>
            <a:pPr/>
            <a:r>
              <a:t>slim框架里的xxe</a:t>
            </a:r>
          </a:p>
        </p:txBody>
      </p:sp>
      <p:pic>
        <p:nvPicPr>
          <p:cNvPr id="211" name="pasted-image.png" descr="pasted-image.png"/>
          <p:cNvPicPr>
            <a:picLocks noChangeAspect="1"/>
          </p:cNvPicPr>
          <p:nvPr/>
        </p:nvPicPr>
        <p:blipFill>
          <a:blip r:embed="rId2">
            <a:extLst/>
          </a:blip>
          <a:stretch>
            <a:fillRect/>
          </a:stretch>
        </p:blipFill>
        <p:spPr>
          <a:xfrm>
            <a:off x="298450" y="2228850"/>
            <a:ext cx="12192001" cy="627635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13" name="XXE注入应用与拓展"/>
          <p:cNvSpPr txBox="1"/>
          <p:nvPr>
            <p:ph type="body" idx="13"/>
          </p:nvPr>
        </p:nvSpPr>
        <p:spPr>
          <a:prstGeom prst="rect">
            <a:avLst/>
          </a:prstGeom>
        </p:spPr>
        <p:txBody>
          <a:bodyPr/>
          <a:lstStyle/>
          <a:p>
            <a:pPr/>
            <a:r>
              <a:t>XXE注入应用与拓展</a:t>
            </a:r>
          </a:p>
        </p:txBody>
      </p:sp>
      <p:sp>
        <p:nvSpPr>
          <p:cNvPr id="214" name="什么地方可能存在XXE"/>
          <p:cNvSpPr txBox="1"/>
          <p:nvPr>
            <p:ph type="title"/>
          </p:nvPr>
        </p:nvSpPr>
        <p:spPr>
          <a:prstGeom prst="rect">
            <a:avLst/>
          </a:prstGeom>
        </p:spPr>
        <p:txBody>
          <a:bodyPr/>
          <a:lstStyle>
            <a:lvl1pPr defTabSz="338835">
              <a:spcBef>
                <a:spcPts val="1600"/>
              </a:spcBef>
              <a:defRPr sz="3480"/>
            </a:lvl1pPr>
          </a:lstStyle>
          <a:p>
            <a:pPr/>
            <a:r>
              <a:t>什么地方可能存在XXE</a:t>
            </a:r>
          </a:p>
        </p:txBody>
      </p:sp>
      <p:sp>
        <p:nvSpPr>
          <p:cNvPr id="215" name="1.基于XML的RPC服务 或 基于SOAP的WebService…"/>
          <p:cNvSpPr txBox="1"/>
          <p:nvPr>
            <p:ph type="body" idx="1"/>
          </p:nvPr>
        </p:nvSpPr>
        <p:spPr>
          <a:prstGeom prst="rect">
            <a:avLst/>
          </a:prstGeom>
        </p:spPr>
        <p:txBody>
          <a:bodyPr/>
          <a:lstStyle/>
          <a:p>
            <a:pPr/>
            <a:r>
              <a:t>1.基于XML的RPC服务 或 基于SOAP的WebService</a:t>
            </a:r>
          </a:p>
          <a:p>
            <a:pPr/>
            <a:r>
              <a:t> 2.开发框架的对Content-Type智能识别导致的XXE</a:t>
            </a:r>
          </a:p>
          <a:p>
            <a:pPr/>
            <a:r>
              <a:t> 3.使用SAML的登录接口</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17" name="XXE注入应用与拓展"/>
          <p:cNvSpPr txBox="1"/>
          <p:nvPr>
            <p:ph type="body" idx="13"/>
          </p:nvPr>
        </p:nvSpPr>
        <p:spPr>
          <a:prstGeom prst="rect">
            <a:avLst/>
          </a:prstGeom>
        </p:spPr>
        <p:txBody>
          <a:bodyPr/>
          <a:lstStyle/>
          <a:p>
            <a:pPr/>
            <a:r>
              <a:t>XXE注入应用与拓展</a:t>
            </a:r>
          </a:p>
        </p:txBody>
      </p:sp>
      <p:sp>
        <p:nvSpPr>
          <p:cNvPr id="218" name="什么地方可能存在XXE"/>
          <p:cNvSpPr txBox="1"/>
          <p:nvPr>
            <p:ph type="title"/>
          </p:nvPr>
        </p:nvSpPr>
        <p:spPr>
          <a:prstGeom prst="rect">
            <a:avLst/>
          </a:prstGeom>
        </p:spPr>
        <p:txBody>
          <a:bodyPr/>
          <a:lstStyle>
            <a:lvl1pPr defTabSz="338835">
              <a:spcBef>
                <a:spcPts val="1600"/>
              </a:spcBef>
              <a:defRPr sz="3480"/>
            </a:lvl1pPr>
          </a:lstStyle>
          <a:p>
            <a:pPr/>
            <a:r>
              <a:t>什么地方可能存在XXE</a:t>
            </a:r>
          </a:p>
        </p:txBody>
      </p:sp>
      <p:sp>
        <p:nvSpPr>
          <p:cNvPr id="219" name="SAML(Security Assertion Markup Language)一个基于XML的标准，用于在不同的安全域之间交换认证和授权数据。"/>
          <p:cNvSpPr txBox="1"/>
          <p:nvPr>
            <p:ph type="body" idx="1"/>
          </p:nvPr>
        </p:nvSpPr>
        <p:spPr>
          <a:prstGeom prst="rect">
            <a:avLst/>
          </a:prstGeom>
        </p:spPr>
        <p:txBody>
          <a:bodyPr/>
          <a:lstStyle/>
          <a:p>
            <a:pPr/>
            <a:r>
              <a:t>SAML(Security Assertion Markup Language)一个基于XML的标准，用于在不同的安全域之间交换认证和授权数据。</a:t>
            </a:r>
          </a:p>
        </p:txBody>
      </p:sp>
      <p:pic>
        <p:nvPicPr>
          <p:cNvPr id="220" name="pasted-image.png" descr="pasted-image.png"/>
          <p:cNvPicPr>
            <a:picLocks noChangeAspect="1"/>
          </p:cNvPicPr>
          <p:nvPr/>
        </p:nvPicPr>
        <p:blipFill>
          <a:blip r:embed="rId2">
            <a:extLst/>
          </a:blip>
          <a:stretch>
            <a:fillRect/>
          </a:stretch>
        </p:blipFill>
        <p:spPr>
          <a:xfrm>
            <a:off x="203200" y="4165600"/>
            <a:ext cx="12192001" cy="197899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22" name="XXE注入应用与拓展"/>
          <p:cNvSpPr txBox="1"/>
          <p:nvPr>
            <p:ph type="body" idx="13"/>
          </p:nvPr>
        </p:nvSpPr>
        <p:spPr>
          <a:prstGeom prst="rect">
            <a:avLst/>
          </a:prstGeom>
        </p:spPr>
        <p:txBody>
          <a:bodyPr/>
          <a:lstStyle/>
          <a:p>
            <a:pPr/>
            <a:r>
              <a:t>XXE注入应用与拓展</a:t>
            </a:r>
          </a:p>
        </p:txBody>
      </p:sp>
      <p:sp>
        <p:nvSpPr>
          <p:cNvPr id="223" name="什么地方可能存在XXE"/>
          <p:cNvSpPr txBox="1"/>
          <p:nvPr>
            <p:ph type="title"/>
          </p:nvPr>
        </p:nvSpPr>
        <p:spPr>
          <a:prstGeom prst="rect">
            <a:avLst/>
          </a:prstGeom>
        </p:spPr>
        <p:txBody>
          <a:bodyPr/>
          <a:lstStyle>
            <a:lvl1pPr defTabSz="338835">
              <a:spcBef>
                <a:spcPts val="1600"/>
              </a:spcBef>
              <a:defRPr sz="3480"/>
            </a:lvl1pPr>
          </a:lstStyle>
          <a:p>
            <a:pPr/>
            <a:r>
              <a:t>什么地方可能存在XXE</a:t>
            </a:r>
          </a:p>
        </p:txBody>
      </p:sp>
      <p:sp>
        <p:nvSpPr>
          <p:cNvPr id="224" name="1.基于XML的RPC服务 或 基于SOAP的WebService…"/>
          <p:cNvSpPr txBox="1"/>
          <p:nvPr>
            <p:ph type="body" idx="1"/>
          </p:nvPr>
        </p:nvSpPr>
        <p:spPr>
          <a:prstGeom prst="rect">
            <a:avLst/>
          </a:prstGeom>
        </p:spPr>
        <p:txBody>
          <a:bodyPr/>
          <a:lstStyle/>
          <a:p>
            <a:pPr/>
            <a:r>
              <a:t>1.基于XML的RPC服务 或 基于SOAP的WebService</a:t>
            </a:r>
          </a:p>
          <a:p>
            <a:pPr/>
            <a:r>
              <a:t> 2.开发框架的对Content-Type智能识别导致的XXE</a:t>
            </a:r>
          </a:p>
          <a:p>
            <a:pPr/>
            <a:r>
              <a:t> 3.使用SAML的登录接口</a:t>
            </a:r>
          </a:p>
          <a:p>
            <a:pPr/>
            <a:r>
              <a:t> 4.解析DOCX文件</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26" name="XXE注入应用与拓展"/>
          <p:cNvSpPr txBox="1"/>
          <p:nvPr>
            <p:ph type="body" idx="13"/>
          </p:nvPr>
        </p:nvSpPr>
        <p:spPr>
          <a:prstGeom prst="rect">
            <a:avLst/>
          </a:prstGeom>
        </p:spPr>
        <p:txBody>
          <a:bodyPr/>
          <a:lstStyle/>
          <a:p>
            <a:pPr/>
            <a:r>
              <a:t>XXE注入应用与拓展</a:t>
            </a:r>
          </a:p>
        </p:txBody>
      </p:sp>
      <p:sp>
        <p:nvSpPr>
          <p:cNvPr id="227" name="解析docx文件"/>
          <p:cNvSpPr txBox="1"/>
          <p:nvPr>
            <p:ph type="title"/>
          </p:nvPr>
        </p:nvSpPr>
        <p:spPr>
          <a:prstGeom prst="rect">
            <a:avLst/>
          </a:prstGeom>
        </p:spPr>
        <p:txBody>
          <a:bodyPr/>
          <a:lstStyle>
            <a:lvl1pPr defTabSz="338835">
              <a:spcBef>
                <a:spcPts val="1600"/>
              </a:spcBef>
              <a:defRPr sz="3480"/>
            </a:lvl1pPr>
          </a:lstStyle>
          <a:p>
            <a:pPr/>
            <a:r>
              <a:t>解析docx文件</a:t>
            </a:r>
          </a:p>
        </p:txBody>
      </p:sp>
      <p:sp>
        <p:nvSpPr>
          <p:cNvPr id="228" name="Word2007与以前的Word版本中保存的二进制文件格式相比，Word 2007中新的Word XML格式拥有许多优势。ZIP包所带来的文件尺寸要更加小。文件也更加稳定 － 如果文件中的一部分损坏，那么您仍旧可以打开其它的文档元素，即使一部分已经损坏。"/>
          <p:cNvSpPr txBox="1"/>
          <p:nvPr>
            <p:ph type="body" idx="1"/>
          </p:nvPr>
        </p:nvSpPr>
        <p:spPr>
          <a:xfrm>
            <a:off x="406400" y="2743200"/>
            <a:ext cx="8444211" cy="6108700"/>
          </a:xfrm>
          <a:prstGeom prst="rect">
            <a:avLst/>
          </a:prstGeom>
        </p:spPr>
        <p:txBody>
          <a:bodyPr/>
          <a:lstStyle/>
          <a:p>
            <a:pPr/>
            <a:r>
              <a:t>Word2007与以前的Word版本中保存的二进制文件格式相比，Word 2007中新的Word XML格式拥有许多优势。ZIP包所带来的文件尺寸要更加小。文件也更加稳定 － 如果文件中的一部分损坏，那么您仍旧可以打开其它的文档元素，即使一部分已经损坏。</a:t>
            </a:r>
          </a:p>
        </p:txBody>
      </p:sp>
      <p:pic>
        <p:nvPicPr>
          <p:cNvPr id="229" name="wtw2007xf003.gif" descr="wtw2007xf003.gif"/>
          <p:cNvPicPr>
            <a:picLocks noChangeAspect="1"/>
          </p:cNvPicPr>
          <p:nvPr/>
        </p:nvPicPr>
        <p:blipFill>
          <a:blip r:embed="rId2">
            <a:extLst/>
          </a:blip>
          <a:stretch>
            <a:fillRect/>
          </a:stretch>
        </p:blipFill>
        <p:spPr>
          <a:xfrm>
            <a:off x="9061450" y="2882900"/>
            <a:ext cx="3627537" cy="419480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31" name="XXE注入应用与拓展"/>
          <p:cNvSpPr txBox="1"/>
          <p:nvPr>
            <p:ph type="body" idx="13"/>
          </p:nvPr>
        </p:nvSpPr>
        <p:spPr>
          <a:prstGeom prst="rect">
            <a:avLst/>
          </a:prstGeom>
        </p:spPr>
        <p:txBody>
          <a:bodyPr/>
          <a:lstStyle/>
          <a:p>
            <a:pPr/>
            <a:r>
              <a:t>XXE注入应用与拓展</a:t>
            </a:r>
          </a:p>
        </p:txBody>
      </p:sp>
      <p:sp>
        <p:nvSpPr>
          <p:cNvPr id="232" name="XXE能干嘛"/>
          <p:cNvSpPr txBox="1"/>
          <p:nvPr>
            <p:ph type="title"/>
          </p:nvPr>
        </p:nvSpPr>
        <p:spPr>
          <a:prstGeom prst="rect">
            <a:avLst/>
          </a:prstGeom>
        </p:spPr>
        <p:txBody>
          <a:bodyPr/>
          <a:lstStyle>
            <a:lvl1pPr defTabSz="338835">
              <a:spcBef>
                <a:spcPts val="1600"/>
              </a:spcBef>
              <a:defRPr sz="3480"/>
            </a:lvl1pPr>
          </a:lstStyle>
          <a:p>
            <a:pPr/>
            <a:r>
              <a:t>XXE能干嘛</a:t>
            </a:r>
          </a:p>
        </p:txBody>
      </p:sp>
      <p:sp>
        <p:nvSpPr>
          <p:cNvPr id="233" name="1.通过重复嵌套来DOS攻击…"/>
          <p:cNvSpPr txBox="1"/>
          <p:nvPr>
            <p:ph type="body" idx="1"/>
          </p:nvPr>
        </p:nvSpPr>
        <p:spPr>
          <a:prstGeom prst="rect">
            <a:avLst/>
          </a:prstGeom>
        </p:spPr>
        <p:txBody>
          <a:bodyPr/>
          <a:lstStyle/>
          <a:p>
            <a:pPr/>
            <a:r>
              <a:t>1.通过重复嵌套来DOS攻击</a:t>
            </a:r>
          </a:p>
          <a:p>
            <a:pPr/>
            <a:r>
              <a:t> 2.SSRF攻击</a:t>
            </a:r>
          </a:p>
          <a:p>
            <a:pPr/>
            <a:r>
              <a:t> 3.使用file协议读取任意文件</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35" name="XXE注入应用与拓展"/>
          <p:cNvSpPr txBox="1"/>
          <p:nvPr>
            <p:ph type="body" idx="13"/>
          </p:nvPr>
        </p:nvSpPr>
        <p:spPr>
          <a:prstGeom prst="rect">
            <a:avLst/>
          </a:prstGeom>
        </p:spPr>
        <p:txBody>
          <a:bodyPr/>
          <a:lstStyle/>
          <a:p>
            <a:pPr/>
            <a:r>
              <a:t>XXE注入应用与拓展</a:t>
            </a:r>
          </a:p>
        </p:txBody>
      </p:sp>
      <p:sp>
        <p:nvSpPr>
          <p:cNvPr id="236" name="XXE怎么去读文件"/>
          <p:cNvSpPr txBox="1"/>
          <p:nvPr>
            <p:ph type="title"/>
          </p:nvPr>
        </p:nvSpPr>
        <p:spPr>
          <a:prstGeom prst="rect">
            <a:avLst/>
          </a:prstGeom>
        </p:spPr>
        <p:txBody>
          <a:bodyPr/>
          <a:lstStyle>
            <a:lvl1pPr defTabSz="338835">
              <a:spcBef>
                <a:spcPts val="1600"/>
              </a:spcBef>
              <a:defRPr sz="3480"/>
            </a:lvl1pPr>
          </a:lstStyle>
          <a:p>
            <a:pPr/>
            <a:r>
              <a:t>XXE怎么去读文件</a:t>
            </a:r>
          </a:p>
        </p:txBody>
      </p:sp>
      <p:sp>
        <p:nvSpPr>
          <p:cNvPr id="237" name="1.基本的回显…"/>
          <p:cNvSpPr txBox="1"/>
          <p:nvPr>
            <p:ph type="body" idx="1"/>
          </p:nvPr>
        </p:nvSpPr>
        <p:spPr>
          <a:prstGeom prst="rect">
            <a:avLst/>
          </a:prstGeom>
        </p:spPr>
        <p:txBody>
          <a:bodyPr/>
          <a:lstStyle/>
          <a:p>
            <a:pPr/>
            <a:r>
              <a:t>1.基本的回显</a:t>
            </a:r>
          </a:p>
          <a:p>
            <a:pPr/>
            <a:r>
              <a:t> 2.通过报错回显</a:t>
            </a:r>
          </a:p>
          <a:p>
            <a:pPr/>
            <a:r>
              <a:t> 3.通过外带数据回显</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39" name="XXE注入应用与拓展"/>
          <p:cNvSpPr txBox="1"/>
          <p:nvPr>
            <p:ph type="body" idx="13"/>
          </p:nvPr>
        </p:nvSpPr>
        <p:spPr>
          <a:prstGeom prst="rect">
            <a:avLst/>
          </a:prstGeom>
        </p:spPr>
        <p:txBody>
          <a:bodyPr/>
          <a:lstStyle/>
          <a:p>
            <a:pPr/>
            <a:r>
              <a:t>XXE注入应用与拓展</a:t>
            </a:r>
          </a:p>
        </p:txBody>
      </p:sp>
      <p:sp>
        <p:nvSpPr>
          <p:cNvPr id="240" name="XXE注入攻击的基本回显方法…"/>
          <p:cNvSpPr txBox="1"/>
          <p:nvPr>
            <p:ph type="body" idx="1"/>
          </p:nvPr>
        </p:nvSpPr>
        <p:spPr>
          <a:xfrm>
            <a:off x="406400" y="1072183"/>
            <a:ext cx="12192000" cy="7779717"/>
          </a:xfrm>
          <a:prstGeom prst="rect">
            <a:avLst/>
          </a:prstGeom>
        </p:spPr>
        <p:txBody>
          <a:bodyPr/>
          <a:lstStyle/>
          <a:p>
            <a:pPr marL="0" indent="0" defTabSz="457200">
              <a:lnSpc>
                <a:spcPts val="7100"/>
              </a:lnSpc>
              <a:spcBef>
                <a:spcPts val="1200"/>
              </a:spcBef>
              <a:buClrTx/>
              <a:buSzTx/>
              <a:buFontTx/>
              <a:buNone/>
              <a:defRPr sz="4800">
                <a:solidFill>
                  <a:srgbClr val="FFFFFF"/>
                </a:solidFill>
                <a:latin typeface="Times"/>
                <a:ea typeface="Times"/>
                <a:cs typeface="Times"/>
                <a:sym typeface="Times"/>
              </a:defRPr>
            </a:pPr>
            <a:r>
              <a:t>XXE注入攻击的基本回显方法</a:t>
            </a:r>
          </a:p>
          <a:p>
            <a:pPr marL="0" indent="0" defTabSz="457200">
              <a:lnSpc>
                <a:spcPts val="7100"/>
              </a:lnSpc>
              <a:spcBef>
                <a:spcPts val="1200"/>
              </a:spcBef>
              <a:buClrTx/>
              <a:buSzTx/>
              <a:buFontTx/>
              <a:buNone/>
              <a:defRPr sz="4800">
                <a:solidFill>
                  <a:srgbClr val="FFFFFF"/>
                </a:solidFill>
                <a:latin typeface="Times"/>
                <a:ea typeface="Times"/>
                <a:cs typeface="Times"/>
                <a:sym typeface="Times"/>
              </a:defRPr>
            </a:pPr>
          </a:p>
          <a:p>
            <a:pPr marL="0" indent="0" defTabSz="457200">
              <a:lnSpc>
                <a:spcPts val="7100"/>
              </a:lnSpc>
              <a:spcBef>
                <a:spcPts val="1200"/>
              </a:spcBef>
              <a:buClrTx/>
              <a:buSzTx/>
              <a:buFontTx/>
              <a:buNone/>
              <a:defRPr sz="4800">
                <a:solidFill>
                  <a:srgbClr val="FFFFFF"/>
                </a:solidFill>
                <a:latin typeface="Times"/>
                <a:ea typeface="Times"/>
                <a:cs typeface="Times"/>
                <a:sym typeface="Times"/>
              </a:defRPr>
            </a:pPr>
          </a:p>
          <a:p>
            <a:pPr marL="0" indent="0" defTabSz="457200">
              <a:lnSpc>
                <a:spcPts val="7100"/>
              </a:lnSpc>
              <a:spcBef>
                <a:spcPts val="1200"/>
              </a:spcBef>
              <a:buClrTx/>
              <a:buSzTx/>
              <a:buFontTx/>
              <a:buNone/>
              <a:defRPr sz="4800">
                <a:solidFill>
                  <a:srgbClr val="FFFFFF"/>
                </a:solidFill>
                <a:latin typeface="Times"/>
                <a:ea typeface="Times"/>
                <a:cs typeface="Times"/>
                <a:sym typeface="Times"/>
              </a:defRPr>
            </a:pPr>
          </a:p>
          <a:p>
            <a:pPr marL="0" indent="0" defTabSz="457200">
              <a:lnSpc>
                <a:spcPts val="7100"/>
              </a:lnSpc>
              <a:spcBef>
                <a:spcPts val="1200"/>
              </a:spcBef>
              <a:buClrTx/>
              <a:buSzTx/>
              <a:buFontTx/>
              <a:buNone/>
              <a:defRPr sz="4800">
                <a:solidFill>
                  <a:srgbClr val="FFFFFF"/>
                </a:solidFill>
                <a:latin typeface="Times"/>
                <a:ea typeface="Times"/>
                <a:cs typeface="Times"/>
                <a:sym typeface="Times"/>
              </a:defRPr>
            </a:pPr>
            <a:r>
              <a:t>通过强制报错来回显</a:t>
            </a:r>
          </a:p>
          <a:p>
            <a:pPr marL="0" indent="0">
              <a:buClrTx/>
              <a:buSzTx/>
              <a:buFontTx/>
              <a:buNone/>
              <a:defRPr sz="4800">
                <a:solidFill>
                  <a:srgbClr val="FFFFFF"/>
                </a:solidFill>
              </a:defRPr>
            </a:pPr>
          </a:p>
        </p:txBody>
      </p:sp>
      <p:pic>
        <p:nvPicPr>
          <p:cNvPr id="241" name="pasted-image.png" descr="pasted-image.png"/>
          <p:cNvPicPr>
            <a:picLocks noChangeAspect="1"/>
          </p:cNvPicPr>
          <p:nvPr/>
        </p:nvPicPr>
        <p:blipFill>
          <a:blip r:embed="rId2">
            <a:extLst/>
          </a:blip>
          <a:stretch>
            <a:fillRect/>
          </a:stretch>
        </p:blipFill>
        <p:spPr>
          <a:xfrm>
            <a:off x="488950" y="1898650"/>
            <a:ext cx="5651500" cy="2273300"/>
          </a:xfrm>
          <a:prstGeom prst="rect">
            <a:avLst/>
          </a:prstGeom>
          <a:ln w="12700">
            <a:miter lim="400000"/>
          </a:ln>
        </p:spPr>
      </p:pic>
      <p:pic>
        <p:nvPicPr>
          <p:cNvPr id="242" name="pasted-image.png" descr="pasted-image.png"/>
          <p:cNvPicPr>
            <a:picLocks noChangeAspect="1"/>
          </p:cNvPicPr>
          <p:nvPr/>
        </p:nvPicPr>
        <p:blipFill>
          <a:blip r:embed="rId3">
            <a:extLst/>
          </a:blip>
          <a:stretch>
            <a:fillRect/>
          </a:stretch>
        </p:blipFill>
        <p:spPr>
          <a:xfrm>
            <a:off x="6096000" y="1854200"/>
            <a:ext cx="5638800" cy="2362200"/>
          </a:xfrm>
          <a:prstGeom prst="rect">
            <a:avLst/>
          </a:prstGeom>
          <a:ln w="12700">
            <a:miter lim="400000"/>
          </a:ln>
        </p:spPr>
      </p:pic>
      <p:pic>
        <p:nvPicPr>
          <p:cNvPr id="243" name="pasted-image.png" descr="pasted-image.png"/>
          <p:cNvPicPr>
            <a:picLocks noChangeAspect="1"/>
          </p:cNvPicPr>
          <p:nvPr/>
        </p:nvPicPr>
        <p:blipFill>
          <a:blip r:embed="rId4">
            <a:extLst/>
          </a:blip>
          <a:stretch>
            <a:fillRect/>
          </a:stretch>
        </p:blipFill>
        <p:spPr>
          <a:xfrm>
            <a:off x="425450" y="5670550"/>
            <a:ext cx="5372100" cy="3340100"/>
          </a:xfrm>
          <a:prstGeom prst="rect">
            <a:avLst/>
          </a:prstGeom>
          <a:ln w="12700">
            <a:miter lim="400000"/>
          </a:ln>
        </p:spPr>
      </p:pic>
      <p:pic>
        <p:nvPicPr>
          <p:cNvPr id="244" name="pasted-image.png" descr="pasted-image.png"/>
          <p:cNvPicPr>
            <a:picLocks noChangeAspect="1"/>
          </p:cNvPicPr>
          <p:nvPr/>
        </p:nvPicPr>
        <p:blipFill>
          <a:blip r:embed="rId5">
            <a:extLst/>
          </a:blip>
          <a:stretch>
            <a:fillRect/>
          </a:stretch>
        </p:blipFill>
        <p:spPr>
          <a:xfrm>
            <a:off x="6076950" y="5594350"/>
            <a:ext cx="4813300" cy="29591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170" name="关于我"/>
          <p:cNvSpPr txBox="1"/>
          <p:nvPr>
            <p:ph type="body" idx="13"/>
          </p:nvPr>
        </p:nvSpPr>
        <p:spPr>
          <a:xfrm>
            <a:off x="406400" y="-88901"/>
            <a:ext cx="11176000" cy="1054101"/>
          </a:xfrm>
          <a:prstGeom prst="rect">
            <a:avLst/>
          </a:prstGeom>
        </p:spPr>
        <p:txBody>
          <a:bodyPr/>
          <a:lstStyle>
            <a:lvl1pPr defTabSz="584200">
              <a:spcBef>
                <a:spcPts val="2300"/>
              </a:spcBef>
              <a:defRPr b="0" spc="0" sz="5400">
                <a:solidFill>
                  <a:srgbClr val="A6AAA9"/>
                </a:solidFill>
              </a:defRPr>
            </a:lvl1pPr>
          </a:lstStyle>
          <a:p>
            <a:pPr/>
            <a:r>
              <a:t>关于我</a:t>
            </a:r>
          </a:p>
        </p:txBody>
      </p:sp>
      <p:sp>
        <p:nvSpPr>
          <p:cNvPr id="171" name="19岁的一个的帅瘦宅。…"/>
          <p:cNvSpPr txBox="1"/>
          <p:nvPr>
            <p:ph type="title"/>
          </p:nvPr>
        </p:nvSpPr>
        <p:spPr>
          <a:xfrm>
            <a:off x="406400" y="1536700"/>
            <a:ext cx="12192000" cy="5936010"/>
          </a:xfrm>
          <a:prstGeom prst="rect">
            <a:avLst/>
          </a:prstGeom>
        </p:spPr>
        <p:txBody>
          <a:bodyPr/>
          <a:lstStyle/>
          <a:p>
            <a:pPr>
              <a:lnSpc>
                <a:spcPct val="100000"/>
              </a:lnSpc>
              <a:defRPr b="0" cap="none" sz="3400">
                <a:solidFill>
                  <a:srgbClr val="838787"/>
                </a:solidFill>
                <a:latin typeface="Avenir Next Medium"/>
                <a:ea typeface="Avenir Next Medium"/>
                <a:cs typeface="Avenir Next Medium"/>
                <a:sym typeface="Avenir Next Medium"/>
              </a:defRPr>
            </a:pPr>
            <a:r>
              <a:t>19岁的一个的帅瘦宅。</a:t>
            </a:r>
          </a:p>
          <a:p>
            <a:pPr>
              <a:lnSpc>
                <a:spcPct val="100000"/>
              </a:lnSpc>
              <a:defRPr b="0" cap="none" sz="3400">
                <a:solidFill>
                  <a:srgbClr val="838787"/>
                </a:solidFill>
                <a:latin typeface="Avenir Next Medium"/>
                <a:ea typeface="Avenir Next Medium"/>
                <a:cs typeface="Avenir Next Medium"/>
                <a:sym typeface="Avenir Next Medium"/>
              </a:defRPr>
            </a:pPr>
            <a:r>
              <a:t>蛇皮安全核心。</a:t>
            </a:r>
          </a:p>
          <a:p>
            <a:pPr>
              <a:lnSpc>
                <a:spcPct val="100000"/>
              </a:lnSpc>
              <a:defRPr b="0" cap="none" sz="3400">
                <a:solidFill>
                  <a:srgbClr val="838787"/>
                </a:solidFill>
                <a:latin typeface="Avenir Next Medium"/>
                <a:ea typeface="Avenir Next Medium"/>
                <a:cs typeface="Avenir Next Medium"/>
                <a:sym typeface="Avenir Next Medium"/>
              </a:defRPr>
            </a:pPr>
          </a:p>
          <a:p>
            <a:pPr>
              <a:lnSpc>
                <a:spcPct val="100000"/>
              </a:lnSpc>
              <a:defRPr b="0" cap="none" sz="3400">
                <a:solidFill>
                  <a:srgbClr val="838787"/>
                </a:solidFill>
                <a:latin typeface="Avenir Next Medium"/>
                <a:ea typeface="Avenir Next Medium"/>
                <a:cs typeface="Avenir Next Medium"/>
                <a:sym typeface="Avenir Next Medium"/>
              </a:defRPr>
            </a:pPr>
            <a:r>
              <a:t>工作或学习的时候喜欢读写代码。</a:t>
            </a:r>
          </a:p>
          <a:p>
            <a:pPr>
              <a:lnSpc>
                <a:spcPct val="100000"/>
              </a:lnSpc>
              <a:defRPr b="0" cap="none" sz="3400">
                <a:solidFill>
                  <a:srgbClr val="838787"/>
                </a:solidFill>
                <a:latin typeface="Avenir Next Medium"/>
                <a:ea typeface="Avenir Next Medium"/>
                <a:cs typeface="Avenir Next Medium"/>
                <a:sym typeface="Avenir Next Medium"/>
              </a:defRPr>
            </a:pPr>
            <a:r>
              <a:t>休息的时候喜欢打LOL和吹牛皮。</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46" name="XXE注入应用与拓展"/>
          <p:cNvSpPr txBox="1"/>
          <p:nvPr>
            <p:ph type="body" idx="13"/>
          </p:nvPr>
        </p:nvSpPr>
        <p:spPr>
          <a:prstGeom prst="rect">
            <a:avLst/>
          </a:prstGeom>
        </p:spPr>
        <p:txBody>
          <a:bodyPr/>
          <a:lstStyle/>
          <a:p>
            <a:pPr/>
            <a:r>
              <a:t>XXE注入应用与拓展</a:t>
            </a:r>
          </a:p>
        </p:txBody>
      </p:sp>
      <p:sp>
        <p:nvSpPr>
          <p:cNvPr id="247" name="XXE注入外带数据回显"/>
          <p:cNvSpPr txBox="1"/>
          <p:nvPr>
            <p:ph type="title"/>
          </p:nvPr>
        </p:nvSpPr>
        <p:spPr>
          <a:prstGeom prst="rect">
            <a:avLst/>
          </a:prstGeom>
        </p:spPr>
        <p:txBody>
          <a:bodyPr/>
          <a:lstStyle>
            <a:lvl1pPr defTabSz="338835">
              <a:spcBef>
                <a:spcPts val="1600"/>
              </a:spcBef>
              <a:defRPr sz="3480"/>
            </a:lvl1pPr>
          </a:lstStyle>
          <a:p>
            <a:pPr/>
            <a:r>
              <a:t>XXE注入外带数据回显</a:t>
            </a:r>
          </a:p>
        </p:txBody>
      </p:sp>
      <p:sp>
        <p:nvSpPr>
          <p:cNvPr id="248" name="使用ftp或者gopher协议"/>
          <p:cNvSpPr txBox="1"/>
          <p:nvPr>
            <p:ph type="body" idx="1"/>
          </p:nvPr>
        </p:nvSpPr>
        <p:spPr>
          <a:prstGeom prst="rect">
            <a:avLst/>
          </a:prstGeom>
        </p:spPr>
        <p:txBody>
          <a:bodyPr/>
          <a:lstStyle/>
          <a:p>
            <a:pPr/>
            <a:r>
              <a:t>使用ftp或者gopher协议</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50" name="XXE注入应用与拓展"/>
          <p:cNvSpPr txBox="1"/>
          <p:nvPr>
            <p:ph type="body" idx="13"/>
          </p:nvPr>
        </p:nvSpPr>
        <p:spPr>
          <a:prstGeom prst="rect">
            <a:avLst/>
          </a:prstGeom>
        </p:spPr>
        <p:txBody>
          <a:bodyPr/>
          <a:lstStyle/>
          <a:p>
            <a:pPr/>
            <a:r>
              <a:t>XXE注入应用与拓展</a:t>
            </a:r>
          </a:p>
        </p:txBody>
      </p:sp>
      <p:pic>
        <p:nvPicPr>
          <p:cNvPr id="251" name="pasted-image.png" descr="pasted-image.png"/>
          <p:cNvPicPr>
            <a:picLocks noChangeAspect="1"/>
          </p:cNvPicPr>
          <p:nvPr/>
        </p:nvPicPr>
        <p:blipFill>
          <a:blip r:embed="rId2">
            <a:extLst/>
          </a:blip>
          <a:stretch>
            <a:fillRect/>
          </a:stretch>
        </p:blipFill>
        <p:spPr>
          <a:xfrm>
            <a:off x="4078609" y="6920"/>
            <a:ext cx="8526582" cy="973976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253" name="XXE注入应用与拓展"/>
          <p:cNvSpPr txBox="1"/>
          <p:nvPr>
            <p:ph type="body" idx="13"/>
          </p:nvPr>
        </p:nvSpPr>
        <p:spPr>
          <a:prstGeom prst="rect">
            <a:avLst/>
          </a:prstGeom>
        </p:spPr>
        <p:txBody>
          <a:bodyPr/>
          <a:lstStyle/>
          <a:p>
            <a:pPr/>
            <a:r>
              <a:t>XXE注入应用与拓展</a:t>
            </a:r>
          </a:p>
        </p:txBody>
      </p:sp>
      <p:sp>
        <p:nvSpPr>
          <p:cNvPr id="254" name="XXE怎么去修复"/>
          <p:cNvSpPr txBox="1"/>
          <p:nvPr>
            <p:ph type="title"/>
          </p:nvPr>
        </p:nvSpPr>
        <p:spPr>
          <a:prstGeom prst="rect">
            <a:avLst/>
          </a:prstGeom>
        </p:spPr>
        <p:txBody>
          <a:bodyPr/>
          <a:lstStyle>
            <a:lvl1pPr defTabSz="338835">
              <a:spcBef>
                <a:spcPts val="1600"/>
              </a:spcBef>
              <a:defRPr sz="3480"/>
            </a:lvl1pPr>
          </a:lstStyle>
          <a:p>
            <a:pPr/>
            <a:r>
              <a:t>XXE怎么去修复</a:t>
            </a:r>
          </a:p>
        </p:txBody>
      </p:sp>
      <p:sp>
        <p:nvSpPr>
          <p:cNvPr id="255" name="漏洞的成因就是XML解析器解析了用户输入的危险数据，所以解决方法就是在解析输入的XML的时候：禁止解析外部实体"/>
          <p:cNvSpPr txBox="1"/>
          <p:nvPr>
            <p:ph type="body" idx="1"/>
          </p:nvPr>
        </p:nvSpPr>
        <p:spPr>
          <a:prstGeom prst="rect">
            <a:avLst/>
          </a:prstGeom>
        </p:spPr>
        <p:txBody>
          <a:bodyPr/>
          <a:lstStyle/>
          <a:p>
            <a:pPr/>
            <a:r>
              <a:t> 漏洞的成因就是XML解析器解析了用户输入的危险数据，所以解决方法就是在解析输入的XML的时候：禁止解析外部实体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173" name="XXE注入应用与拓展"/>
          <p:cNvSpPr txBox="1"/>
          <p:nvPr>
            <p:ph type="body" idx="13"/>
          </p:nvPr>
        </p:nvSpPr>
        <p:spPr>
          <a:prstGeom prst="rect">
            <a:avLst/>
          </a:prstGeom>
        </p:spPr>
        <p:txBody>
          <a:bodyPr/>
          <a:lstStyle/>
          <a:p>
            <a:pPr/>
            <a:r>
              <a:t>XXE注入应用与拓展</a:t>
            </a:r>
          </a:p>
        </p:txBody>
      </p:sp>
      <p:sp>
        <p:nvSpPr>
          <p:cNvPr id="174" name="什么是XXE"/>
          <p:cNvSpPr txBox="1"/>
          <p:nvPr>
            <p:ph type="title"/>
          </p:nvPr>
        </p:nvSpPr>
        <p:spPr>
          <a:prstGeom prst="rect">
            <a:avLst/>
          </a:prstGeom>
        </p:spPr>
        <p:txBody>
          <a:bodyPr/>
          <a:lstStyle>
            <a:lvl1pPr defTabSz="338835">
              <a:spcBef>
                <a:spcPts val="1600"/>
              </a:spcBef>
              <a:defRPr sz="3480"/>
            </a:lvl1pPr>
          </a:lstStyle>
          <a:p>
            <a:pPr/>
            <a:r>
              <a:t>什么是XXE</a:t>
            </a:r>
          </a:p>
        </p:txBody>
      </p:sp>
      <p:sp>
        <p:nvSpPr>
          <p:cNvPr id="175" name="XXE 全称 XML External Entity Injection…"/>
          <p:cNvSpPr txBox="1"/>
          <p:nvPr>
            <p:ph type="body" idx="1"/>
          </p:nvPr>
        </p:nvSpPr>
        <p:spPr>
          <a:prstGeom prst="rect">
            <a:avLst/>
          </a:prstGeom>
        </p:spPr>
        <p:txBody>
          <a:bodyPr/>
          <a:lstStyle/>
          <a:p>
            <a:pPr/>
            <a:r>
              <a:t>XXE 全称 XML External Entity Injection</a:t>
            </a:r>
          </a:p>
          <a:p>
            <a:pPr/>
            <a:r>
              <a:t>在XML1.0标准⾥里,XML文档结构⾥里定义了实体(entity)这个概念.实体可以通过预定义在文档中调用,实体的标识符可访问本地或远程内容.如果在这个过程中引入了”污染”源,在对XML文档处理后则可能导致信息泄漏等安全问题.</a:t>
            </a:r>
          </a:p>
          <a:p>
            <a:pPr/>
            <a:r>
              <a:t>XML外部实体注入攻击是在对非安全的外部实体数据进行处理时引发的安全问题.</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177" name="XXE注入应用与拓展"/>
          <p:cNvSpPr txBox="1"/>
          <p:nvPr>
            <p:ph type="body" idx="13"/>
          </p:nvPr>
        </p:nvSpPr>
        <p:spPr>
          <a:prstGeom prst="rect">
            <a:avLst/>
          </a:prstGeom>
        </p:spPr>
        <p:txBody>
          <a:bodyPr/>
          <a:lstStyle/>
          <a:p>
            <a:pPr/>
            <a:r>
              <a:t>XXE注入应用与拓展</a:t>
            </a:r>
          </a:p>
        </p:txBody>
      </p:sp>
      <p:sp>
        <p:nvSpPr>
          <p:cNvPr id="178" name="什么地方可能存在XXE"/>
          <p:cNvSpPr txBox="1"/>
          <p:nvPr>
            <p:ph type="title"/>
          </p:nvPr>
        </p:nvSpPr>
        <p:spPr>
          <a:prstGeom prst="rect">
            <a:avLst/>
          </a:prstGeom>
        </p:spPr>
        <p:txBody>
          <a:bodyPr/>
          <a:lstStyle>
            <a:lvl1pPr defTabSz="338835">
              <a:spcBef>
                <a:spcPts val="1600"/>
              </a:spcBef>
              <a:defRPr sz="3480"/>
            </a:lvl1pPr>
          </a:lstStyle>
          <a:p>
            <a:pPr/>
            <a:r>
              <a:t>什么地方可能存在XXE</a:t>
            </a:r>
          </a:p>
        </p:txBody>
      </p:sp>
      <p:sp>
        <p:nvSpPr>
          <p:cNvPr id="179" name="1.基于XML的RPC服务"/>
          <p:cNvSpPr txBox="1"/>
          <p:nvPr>
            <p:ph type="body" idx="1"/>
          </p:nvPr>
        </p:nvSpPr>
        <p:spPr>
          <a:prstGeom prst="rect">
            <a:avLst/>
          </a:prstGeom>
        </p:spPr>
        <p:txBody>
          <a:bodyPr/>
          <a:lstStyle/>
          <a:p>
            <a:pPr/>
            <a:r>
              <a:t>1.基于XML的RPC服务</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181" name="XXE注入应用与拓展"/>
          <p:cNvSpPr txBox="1"/>
          <p:nvPr>
            <p:ph type="body" idx="13"/>
          </p:nvPr>
        </p:nvSpPr>
        <p:spPr>
          <a:prstGeom prst="rect">
            <a:avLst/>
          </a:prstGeom>
        </p:spPr>
        <p:txBody>
          <a:bodyPr/>
          <a:lstStyle/>
          <a:p>
            <a:pPr/>
            <a:r>
              <a:t>XXE注入应用与拓展</a:t>
            </a:r>
          </a:p>
        </p:txBody>
      </p:sp>
      <p:sp>
        <p:nvSpPr>
          <p:cNvPr id="182" name="Zend框架 Xml-rpc模块的xxe"/>
          <p:cNvSpPr txBox="1"/>
          <p:nvPr>
            <p:ph type="title"/>
          </p:nvPr>
        </p:nvSpPr>
        <p:spPr>
          <a:prstGeom prst="rect">
            <a:avLst/>
          </a:prstGeom>
        </p:spPr>
        <p:txBody>
          <a:bodyPr/>
          <a:lstStyle>
            <a:lvl1pPr defTabSz="338835">
              <a:spcBef>
                <a:spcPts val="1600"/>
              </a:spcBef>
              <a:defRPr sz="3480"/>
            </a:lvl1pPr>
          </a:lstStyle>
          <a:p>
            <a:pPr/>
            <a:r>
              <a:t>Zend框架 Xml-rpc模块的xxe</a:t>
            </a:r>
          </a:p>
        </p:txBody>
      </p:sp>
      <p:sp>
        <p:nvSpPr>
          <p:cNvPr id="183" name="CVE-2012-5657…"/>
          <p:cNvSpPr txBox="1"/>
          <p:nvPr>
            <p:ph type="body" idx="1"/>
          </p:nvPr>
        </p:nvSpPr>
        <p:spPr>
          <a:prstGeom prst="rect">
            <a:avLst/>
          </a:prstGeom>
        </p:spPr>
        <p:txBody>
          <a:bodyPr/>
          <a:lstStyle/>
          <a:p>
            <a:pPr marL="364489" indent="-364489" defTabSz="479044">
              <a:spcBef>
                <a:spcPts val="2200"/>
              </a:spcBef>
              <a:defRPr sz="2788"/>
            </a:pPr>
            <a:r>
              <a:t>CVE-2012-5657</a:t>
            </a:r>
          </a:p>
          <a:p>
            <a:pPr marL="364489" indent="-364489" defTabSz="479044">
              <a:spcBef>
                <a:spcPts val="2200"/>
              </a:spcBef>
              <a:defRPr sz="2788"/>
            </a:pPr>
            <a:r>
              <a:t>1: server.php 收到xml数据,交给zend_xmlrpc_server:</a:t>
            </a:r>
          </a:p>
          <a:p>
            <a:pPr marL="364489" indent="-364489" defTabSz="479044">
              <a:spcBef>
                <a:spcPts val="2200"/>
              </a:spcBef>
              <a:defRPr sz="2788"/>
            </a:pPr>
            <a:r>
              <a:t>2:Zend_Xmlrpc_server模块直接使用 new simpleXMLElement($xml)解析xml,并创建实例；解析后的xml实例为:</a:t>
            </a:r>
          </a:p>
          <a:p>
            <a:pPr marL="364489" indent="-364489" defTabSz="479044">
              <a:spcBef>
                <a:spcPts val="2200"/>
              </a:spcBef>
              <a:defRPr sz="2788"/>
            </a:pPr>
            <a:r>
              <a:t>3:zend_xmlrpc_server读取methodname的值(即红色字体文字)作为客户端请求执行的函数；</a:t>
            </a:r>
          </a:p>
          <a:p>
            <a:pPr marL="364489" indent="-364489" defTabSz="479044">
              <a:spcBef>
                <a:spcPts val="2200"/>
              </a:spcBef>
              <a:defRPr sz="2788"/>
            </a:pPr>
            <a:r>
              <a:t>4: 由于请求的函数不存在，zend_xmlrpc_server返回错误信息 xxx does not exits;(xxx为 /etc/passwd 的内容)</a:t>
            </a:r>
          </a:p>
          <a:p>
            <a:pPr marL="364489" indent="-364489" defTabSz="479044">
              <a:spcBef>
                <a:spcPts val="2200"/>
              </a:spcBef>
              <a:defRPr sz="2788"/>
            </a:pPr>
            <a:r>
              <a:t>修复方法：libxml_disable_entity_loader(true);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185" name="XXE注入应用与拓展"/>
          <p:cNvSpPr txBox="1"/>
          <p:nvPr>
            <p:ph type="body" idx="13"/>
          </p:nvPr>
        </p:nvSpPr>
        <p:spPr>
          <a:prstGeom prst="rect">
            <a:avLst/>
          </a:prstGeom>
        </p:spPr>
        <p:txBody>
          <a:bodyPr/>
          <a:lstStyle/>
          <a:p>
            <a:pPr/>
            <a:r>
              <a:t>XXE注入应用与拓展</a:t>
            </a:r>
          </a:p>
        </p:txBody>
      </p:sp>
      <p:pic>
        <p:nvPicPr>
          <p:cNvPr id="186" name="pasted-image.png" descr="pasted-image.png"/>
          <p:cNvPicPr>
            <a:picLocks noChangeAspect="1"/>
          </p:cNvPicPr>
          <p:nvPr/>
        </p:nvPicPr>
        <p:blipFill>
          <a:blip r:embed="rId2">
            <a:extLst/>
          </a:blip>
          <a:stretch>
            <a:fillRect/>
          </a:stretch>
        </p:blipFill>
        <p:spPr>
          <a:xfrm>
            <a:off x="63500" y="1072183"/>
            <a:ext cx="6654800" cy="7899401"/>
          </a:xfrm>
          <a:prstGeom prst="rect">
            <a:avLst/>
          </a:prstGeom>
          <a:ln w="12700">
            <a:miter lim="400000"/>
          </a:ln>
        </p:spPr>
      </p:pic>
      <p:pic>
        <p:nvPicPr>
          <p:cNvPr id="187" name="pasted-image.png" descr="pasted-image.png"/>
          <p:cNvPicPr>
            <a:picLocks noChangeAspect="1"/>
          </p:cNvPicPr>
          <p:nvPr/>
        </p:nvPicPr>
        <p:blipFill>
          <a:blip r:embed="rId3">
            <a:extLst/>
          </a:blip>
          <a:stretch>
            <a:fillRect/>
          </a:stretch>
        </p:blipFill>
        <p:spPr>
          <a:xfrm>
            <a:off x="6229507" y="1072183"/>
            <a:ext cx="6590986" cy="78994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189" name="XXE注入应用与拓展"/>
          <p:cNvSpPr txBox="1"/>
          <p:nvPr>
            <p:ph type="body" idx="13"/>
          </p:nvPr>
        </p:nvSpPr>
        <p:spPr>
          <a:prstGeom prst="rect">
            <a:avLst/>
          </a:prstGeom>
        </p:spPr>
        <p:txBody>
          <a:bodyPr/>
          <a:lstStyle/>
          <a:p>
            <a:pPr/>
            <a:r>
              <a:t>XXE注入应用与拓展</a:t>
            </a:r>
          </a:p>
        </p:txBody>
      </p:sp>
      <p:sp>
        <p:nvSpPr>
          <p:cNvPr id="190" name="什么地方可能存在XXE"/>
          <p:cNvSpPr txBox="1"/>
          <p:nvPr>
            <p:ph type="title"/>
          </p:nvPr>
        </p:nvSpPr>
        <p:spPr>
          <a:prstGeom prst="rect">
            <a:avLst/>
          </a:prstGeom>
        </p:spPr>
        <p:txBody>
          <a:bodyPr/>
          <a:lstStyle>
            <a:lvl1pPr defTabSz="338835">
              <a:spcBef>
                <a:spcPts val="1600"/>
              </a:spcBef>
              <a:defRPr sz="3480"/>
            </a:lvl1pPr>
          </a:lstStyle>
          <a:p>
            <a:pPr/>
            <a:r>
              <a:t>什么地方可能存在XXE</a:t>
            </a:r>
          </a:p>
        </p:txBody>
      </p:sp>
      <p:sp>
        <p:nvSpPr>
          <p:cNvPr id="191" name="1.基于XML的RPC服务 或 基于SOAP的WebService"/>
          <p:cNvSpPr txBox="1"/>
          <p:nvPr>
            <p:ph type="body" idx="1"/>
          </p:nvPr>
        </p:nvSpPr>
        <p:spPr>
          <a:prstGeom prst="rect">
            <a:avLst/>
          </a:prstGeom>
        </p:spPr>
        <p:txBody>
          <a:bodyPr/>
          <a:lstStyle/>
          <a:p>
            <a:pPr/>
            <a:r>
              <a:t>1.基于XML的RPC服务 或 基于SOAP的WebService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193" name="XXE注入应用与拓展"/>
          <p:cNvSpPr txBox="1"/>
          <p:nvPr>
            <p:ph type="body" idx="13"/>
          </p:nvPr>
        </p:nvSpPr>
        <p:spPr>
          <a:prstGeom prst="rect">
            <a:avLst/>
          </a:prstGeom>
        </p:spPr>
        <p:txBody>
          <a:bodyPr/>
          <a:lstStyle/>
          <a:p>
            <a:pPr/>
            <a:r>
              <a:t>XXE注入应用与拓展</a:t>
            </a:r>
          </a:p>
        </p:txBody>
      </p:sp>
      <p:pic>
        <p:nvPicPr>
          <p:cNvPr id="194" name="pasted-image.png" descr="pasted-image.png"/>
          <p:cNvPicPr>
            <a:picLocks noChangeAspect="1"/>
          </p:cNvPicPr>
          <p:nvPr/>
        </p:nvPicPr>
        <p:blipFill>
          <a:blip r:embed="rId2">
            <a:extLst/>
          </a:blip>
          <a:stretch>
            <a:fillRect/>
          </a:stretch>
        </p:blipFill>
        <p:spPr>
          <a:xfrm>
            <a:off x="356280" y="1072183"/>
            <a:ext cx="7554349" cy="863956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222222"/>
        </a:solidFill>
      </p:bgPr>
    </p:bg>
    <p:spTree>
      <p:nvGrpSpPr>
        <p:cNvPr id="1" name=""/>
        <p:cNvGrpSpPr/>
        <p:nvPr/>
      </p:nvGrpSpPr>
      <p:grpSpPr>
        <a:xfrm>
          <a:off x="0" y="0"/>
          <a:ext cx="0" cy="0"/>
          <a:chOff x="0" y="0"/>
          <a:chExt cx="0" cy="0"/>
        </a:xfrm>
      </p:grpSpPr>
      <p:sp>
        <p:nvSpPr>
          <p:cNvPr id="196" name="XXE注入应用与拓展"/>
          <p:cNvSpPr txBox="1"/>
          <p:nvPr>
            <p:ph type="body" idx="13"/>
          </p:nvPr>
        </p:nvSpPr>
        <p:spPr>
          <a:prstGeom prst="rect">
            <a:avLst/>
          </a:prstGeom>
        </p:spPr>
        <p:txBody>
          <a:bodyPr/>
          <a:lstStyle/>
          <a:p>
            <a:pPr/>
            <a:r>
              <a:t>XXE注入应用与拓展</a:t>
            </a:r>
          </a:p>
        </p:txBody>
      </p:sp>
      <p:sp>
        <p:nvSpPr>
          <p:cNvPr id="197" name="什么地方可能存在XXE"/>
          <p:cNvSpPr txBox="1"/>
          <p:nvPr>
            <p:ph type="title"/>
          </p:nvPr>
        </p:nvSpPr>
        <p:spPr>
          <a:prstGeom prst="rect">
            <a:avLst/>
          </a:prstGeom>
        </p:spPr>
        <p:txBody>
          <a:bodyPr/>
          <a:lstStyle>
            <a:lvl1pPr defTabSz="338835">
              <a:spcBef>
                <a:spcPts val="1600"/>
              </a:spcBef>
              <a:defRPr sz="3480"/>
            </a:lvl1pPr>
          </a:lstStyle>
          <a:p>
            <a:pPr/>
            <a:r>
              <a:t>什么地方可能存在XXE</a:t>
            </a:r>
          </a:p>
        </p:txBody>
      </p:sp>
      <p:sp>
        <p:nvSpPr>
          <p:cNvPr id="198" name="1.基于XML的RPC服务 或 基于SOAP的WebService…"/>
          <p:cNvSpPr txBox="1"/>
          <p:nvPr>
            <p:ph type="body" idx="1"/>
          </p:nvPr>
        </p:nvSpPr>
        <p:spPr>
          <a:prstGeom prst="rect">
            <a:avLst/>
          </a:prstGeom>
        </p:spPr>
        <p:txBody>
          <a:bodyPr/>
          <a:lstStyle/>
          <a:p>
            <a:pPr/>
            <a:r>
              <a:t>1.基于XML的RPC服务 或 基于SOAP的WebService</a:t>
            </a:r>
          </a:p>
          <a:p>
            <a:pPr/>
            <a:r>
              <a:t> 2.开发框架的对Content-Type智能识别导致的XXE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1" baseline="0" cap="all" i="0" spc="0" strike="noStrike" sz="2800" u="none" kumimoji="0" normalizeH="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1" baseline="0" cap="all" i="0" spc="0" strike="noStrike" sz="2800" u="none" kumimoji="0" normalizeH="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