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17"/>
  </p:notesMasterIdLst>
  <p:sldIdLst>
    <p:sldId id="256" r:id="rId2"/>
    <p:sldId id="272" r:id="rId3"/>
    <p:sldId id="273" r:id="rId4"/>
    <p:sldId id="275" r:id="rId5"/>
    <p:sldId id="276" r:id="rId6"/>
    <p:sldId id="274" r:id="rId7"/>
    <p:sldId id="277" r:id="rId8"/>
    <p:sldId id="261" r:id="rId9"/>
    <p:sldId id="278" r:id="rId10"/>
    <p:sldId id="280" r:id="rId11"/>
    <p:sldId id="279" r:id="rId12"/>
    <p:sldId id="267" r:id="rId13"/>
    <p:sldId id="270" r:id="rId14"/>
    <p:sldId id="268" r:id="rId15"/>
    <p:sldId id="26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BEA70-4A2E-4CAF-81CF-65EF57206371}" v="252" dt="2019-08-01T02:04:05.963"/>
    <p1510:client id="{4E37E640-FE62-2381-885C-D282A6E7CB8C}" v="823" dt="2019-08-01T03:34:1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7605B-5497-BF42-82C8-7FA3B5DE2233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F8D-648A-C74A-ABD8-17F6AE1E13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25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2768633-8F9F-844B-8704-26789721A75F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6A25BE58-52E9-1E42-A37B-2FC4736A6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14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kumimoji="1"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kumimoji="1"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vertica-tech.ashisuto.co.jp/cross_valid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Regression</a:t>
            </a:r>
            <a:r>
              <a:rPr lang="ja-JP" altLang="en-US"/>
              <a:t>を用いた作品</a:t>
            </a:r>
            <a:br>
              <a:rPr lang="en-US" altLang="ja-JP"/>
            </a:br>
            <a:r>
              <a:rPr lang="ja-JP" altLang="en-US"/>
              <a:t>タイトルの略語予測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cs typeface="Calibri"/>
              </a:rPr>
              <a:t>チームG1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73219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学習方法⑵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96849" y="1350962"/>
            <a:ext cx="45376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sz="2400"/>
              <a:t>予測された値の調整</a:t>
            </a:r>
            <a:r>
              <a:rPr kumimoji="1" lang="en-US" altLang="ja-JP" sz="2400" dirty="0"/>
              <a:t>(</a:t>
            </a:r>
            <a:r>
              <a:rPr lang="en-US" altLang="ja-JP" sz="2400" dirty="0"/>
              <a:t>0-1</a:t>
            </a:r>
            <a:r>
              <a:rPr kumimoji="1" lang="ja-JP" altLang="en-US" sz="2400"/>
              <a:t>の範囲</a:t>
            </a:r>
            <a:r>
              <a:rPr kumimoji="1" lang="en-US" altLang="ja-JP" sz="2400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EACA1-8C2B-4150-B9A2-67F2994AF93D}"/>
              </a:ext>
            </a:extLst>
          </p:cNvPr>
          <p:cNvSpPr txBox="1"/>
          <p:nvPr/>
        </p:nvSpPr>
        <p:spPr>
          <a:xfrm>
            <a:off x="1493949" y="1880315"/>
            <a:ext cx="2625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/>
              <a:t>欲しい予測値(理想)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21B40D-6C4C-431F-9257-3834C3F7DA35}"/>
              </a:ext>
            </a:extLst>
          </p:cNvPr>
          <p:cNvSpPr txBox="1"/>
          <p:nvPr/>
        </p:nvSpPr>
        <p:spPr>
          <a:xfrm>
            <a:off x="1493948" y="3790682"/>
            <a:ext cx="26251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/>
              <a:t>実際の予測値(現実)</a:t>
            </a:r>
          </a:p>
        </p:txBody>
      </p:sp>
      <p:sp>
        <p:nvSpPr>
          <p:cNvPr id="7" name="角丸四角形 4">
            <a:extLst>
              <a:ext uri="{FF2B5EF4-FFF2-40B4-BE49-F238E27FC236}">
                <a16:creationId xmlns:a16="http://schemas.microsoft.com/office/drawing/2014/main" id="{8F15DC31-27F0-4DDB-8F7B-CC5DA2A17E59}"/>
              </a:ext>
            </a:extLst>
          </p:cNvPr>
          <p:cNvSpPr/>
          <p:nvPr/>
        </p:nvSpPr>
        <p:spPr>
          <a:xfrm>
            <a:off x="2053292" y="5662410"/>
            <a:ext cx="7715334" cy="5645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cs typeface="Calibri"/>
              </a:rPr>
              <a:t>文字変換するための調整が必要</a:t>
            </a:r>
            <a:endParaRPr lang="ja-JP" altLang="en-US" sz="2400" b="1" dirty="0">
              <a:cs typeface="Calibri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684DF868-E0DF-4EF2-907F-7928EAD4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" t="-572" r="-117" b="33714"/>
          <a:stretch/>
        </p:blipFill>
        <p:spPr>
          <a:xfrm>
            <a:off x="2164721" y="4161275"/>
            <a:ext cx="7324235" cy="1255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図 10">
            <a:extLst>
              <a:ext uri="{FF2B5EF4-FFF2-40B4-BE49-F238E27FC236}">
                <a16:creationId xmlns:a16="http://schemas.microsoft.com/office/drawing/2014/main" id="{24DACF7D-2E68-4F6A-86F4-4D4ADE3EA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31" b="-448"/>
          <a:stretch/>
        </p:blipFill>
        <p:spPr>
          <a:xfrm>
            <a:off x="2164724" y="2248589"/>
            <a:ext cx="7320387" cy="1314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777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A0F2EDC-DF6C-4318-BADC-C02C2AE428BB}"/>
              </a:ext>
            </a:extLst>
          </p:cNvPr>
          <p:cNvSpPr/>
          <p:nvPr/>
        </p:nvSpPr>
        <p:spPr>
          <a:xfrm>
            <a:off x="6395433" y="3057657"/>
            <a:ext cx="5537915" cy="3128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評価方法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56256" y="1889236"/>
            <a:ext cx="5253508" cy="1526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平均絶対誤差</a:t>
            </a:r>
            <a:r>
              <a:rPr lang="en-US" altLang="ja-JP"/>
              <a:t>(Mean Absolute Error)</a:t>
            </a:r>
            <a:r>
              <a:rPr lang="ja-JP" altLang="en-US"/>
              <a:t>：</a:t>
            </a:r>
            <a:endParaRPr lang="en-US" altLang="ja-JP"/>
          </a:p>
          <a:p>
            <a:r>
              <a:rPr lang="ja-JP" altLang="en-US" b="1"/>
              <a:t>・教師データのベクトル値</a:t>
            </a:r>
            <a:endParaRPr lang="en-US" altLang="ja-JP" b="1"/>
          </a:p>
          <a:p>
            <a:r>
              <a:rPr lang="ja-JP" altLang="en-US" b="1"/>
              <a:t>・予測値</a:t>
            </a:r>
            <a:endParaRPr lang="en-US" altLang="ja-JP" b="1"/>
          </a:p>
          <a:p>
            <a:r>
              <a:rPr lang="ja-JP" altLang="en-US"/>
              <a:t>の誤差の平均</a:t>
            </a:r>
            <a:endParaRPr lang="en-US" altLang="ja-JP"/>
          </a:p>
          <a:p>
            <a:r>
              <a:rPr lang="ja-JP" altLang="en-US"/>
              <a:t>評価関数</a:t>
            </a:r>
            <a:r>
              <a:rPr lang="en-US" altLang="ja-JP" err="1"/>
              <a:t>mean_absolute_error</a:t>
            </a:r>
            <a:r>
              <a:rPr lang="en-US" altLang="ja-JP"/>
              <a:t>()</a:t>
            </a: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56257" y="4283225"/>
            <a:ext cx="5253508" cy="15594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u="sng"/>
              <a:t>独自の評価関数</a:t>
            </a:r>
            <a:r>
              <a:rPr kumimoji="1" lang="ja-JP" altLang="en-US"/>
              <a:t>を用いて検証</a:t>
            </a:r>
            <a:r>
              <a:rPr kumimoji="1" lang="en-US" altLang="ja-JP"/>
              <a:t>:</a:t>
            </a:r>
          </a:p>
          <a:p>
            <a:r>
              <a:rPr lang="ja-JP" altLang="en-US" b="1"/>
              <a:t>・教師データの略後タイトルの文字と</a:t>
            </a:r>
            <a:endParaRPr lang="en-US" altLang="ja-JP" b="1"/>
          </a:p>
          <a:p>
            <a:r>
              <a:rPr lang="ja-JP" altLang="en-US" b="1"/>
              <a:t>・予測値からカタカナに変換したタイトルの文字</a:t>
            </a:r>
            <a:endParaRPr lang="en-US" altLang="ja-JP" b="1"/>
          </a:p>
          <a:p>
            <a:r>
              <a:rPr lang="ja-JP" altLang="en-US"/>
              <a:t>の差異を点数化し平均</a:t>
            </a:r>
            <a:endParaRPr lang="en-US" altLang="ja-JP"/>
          </a:p>
          <a:p>
            <a:r>
              <a:rPr lang="ja-JP" altLang="en-US"/>
              <a:t>評価関数</a:t>
            </a:r>
            <a:r>
              <a:rPr lang="en-US" altLang="ja-JP" err="1"/>
              <a:t>calc_accuracy</a:t>
            </a:r>
            <a:r>
              <a:rPr lang="en-US" altLang="ja-JP"/>
              <a:t>()</a:t>
            </a:r>
          </a:p>
        </p:txBody>
      </p:sp>
      <p:pic>
        <p:nvPicPr>
          <p:cNvPr id="6" name="図 6">
            <a:extLst>
              <a:ext uri="{FF2B5EF4-FFF2-40B4-BE49-F238E27FC236}">
                <a16:creationId xmlns:a16="http://schemas.microsoft.com/office/drawing/2014/main" id="{7745FF72-14D6-416C-97CF-C24E4B41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69" y="5080777"/>
            <a:ext cx="5120424" cy="849884"/>
          </a:xfrm>
          <a:prstGeom prst="rect">
            <a:avLst/>
          </a:prstGeom>
        </p:spPr>
      </p:pic>
      <p:pic>
        <p:nvPicPr>
          <p:cNvPr id="8" name="図 8">
            <a:extLst>
              <a:ext uri="{FF2B5EF4-FFF2-40B4-BE49-F238E27FC236}">
                <a16:creationId xmlns:a16="http://schemas.microsoft.com/office/drawing/2014/main" id="{0BFAC00D-EBF0-4C8D-9C72-5458E9369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70" y="4173889"/>
            <a:ext cx="5109692" cy="849884"/>
          </a:xfrm>
          <a:prstGeom prst="rect">
            <a:avLst/>
          </a:prstGeom>
        </p:spPr>
      </p:pic>
      <p:pic>
        <p:nvPicPr>
          <p:cNvPr id="10" name="図 10">
            <a:extLst>
              <a:ext uri="{FF2B5EF4-FFF2-40B4-BE49-F238E27FC236}">
                <a16:creationId xmlns:a16="http://schemas.microsoft.com/office/drawing/2014/main" id="{FD91EFA7-6905-49B3-AA59-4CF402D39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569" y="3272367"/>
            <a:ext cx="5115058" cy="849884"/>
          </a:xfrm>
          <a:prstGeom prst="rect">
            <a:avLst/>
          </a:prstGeom>
        </p:spPr>
      </p:pic>
      <p:pic>
        <p:nvPicPr>
          <p:cNvPr id="13" name="図 13">
            <a:extLst>
              <a:ext uri="{FF2B5EF4-FFF2-40B4-BE49-F238E27FC236}">
                <a16:creationId xmlns:a16="http://schemas.microsoft.com/office/drawing/2014/main" id="{14A494C8-6AE5-41CB-85F5-4B9F78EA73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00" b="27036"/>
          <a:stretch/>
        </p:blipFill>
        <p:spPr>
          <a:xfrm>
            <a:off x="7074794" y="1211687"/>
            <a:ext cx="3918402" cy="1741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加算記号 14">
            <a:extLst>
              <a:ext uri="{FF2B5EF4-FFF2-40B4-BE49-F238E27FC236}">
                <a16:creationId xmlns:a16="http://schemas.microsoft.com/office/drawing/2014/main" id="{8FBF649A-663E-4857-84E4-A23BF55FC2C1}"/>
              </a:ext>
            </a:extLst>
          </p:cNvPr>
          <p:cNvSpPr/>
          <p:nvPr/>
        </p:nvSpPr>
        <p:spPr>
          <a:xfrm>
            <a:off x="3125406" y="3372251"/>
            <a:ext cx="912253" cy="912253"/>
          </a:xfrm>
          <a:prstGeom prst="mathPlu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588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実験結果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33700" y="2266682"/>
            <a:ext cx="8770571" cy="38232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kumimoji="1" lang="ja-JP" altLang="en-US" sz="2400" b="1"/>
              <a:t>交差検証</a:t>
            </a:r>
            <a:r>
              <a:rPr kumimoji="1" lang="ja-JP" altLang="en-US" sz="2400"/>
              <a:t>有無の結果比較</a:t>
            </a:r>
            <a:endParaRPr kumimoji="1" lang="en-US" altLang="ja-JP" sz="2400"/>
          </a:p>
          <a:p>
            <a:pPr marL="0" indent="0">
              <a:buNone/>
            </a:pPr>
            <a:r>
              <a:rPr lang="ja-JP" altLang="en-US" sz="2400">
                <a:cs typeface="Calibri"/>
              </a:rPr>
              <a:t>・</a:t>
            </a:r>
            <a:r>
              <a:rPr lang="ja-JP" sz="2400">
                <a:ea typeface="+mn-lt"/>
                <a:cs typeface="+mn-lt"/>
              </a:rPr>
              <a:t>有り：</a:t>
            </a:r>
            <a:r>
              <a:rPr lang="en-US" altLang="ja-JP" sz="2400" dirty="0">
                <a:ea typeface="+mn-lt"/>
                <a:cs typeface="+mn-lt"/>
              </a:rPr>
              <a:t>mean_absolute_error：0.15981188924141454</a:t>
            </a:r>
            <a:endParaRPr lang="ja-JP" alt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 sz="2400">
                <a:ea typeface="+mn-lt"/>
                <a:cs typeface="+mn-lt"/>
              </a:rPr>
              <a:t>・</a:t>
            </a:r>
            <a:r>
              <a:rPr lang="ja-JP" sz="2400">
                <a:ea typeface="+mn-lt"/>
                <a:cs typeface="+mn-lt"/>
              </a:rPr>
              <a:t>無し：</a:t>
            </a:r>
            <a:r>
              <a:rPr lang="en-US" altLang="ja-JP" sz="2400" dirty="0">
                <a:ea typeface="+mn-lt"/>
                <a:cs typeface="+mn-lt"/>
              </a:rPr>
              <a:t>mean_absolute_error：0.18797223803418409</a:t>
            </a:r>
            <a:endParaRPr lang="ja-JP" altLang="en-US" sz="2400" dirty="0">
              <a:cs typeface="Calibri"/>
            </a:endParaRPr>
          </a:p>
          <a:p>
            <a:endParaRPr lang="en-US" altLang="ja-JP"/>
          </a:p>
          <a:p>
            <a:r>
              <a:rPr lang="ja-JP" altLang="en-US" sz="2400"/>
              <a:t>予測値調整の結果比較</a:t>
            </a:r>
          </a:p>
          <a:p>
            <a:pPr marL="0" indent="0">
              <a:buNone/>
            </a:pPr>
            <a:r>
              <a:rPr lang="en-US" altLang="ja-JP" sz="2400" dirty="0">
                <a:ea typeface="+mn-lt"/>
                <a:cs typeface="+mn-lt"/>
              </a:rPr>
              <a:t>・</a:t>
            </a:r>
            <a:r>
              <a:rPr lang="en-US" altLang="ja-JP" sz="2400" dirty="0" err="1">
                <a:ea typeface="+mn-lt"/>
                <a:cs typeface="+mn-lt"/>
              </a:rPr>
              <a:t>i</a:t>
            </a:r>
            <a:r>
              <a:rPr lang="en-US" altLang="ja-JP" sz="2400" dirty="0">
                <a:ea typeface="+mn-lt"/>
                <a:cs typeface="+mn-lt"/>
              </a:rPr>
              <a:t>&lt;=0.45</a:t>
            </a:r>
            <a:r>
              <a:rPr lang="ja-JP" sz="2400">
                <a:ea typeface="+mn-lt"/>
                <a:cs typeface="+mn-lt"/>
              </a:rPr>
              <a:t>の場合</a:t>
            </a:r>
            <a:r>
              <a:rPr lang="ja-JP" altLang="en-US" sz="2400">
                <a:ea typeface="+mn-lt"/>
                <a:cs typeface="+mn-lt"/>
              </a:rPr>
              <a:t>：</a:t>
            </a:r>
            <a:r>
              <a:rPr lang="en-US" altLang="ja-JP" sz="2400" dirty="0">
                <a:ea typeface="+mn-lt"/>
                <a:cs typeface="+mn-lt"/>
              </a:rPr>
              <a:t>0.2855...</a:t>
            </a:r>
            <a:endParaRPr lang="ja-JP" alt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ja-JP" sz="2400" dirty="0">
                <a:ea typeface="+mn-lt"/>
                <a:cs typeface="+mn-lt"/>
              </a:rPr>
              <a:t>・</a:t>
            </a:r>
            <a:r>
              <a:rPr lang="en-US" altLang="ja-JP" sz="2400" dirty="0" err="1">
                <a:ea typeface="+mn-lt"/>
                <a:cs typeface="+mn-lt"/>
              </a:rPr>
              <a:t>i</a:t>
            </a:r>
            <a:r>
              <a:rPr lang="en-US" altLang="ja-JP" sz="2400" dirty="0">
                <a:ea typeface="+mn-lt"/>
                <a:cs typeface="+mn-lt"/>
              </a:rPr>
              <a:t>&lt;=0.475</a:t>
            </a:r>
            <a:r>
              <a:rPr lang="ja-JP" sz="2400">
                <a:ea typeface="+mn-lt"/>
                <a:cs typeface="+mn-lt"/>
              </a:rPr>
              <a:t>の場合</a:t>
            </a:r>
            <a:r>
              <a:rPr lang="ja-JP" altLang="en-US" sz="2400">
                <a:ea typeface="+mn-lt"/>
                <a:cs typeface="+mn-lt"/>
              </a:rPr>
              <a:t>：</a:t>
            </a:r>
            <a:r>
              <a:rPr lang="en-US" altLang="ja-JP" sz="2400" dirty="0">
                <a:ea typeface="+mn-lt"/>
                <a:cs typeface="+mn-lt"/>
              </a:rPr>
              <a:t>0.2867...</a:t>
            </a:r>
            <a:endParaRPr lang="ja-JP" alt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ja-JP" sz="2400" dirty="0">
                <a:ea typeface="+mn-lt"/>
                <a:cs typeface="+mn-lt"/>
              </a:rPr>
              <a:t>・</a:t>
            </a:r>
            <a:r>
              <a:rPr lang="en-US" altLang="ja-JP" sz="2400" dirty="0" err="1">
                <a:ea typeface="+mn-lt"/>
                <a:cs typeface="+mn-lt"/>
              </a:rPr>
              <a:t>i</a:t>
            </a:r>
            <a:r>
              <a:rPr lang="en-US" altLang="ja-JP" sz="2400" dirty="0">
                <a:ea typeface="+mn-lt"/>
                <a:cs typeface="+mn-lt"/>
              </a:rPr>
              <a:t>&lt;=0.5</a:t>
            </a:r>
            <a:r>
              <a:rPr lang="ja-JP" sz="2400">
                <a:ea typeface="+mn-lt"/>
                <a:cs typeface="+mn-lt"/>
              </a:rPr>
              <a:t>の場合</a:t>
            </a:r>
            <a:r>
              <a:rPr lang="ja-JP" altLang="en-US" sz="2400">
                <a:ea typeface="+mn-lt"/>
                <a:cs typeface="+mn-lt"/>
              </a:rPr>
              <a:t>：</a:t>
            </a:r>
            <a:r>
              <a:rPr lang="en-US" altLang="ja-JP" sz="2400" dirty="0">
                <a:ea typeface="+mn-lt"/>
                <a:cs typeface="+mn-lt"/>
              </a:rPr>
              <a:t>0.2843...</a:t>
            </a:r>
            <a:endParaRPr lang="ja-JP" alt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02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2400" u="sng" dirty="0"/>
              <a:t>RNN</a:t>
            </a:r>
            <a:r>
              <a:rPr lang="ja-JP" altLang="en-US" sz="2400"/>
              <a:t>の実装</a:t>
            </a:r>
            <a:endParaRPr lang="en-US" altLang="ja-JP" sz="2400" dirty="0">
              <a:cs typeface="Calibri"/>
            </a:endParaRPr>
          </a:p>
          <a:p>
            <a:r>
              <a:rPr kumimoji="1" lang="ja-JP" altLang="en-US" sz="2400" u="sng"/>
              <a:t>より多くのデータ</a:t>
            </a:r>
            <a:r>
              <a:rPr kumimoji="1" lang="ja-JP" altLang="en-US" sz="2400"/>
              <a:t>を使った学習</a:t>
            </a:r>
            <a:endParaRPr lang="en-US" altLang="ja-JP" sz="2400" dirty="0">
              <a:cs typeface="Calibri"/>
            </a:endParaRPr>
          </a:p>
          <a:p>
            <a:r>
              <a:rPr lang="ja-JP" altLang="en-US" sz="2400" u="sng"/>
              <a:t>クラスタリング</a:t>
            </a:r>
            <a:r>
              <a:rPr lang="ja-JP" altLang="en-US" sz="2400"/>
              <a:t>を用いたモデルの複数生成とその利用</a:t>
            </a:r>
            <a:endParaRPr lang="en-US" altLang="ja-JP" sz="2400">
              <a:cs typeface="Calibri"/>
            </a:endParaRPr>
          </a:p>
          <a:p>
            <a:r>
              <a:rPr lang="ja-JP" altLang="en-US" sz="2400"/>
              <a:t>タイトルの特徴を母音子音だけでなく、</a:t>
            </a:r>
            <a:r>
              <a:rPr lang="ja-JP" altLang="en-US" sz="2400" u="sng"/>
              <a:t>品詞のつながりなど他の特徴</a:t>
            </a:r>
            <a:r>
              <a:rPr lang="ja-JP" altLang="en-US" sz="2400"/>
              <a:t>で学習する</a:t>
            </a:r>
            <a:endParaRPr lang="en-US" altLang="ja-JP" sz="2400" dirty="0">
              <a:cs typeface="Calibri"/>
            </a:endParaRPr>
          </a:p>
          <a:p>
            <a:r>
              <a:rPr kumimoji="1" lang="ja-JP" altLang="en-US" sz="2400" u="sng"/>
              <a:t>アンサンブル学習</a:t>
            </a:r>
            <a:r>
              <a:rPr kumimoji="1" lang="ja-JP" altLang="en-US" sz="2400"/>
              <a:t>による精度向上</a:t>
            </a:r>
            <a:endParaRPr kumimoji="1"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2025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33700" y="2341809"/>
            <a:ext cx="8770571" cy="3748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2400"/>
              <a:t>予測対象の</a:t>
            </a:r>
            <a:r>
              <a:rPr kumimoji="1" lang="ja-JP" altLang="en-US" sz="2400" b="1"/>
              <a:t>種類や例外</a:t>
            </a:r>
            <a:r>
              <a:rPr lang="ja-JP" altLang="en-US" sz="2400" b="1"/>
              <a:t>が</a:t>
            </a:r>
            <a:r>
              <a:rPr kumimoji="1" lang="ja-JP" altLang="en-US" sz="2400" b="1"/>
              <a:t>多い</a:t>
            </a:r>
            <a:r>
              <a:rPr kumimoji="1" lang="ja-JP" altLang="en-US" sz="2400"/>
              <a:t>場合に</a:t>
            </a:r>
            <a:r>
              <a:rPr kumimoji="1" lang="ja-JP" altLang="en-US" sz="2400" b="1"/>
              <a:t>重線形回帰</a:t>
            </a:r>
            <a:r>
              <a:rPr kumimoji="1" lang="ja-JP" altLang="en-US" sz="2400"/>
              <a:t>を行うと</a:t>
            </a:r>
            <a:r>
              <a:rPr lang="ja-JP" altLang="en-US" sz="2400"/>
              <a:t>高い精度を出すことが難しいと考える</a:t>
            </a:r>
            <a:endParaRPr lang="en-US" altLang="ja-JP" sz="2400">
              <a:cs typeface="Calibri"/>
            </a:endParaRPr>
          </a:p>
          <a:p>
            <a:r>
              <a:rPr lang="ja-JP" altLang="en-US" sz="2400"/>
              <a:t>母音子音の発音を特徴としていたが、</a:t>
            </a:r>
            <a:r>
              <a:rPr lang="ja-JP" altLang="en-US" sz="2400" b="1"/>
              <a:t>データごとの類似点が少ない</a:t>
            </a:r>
            <a:r>
              <a:rPr lang="ja-JP" altLang="en-US" sz="2400"/>
              <a:t>ためクラスタリングの範囲指定が困難である</a:t>
            </a:r>
            <a:endParaRPr lang="en-US" altLang="ja-JP" sz="2400">
              <a:cs typeface="Calibri"/>
            </a:endParaRPr>
          </a:p>
          <a:p>
            <a:r>
              <a:rPr lang="ja-JP" altLang="en-US" sz="2400"/>
              <a:t>言葉の音に</a:t>
            </a:r>
            <a:r>
              <a:rPr lang="ja-JP" altLang="en-US" sz="2400" b="1"/>
              <a:t>焦点を当ててデータを扱おう</a:t>
            </a:r>
            <a:r>
              <a:rPr lang="ja-JP" altLang="en-US" sz="2400"/>
              <a:t>とすると、</a:t>
            </a:r>
            <a:r>
              <a:rPr lang="ja-JP" altLang="en-US" sz="2400" b="1"/>
              <a:t>構造が複雑</a:t>
            </a:r>
            <a:r>
              <a:rPr lang="ja-JP" altLang="en-US" sz="2400"/>
              <a:t>になってしまうため、</a:t>
            </a:r>
            <a:r>
              <a:rPr lang="ja-JP" altLang="en-US" sz="2400" b="1"/>
              <a:t>複数のカラムに分けることが必要</a:t>
            </a:r>
            <a:r>
              <a:rPr lang="ja-JP" altLang="en-US" sz="2400"/>
              <a:t>である</a:t>
            </a:r>
            <a:endParaRPr lang="en-US" altLang="ja-JP" sz="2400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77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参考文献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305317"/>
            <a:ext cx="10727028" cy="3871645"/>
          </a:xfrm>
        </p:spPr>
        <p:txBody>
          <a:bodyPr>
            <a:normAutofit/>
          </a:bodyPr>
          <a:lstStyle/>
          <a:p>
            <a:r>
              <a:rPr lang="en-US" altLang="ja-JP" sz="2000"/>
              <a:t>Cross-Validation(</a:t>
            </a:r>
            <a:r>
              <a:rPr lang="ja-JP" altLang="en-US" sz="2000"/>
              <a:t>交差検証</a:t>
            </a:r>
            <a:r>
              <a:rPr lang="en-US" altLang="ja-JP" sz="2000"/>
              <a:t>)</a:t>
            </a:r>
            <a:r>
              <a:rPr lang="ja-JP" altLang="en-US" sz="2000"/>
              <a:t>を行い、最適なアルゴリズム</a:t>
            </a:r>
            <a:r>
              <a:rPr lang="en-US" altLang="ja-JP" sz="2000"/>
              <a:t>/</a:t>
            </a:r>
            <a:r>
              <a:rPr lang="ja-JP" altLang="en-US" sz="2000"/>
              <a:t>パラメータを発見する</a:t>
            </a:r>
            <a:r>
              <a:rPr lang="en-US" altLang="ja-JP" sz="2000"/>
              <a:t>(Vertica9.0</a:t>
            </a:r>
            <a:r>
              <a:rPr lang="ja-JP" altLang="en-US" sz="2000"/>
              <a:t>新機能</a:t>
            </a:r>
            <a:r>
              <a:rPr lang="en-US" altLang="ja-JP" sz="2000"/>
              <a:t>), </a:t>
            </a:r>
            <a:r>
              <a:rPr lang="en-US" altLang="ja-JP" sz="2000">
                <a:hlinkClick r:id="rId2"/>
              </a:rPr>
              <a:t>http://vertica-tech.ashisuto.co.jp/cross_validation/</a:t>
            </a:r>
            <a:endParaRPr lang="en-US" altLang="ja-JP" sz="2000"/>
          </a:p>
          <a:p>
            <a:r>
              <a:rPr lang="en-US" altLang="ja-JP" sz="2000" err="1"/>
              <a:t>scikit</a:t>
            </a:r>
            <a:r>
              <a:rPr lang="en-US" altLang="ja-JP" sz="2000"/>
              <a:t>-learn</a:t>
            </a:r>
            <a:r>
              <a:rPr lang="ja-JP" altLang="en-US" sz="2000"/>
              <a:t>で回帰モデルの結果を評価する</a:t>
            </a:r>
            <a:r>
              <a:rPr lang="en-US" altLang="ja-JP" sz="2000"/>
              <a:t>,https://</a:t>
            </a:r>
            <a:r>
              <a:rPr lang="en-US" altLang="ja-JP" sz="2000" err="1"/>
              <a:t>pythondatascience.plavox.info</a:t>
            </a:r>
            <a:r>
              <a:rPr lang="en-US" altLang="ja-JP" sz="2000"/>
              <a:t>/</a:t>
            </a:r>
            <a:r>
              <a:rPr lang="en-US" altLang="ja-JP" sz="2000" err="1"/>
              <a:t>scikit</a:t>
            </a:r>
            <a:r>
              <a:rPr lang="en-US" altLang="ja-JP" sz="2000"/>
              <a:t>-learn/</a:t>
            </a:r>
            <a:r>
              <a:rPr lang="ja-JP" altLang="en-US" sz="2000"/>
              <a:t>回帰モデルの評価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82288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発表の流れ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72236" y="1882216"/>
            <a:ext cx="475016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2800"/>
              <a:t>１．</a:t>
            </a:r>
            <a:r>
              <a:rPr kumimoji="1" lang="ja-JP" altLang="en-US" sz="2800"/>
              <a:t>本実験の背景と目的</a:t>
            </a:r>
            <a:endParaRPr lang="en-US" altLang="ja-JP" sz="2800" dirty="0">
              <a:cs typeface="Calibri"/>
            </a:endParaRPr>
          </a:p>
          <a:p>
            <a:r>
              <a:rPr kumimoji="1" lang="ja-JP" altLang="en-US" sz="2800"/>
              <a:t>２．</a:t>
            </a:r>
            <a:r>
              <a:rPr lang="ja-JP" altLang="en-US" sz="2800"/>
              <a:t>実験の流れ(予定と成果)</a:t>
            </a:r>
            <a:endParaRPr lang="ja-JP" altLang="en-US" sz="2800">
              <a:cs typeface="Calibri"/>
            </a:endParaRPr>
          </a:p>
          <a:p>
            <a:r>
              <a:rPr lang="ja-JP" altLang="en-US" sz="2800">
                <a:cs typeface="Calibri"/>
              </a:rPr>
              <a:t>３．実験設計</a:t>
            </a:r>
          </a:p>
          <a:p>
            <a:r>
              <a:rPr lang="ja-JP" altLang="en-US" sz="2800">
                <a:cs typeface="Calibri"/>
              </a:rPr>
              <a:t>４．データセット生成</a:t>
            </a:r>
          </a:p>
          <a:p>
            <a:r>
              <a:rPr lang="ja-JP" altLang="en-US" sz="2800">
                <a:cs typeface="Calibri"/>
              </a:rPr>
              <a:t>５．学習方法(1)</a:t>
            </a:r>
          </a:p>
          <a:p>
            <a:r>
              <a:rPr lang="ja-JP" altLang="en-US" sz="2800">
                <a:cs typeface="Calibri"/>
              </a:rPr>
              <a:t>６．交差検証</a:t>
            </a:r>
          </a:p>
          <a:p>
            <a:r>
              <a:rPr lang="ja-JP" altLang="en-US" sz="2800">
                <a:cs typeface="Calibri"/>
              </a:rPr>
              <a:t>７．</a:t>
            </a:r>
            <a:r>
              <a:rPr lang="ja-JP" sz="2800">
                <a:ea typeface="+mn-lt"/>
                <a:cs typeface="+mn-lt"/>
              </a:rPr>
              <a:t>学習方法(</a:t>
            </a:r>
            <a:r>
              <a:rPr lang="en-US" altLang="ja-JP" sz="2800" dirty="0">
                <a:ea typeface="+mn-lt"/>
                <a:cs typeface="+mn-lt"/>
              </a:rPr>
              <a:t>2</a:t>
            </a:r>
            <a:r>
              <a:rPr lang="ja-JP" sz="2800">
                <a:ea typeface="+mn-lt"/>
                <a:cs typeface="+mn-lt"/>
              </a:rPr>
              <a:t>)</a:t>
            </a:r>
          </a:p>
          <a:p>
            <a:r>
              <a:rPr lang="en-US" altLang="ja-JP" sz="2800" dirty="0">
                <a:cs typeface="Calibri"/>
              </a:rPr>
              <a:t>８．評価方法</a:t>
            </a:r>
          </a:p>
          <a:p>
            <a:r>
              <a:rPr lang="en-US" altLang="ja-JP" sz="2800" dirty="0">
                <a:cs typeface="Calibri"/>
              </a:rPr>
              <a:t>９．実験結果と考察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AC4735-4EEF-463E-B983-C1CC9FEB7A5E}"/>
              </a:ext>
            </a:extLst>
          </p:cNvPr>
          <p:cNvSpPr txBox="1"/>
          <p:nvPr/>
        </p:nvSpPr>
        <p:spPr>
          <a:xfrm>
            <a:off x="6921321" y="1882216"/>
            <a:ext cx="263588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sz="2800">
                <a:cs typeface="Calibri"/>
              </a:rPr>
              <a:t>・・・　3P</a:t>
            </a:r>
            <a:endParaRPr lang="ja-JP"/>
          </a:p>
          <a:p>
            <a:r>
              <a:rPr lang="ja-JP" sz="2800">
                <a:ea typeface="+mn-lt"/>
                <a:cs typeface="+mn-lt"/>
              </a:rPr>
              <a:t>・・・</a:t>
            </a:r>
            <a:r>
              <a:rPr lang="ja-JP" altLang="en-US" sz="2800">
                <a:ea typeface="+mn-lt"/>
                <a:cs typeface="+mn-lt"/>
              </a:rPr>
              <a:t>　</a:t>
            </a:r>
            <a:r>
              <a:rPr lang="en-US" altLang="ja-JP" sz="2800" dirty="0">
                <a:ea typeface="+mn-lt"/>
                <a:cs typeface="+mn-lt"/>
              </a:rPr>
              <a:t>4,5P</a:t>
            </a:r>
          </a:p>
          <a:p>
            <a:r>
              <a:rPr lang="ja-JP" altLang="en-US" sz="2800">
                <a:ea typeface="+mn-lt"/>
                <a:cs typeface="+mn-lt"/>
              </a:rPr>
              <a:t>・・・　6P</a:t>
            </a:r>
          </a:p>
          <a:p>
            <a:r>
              <a:rPr lang="ja-JP" sz="2800">
                <a:ea typeface="+mn-lt"/>
                <a:cs typeface="+mn-lt"/>
              </a:rPr>
              <a:t>・・・</a:t>
            </a:r>
            <a:r>
              <a:rPr lang="ja-JP" altLang="en-US" sz="2800">
                <a:ea typeface="+mn-lt"/>
                <a:cs typeface="+mn-lt"/>
              </a:rPr>
              <a:t>　</a:t>
            </a:r>
            <a:r>
              <a:rPr lang="en-US" altLang="ja-JP" sz="2800" dirty="0">
                <a:ea typeface="+mn-lt"/>
                <a:cs typeface="+mn-lt"/>
              </a:rPr>
              <a:t>7P</a:t>
            </a:r>
          </a:p>
          <a:p>
            <a:r>
              <a:rPr lang="ja-JP" sz="2800">
                <a:ea typeface="+mn-lt"/>
                <a:cs typeface="+mn-lt"/>
              </a:rPr>
              <a:t>・・・</a:t>
            </a:r>
            <a:r>
              <a:rPr lang="ja-JP" altLang="en-US" sz="2800">
                <a:ea typeface="+mn-lt"/>
                <a:cs typeface="+mn-lt"/>
              </a:rPr>
              <a:t>　</a:t>
            </a:r>
            <a:r>
              <a:rPr lang="en-US" altLang="ja-JP" sz="2800" dirty="0">
                <a:ea typeface="+mn-lt"/>
                <a:cs typeface="+mn-lt"/>
              </a:rPr>
              <a:t>8P</a:t>
            </a:r>
          </a:p>
          <a:p>
            <a:r>
              <a:rPr lang="ja-JP" sz="2800">
                <a:ea typeface="+mn-lt"/>
                <a:cs typeface="+mn-lt"/>
              </a:rPr>
              <a:t>・・・</a:t>
            </a:r>
            <a:r>
              <a:rPr lang="ja-JP" altLang="en-US" sz="2800">
                <a:ea typeface="+mn-lt"/>
                <a:cs typeface="+mn-lt"/>
              </a:rPr>
              <a:t>　</a:t>
            </a:r>
            <a:r>
              <a:rPr lang="en-US" altLang="ja-JP" sz="2800" dirty="0">
                <a:ea typeface="+mn-lt"/>
                <a:cs typeface="+mn-lt"/>
              </a:rPr>
              <a:t>9P</a:t>
            </a:r>
          </a:p>
          <a:p>
            <a:r>
              <a:rPr lang="en-US" sz="2800" dirty="0">
                <a:ea typeface="+mn-lt"/>
                <a:cs typeface="+mn-lt"/>
              </a:rPr>
              <a:t>・・・　10P</a:t>
            </a:r>
            <a:endParaRPr lang="en-US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・・・　11P</a:t>
            </a:r>
          </a:p>
          <a:p>
            <a:r>
              <a:rPr lang="en-US" sz="2800" dirty="0">
                <a:ea typeface="+mn-lt"/>
                <a:cs typeface="+mn-lt"/>
              </a:rPr>
              <a:t>・・・</a:t>
            </a:r>
            <a:r>
              <a:rPr lang="en-US" sz="2800" dirty="0">
                <a:cs typeface="Calibri"/>
              </a:rPr>
              <a:t>　13,14P</a:t>
            </a:r>
          </a:p>
        </p:txBody>
      </p:sp>
    </p:spTree>
    <p:extLst>
      <p:ext uri="{BB962C8B-B14F-4D97-AF65-F5344CB8AC3E}">
        <p14:creationId xmlns:p14="http://schemas.microsoft.com/office/powerpoint/2010/main" val="54176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本実験の背景と目的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68486"/>
            <a:ext cx="6955750" cy="12926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3000"/>
              <a:t>背景</a:t>
            </a:r>
            <a:endParaRPr lang="en-US" altLang="ja-JP" sz="3000"/>
          </a:p>
          <a:p>
            <a:r>
              <a:rPr lang="ja-JP" altLang="en-US" sz="2400"/>
              <a:t>・言語処理における新たなアプローチを行いたい</a:t>
            </a:r>
            <a:endParaRPr lang="en-US" altLang="ja-JP" sz="2400"/>
          </a:p>
          <a:p>
            <a:r>
              <a:rPr lang="ja-JP" altLang="en-US" sz="2400"/>
              <a:t>・法則性の無さそうな言葉から予測したい</a:t>
            </a:r>
            <a:endParaRPr lang="en-US" altLang="ja-JP" sz="240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3084259"/>
            <a:ext cx="754244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/>
              <a:t>目的</a:t>
            </a:r>
            <a:endParaRPr lang="en-US" altLang="ja-JP" sz="3000"/>
          </a:p>
          <a:p>
            <a:r>
              <a:rPr lang="ja-JP" altLang="en-US" sz="2400"/>
              <a:t>・略前タイトル→略後タイトルの</a:t>
            </a:r>
            <a:r>
              <a:rPr lang="ja-JP" altLang="en-US" sz="2400" b="1" u="sng"/>
              <a:t>法則性</a:t>
            </a:r>
            <a:r>
              <a:rPr lang="ja-JP" altLang="en-US" sz="2400"/>
              <a:t>を見つけ出す</a:t>
            </a:r>
            <a:endParaRPr lang="en-US" altLang="ja-JP" sz="2400"/>
          </a:p>
          <a:p>
            <a:r>
              <a:rPr lang="en-US" altLang="ja-JP" sz="2400"/>
              <a:t>Ex)</a:t>
            </a:r>
            <a:r>
              <a:rPr lang="ja-JP" altLang="en-US" sz="2400"/>
              <a:t>けものフレンズ　→    けもフレ</a:t>
            </a:r>
            <a:endParaRPr lang="en-US" altLang="ja-JP" sz="2400"/>
          </a:p>
          <a:p>
            <a:r>
              <a:rPr lang="ja-JP" altLang="en-US" sz="2400"/>
              <a:t>・導き出した法則性から</a:t>
            </a:r>
            <a:r>
              <a:rPr lang="ja-JP" altLang="en-US" sz="2400" b="1" u="sng"/>
              <a:t>新たな略称</a:t>
            </a:r>
            <a:r>
              <a:rPr lang="ja-JP" altLang="en-US" sz="2400"/>
              <a:t>を予測する</a:t>
            </a:r>
            <a:endParaRPr lang="en-US" altLang="ja-JP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2421" y="540604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/>
              <a:t>得られる利益：</a:t>
            </a:r>
            <a:endParaRPr lang="en-US" altLang="ja-JP" sz="2400" b="1"/>
          </a:p>
        </p:txBody>
      </p:sp>
      <p:sp>
        <p:nvSpPr>
          <p:cNvPr id="7" name="ストライプ矢印 6"/>
          <p:cNvSpPr/>
          <p:nvPr/>
        </p:nvSpPr>
        <p:spPr>
          <a:xfrm>
            <a:off x="7816210" y="2064958"/>
            <a:ext cx="775340" cy="833545"/>
          </a:xfrm>
          <a:prstGeom prst="stripedRightArrow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98822" y="2004676"/>
            <a:ext cx="2698176" cy="9541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/>
              <a:t>作品タイトルの</a:t>
            </a:r>
            <a:endParaRPr kumimoji="1" lang="en-US" altLang="ja-JP" sz="2800" b="1"/>
          </a:p>
          <a:p>
            <a:pPr algn="ctr"/>
            <a:r>
              <a:rPr kumimoji="1" lang="ja-JP" altLang="en-US" sz="2800" b="1"/>
              <a:t>略称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41558" y="5252152"/>
            <a:ext cx="5724644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4800"/>
              <a:t>初見言葉への対応策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2098382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実験の流れ</a:t>
            </a:r>
            <a:r>
              <a:rPr lang="en-US" altLang="ja-JP"/>
              <a:t>(</a:t>
            </a:r>
            <a:r>
              <a:rPr lang="ja-JP" altLang="en-US"/>
              <a:t>予定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17428" y="1877901"/>
            <a:ext cx="3567449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/>
              <a:t>データ収集</a:t>
            </a:r>
            <a:r>
              <a:rPr kumimoji="1" lang="en-US" altLang="ja-JP"/>
              <a:t>(</a:t>
            </a:r>
            <a:r>
              <a:rPr kumimoji="1" lang="ja-JP" altLang="en-US"/>
              <a:t>タイトル群</a:t>
            </a:r>
            <a:r>
              <a:rPr kumimoji="1" lang="en-US" altLang="ja-JP"/>
              <a:t>)</a:t>
            </a:r>
          </a:p>
          <a:p>
            <a:r>
              <a:rPr lang="ja-JP" altLang="en-US"/>
              <a:t>・手書き</a:t>
            </a:r>
            <a:endParaRPr lang="en-US" altLang="ja-JP"/>
          </a:p>
          <a:p>
            <a:r>
              <a:rPr lang="ja-JP" altLang="en-US"/>
              <a:t>・</a:t>
            </a:r>
            <a:r>
              <a:rPr lang="en-US" altLang="ja-JP"/>
              <a:t>web</a:t>
            </a:r>
            <a:r>
              <a:rPr lang="ja-JP" altLang="en-US"/>
              <a:t>スクレイピング</a:t>
            </a:r>
            <a:endParaRPr lang="en-US" altLang="ja-JP"/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17429" y="3355229"/>
            <a:ext cx="3567449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/>
              <a:t>データの数値化</a:t>
            </a:r>
            <a:endParaRPr kumimoji="1" lang="en-US" altLang="ja-JP"/>
          </a:p>
          <a:p>
            <a:r>
              <a:rPr lang="ja-JP" altLang="en-US"/>
              <a:t>・母音子音情報を数値化</a:t>
            </a:r>
            <a:endParaRPr lang="en-US" altLang="ja-JP"/>
          </a:p>
          <a:p>
            <a:r>
              <a:rPr lang="ja-JP" altLang="en-US"/>
              <a:t>・品詞の関連性を数値化</a:t>
            </a:r>
            <a:endParaRPr lang="en-US" altLang="ja-JP"/>
          </a:p>
          <a:p>
            <a:r>
              <a:rPr kumimoji="1" lang="ja-JP" altLang="en-US"/>
              <a:t>・略前の表記体系を保存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07865" y="3605837"/>
            <a:ext cx="532326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モデルを用いて略タイトルを予測</a:t>
            </a:r>
            <a:endParaRPr lang="en-US" altLang="ja-JP"/>
          </a:p>
          <a:p>
            <a:r>
              <a:rPr lang="ja-JP" altLang="en-US"/>
              <a:t>・数値として出力</a:t>
            </a:r>
            <a:endParaRPr lang="en-US" altLang="ja-JP"/>
          </a:p>
          <a:p>
            <a:r>
              <a:rPr lang="ja-JP" altLang="en-US"/>
              <a:t>・ひらがな、カタカナのみで出力</a:t>
            </a:r>
            <a:endParaRPr lang="en-US" altLang="ja-JP"/>
          </a:p>
          <a:p>
            <a:r>
              <a:rPr lang="ja-JP" altLang="en-US"/>
              <a:t>・元表記体系で出力</a:t>
            </a:r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07865" y="1854634"/>
            <a:ext cx="532326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機械学習</a:t>
            </a:r>
            <a:endParaRPr lang="en-US" altLang="ja-JP"/>
          </a:p>
          <a:p>
            <a:r>
              <a:rPr lang="ja-JP" altLang="en-US"/>
              <a:t>・</a:t>
            </a:r>
            <a:r>
              <a:rPr lang="en-US" altLang="ja-JP"/>
              <a:t>Clustering</a:t>
            </a:r>
            <a:r>
              <a:rPr lang="ja-JP" altLang="en-US"/>
              <a:t>による略称の分類</a:t>
            </a:r>
            <a:endParaRPr lang="en-US" altLang="ja-JP"/>
          </a:p>
          <a:p>
            <a:r>
              <a:rPr lang="ja-JP" altLang="en-US"/>
              <a:t>・</a:t>
            </a:r>
            <a:r>
              <a:rPr lang="en-US" altLang="ja-JP"/>
              <a:t>Regression</a:t>
            </a:r>
            <a:r>
              <a:rPr lang="ja-JP" altLang="en-US"/>
              <a:t>による実数値予測</a:t>
            </a:r>
            <a:endParaRPr lang="en-US" altLang="ja-JP"/>
          </a:p>
          <a:p>
            <a:r>
              <a:rPr kumimoji="1" lang="ja-JP" altLang="en-US"/>
              <a:t>・</a:t>
            </a:r>
            <a:r>
              <a:rPr lang="en-US" altLang="ja-JP"/>
              <a:t>RNN</a:t>
            </a:r>
            <a:r>
              <a:rPr lang="ja-JP" altLang="en-US"/>
              <a:t>による精度向上</a:t>
            </a:r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7428" y="5386003"/>
            <a:ext cx="98137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・予測値</a:t>
            </a:r>
            <a:r>
              <a:rPr lang="en-US" altLang="ja-JP"/>
              <a:t>(</a:t>
            </a:r>
            <a:r>
              <a:rPr lang="ja-JP" altLang="en-US"/>
              <a:t>数値</a:t>
            </a:r>
            <a:r>
              <a:rPr lang="en-US" altLang="ja-JP"/>
              <a:t>)</a:t>
            </a:r>
            <a:r>
              <a:rPr lang="ja-JP" altLang="en-US"/>
              <a:t>をカタカナやひらがなに変換・出力</a:t>
            </a:r>
            <a:endParaRPr lang="en-US" altLang="ja-JP"/>
          </a:p>
          <a:p>
            <a:r>
              <a:rPr lang="ja-JP" altLang="en-US"/>
              <a:t>・入力、出力を元表記体で表示</a:t>
            </a:r>
            <a:endParaRPr lang="en-US" altLang="ja-JP"/>
          </a:p>
          <a:p>
            <a:r>
              <a:rPr lang="ja-JP" altLang="en-US"/>
              <a:t>・「</a:t>
            </a:r>
            <a:r>
              <a:rPr lang="en-US" altLang="ja-JP"/>
              <a:t>!?</a:t>
            </a:r>
            <a:r>
              <a:rPr lang="ja-JP" altLang="en-US"/>
              <a:t>」や「☆」などの記号にも対応する</a:t>
            </a:r>
            <a:endParaRPr lang="en-US" altLang="ja-JP"/>
          </a:p>
        </p:txBody>
      </p:sp>
      <p:sp>
        <p:nvSpPr>
          <p:cNvPr id="8" name="正方形/長方形 7"/>
          <p:cNvSpPr/>
          <p:nvPr/>
        </p:nvSpPr>
        <p:spPr>
          <a:xfrm>
            <a:off x="1017427" y="1481070"/>
            <a:ext cx="3567450" cy="3968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データセット生成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507865" y="1457803"/>
            <a:ext cx="5323268" cy="396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機械学習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017427" y="5015524"/>
            <a:ext cx="9813706" cy="37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実験の流れ</a:t>
            </a:r>
            <a:r>
              <a:rPr lang="en-US" altLang="ja-JP"/>
              <a:t>(</a:t>
            </a:r>
            <a:r>
              <a:rPr lang="ja-JP" altLang="en-US"/>
              <a:t>成果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7428" y="1877901"/>
            <a:ext cx="3567449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/>
              <a:t>データ収集</a:t>
            </a:r>
            <a:r>
              <a:rPr kumimoji="1" lang="en-US" altLang="ja-JP"/>
              <a:t>(</a:t>
            </a:r>
            <a:r>
              <a:rPr kumimoji="1" lang="ja-JP" altLang="en-US"/>
              <a:t>タイトル群</a:t>
            </a:r>
            <a:r>
              <a:rPr kumimoji="1" lang="en-US" altLang="ja-JP"/>
              <a:t>)</a:t>
            </a:r>
          </a:p>
          <a:p>
            <a:r>
              <a:rPr lang="ja-JP" altLang="en-US" b="1"/>
              <a:t>・手書き</a:t>
            </a:r>
            <a:endParaRPr lang="en-US" altLang="ja-JP" b="1"/>
          </a:p>
          <a:p>
            <a:r>
              <a:rPr lang="ja-JP" altLang="en-US" b="1"/>
              <a:t>・</a:t>
            </a:r>
            <a:r>
              <a:rPr lang="en-US" altLang="ja-JP" b="1"/>
              <a:t>web</a:t>
            </a:r>
            <a:r>
              <a:rPr lang="ja-JP" altLang="en-US" b="1"/>
              <a:t>スクレイピング</a:t>
            </a:r>
            <a:endParaRPr lang="en-US" altLang="ja-JP" b="1"/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7429" y="3355229"/>
            <a:ext cx="3567449" cy="1477328"/>
          </a:xfrm>
          <a:prstGeom prst="rect">
            <a:avLst/>
          </a:prstGeom>
          <a:solidFill>
            <a:schemeClr val="lt1"/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kumimoji="1" lang="ja-JP" altLang="en-US"/>
              <a:t>データの数値化</a:t>
            </a:r>
            <a:endParaRPr kumimoji="1" lang="en-US" altLang="ja-JP"/>
          </a:p>
          <a:p>
            <a:r>
              <a:rPr lang="ja-JP" altLang="en-US" b="1"/>
              <a:t>・母音子音情報を数値化</a:t>
            </a:r>
            <a:endParaRPr lang="en-US" altLang="ja-JP" b="1"/>
          </a:p>
          <a:p>
            <a:r>
              <a:rPr lang="ja-JP" altLang="en-US">
                <a:solidFill>
                  <a:schemeClr val="dk1">
                    <a:alpha val="31000"/>
                  </a:schemeClr>
                </a:solidFill>
              </a:rPr>
              <a:t>・品詞の関連性を数値化</a:t>
            </a:r>
            <a:endParaRPr lang="en-US" altLang="ja-JP">
              <a:solidFill>
                <a:schemeClr val="dk1">
                  <a:alpha val="31000"/>
                </a:schemeClr>
              </a:solidFill>
              <a:cs typeface="Calibri"/>
            </a:endParaRPr>
          </a:p>
          <a:p>
            <a:r>
              <a:rPr kumimoji="1" lang="ja-JP" altLang="en-US">
                <a:solidFill>
                  <a:schemeClr val="dk1">
                    <a:alpha val="31000"/>
                  </a:schemeClr>
                </a:solidFill>
              </a:rPr>
              <a:t>・略前の表記体系を保存</a:t>
            </a:r>
            <a:endParaRPr kumimoji="1" lang="en-US" altLang="ja-JP">
              <a:solidFill>
                <a:schemeClr val="dk1">
                  <a:alpha val="31000"/>
                </a:schemeClr>
              </a:solidFill>
            </a:endParaRPr>
          </a:p>
          <a:p>
            <a:endParaRPr kumimoji="1" lang="en-US" altLang="ja-JP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507865" y="3605837"/>
            <a:ext cx="5323268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モデルを用いて略タイトルを予測</a:t>
            </a:r>
            <a:endParaRPr lang="en-US" altLang="ja-JP"/>
          </a:p>
          <a:p>
            <a:r>
              <a:rPr lang="ja-JP" altLang="en-US" b="1"/>
              <a:t>・数値として出力</a:t>
            </a:r>
            <a:endParaRPr lang="en-US" altLang="ja-JP" b="1"/>
          </a:p>
          <a:p>
            <a:r>
              <a:rPr lang="ja-JP" altLang="en-US" b="1"/>
              <a:t>・</a:t>
            </a:r>
            <a:r>
              <a:rPr lang="ja-JP" altLang="en-US">
                <a:solidFill>
                  <a:schemeClr val="dk1">
                    <a:alpha val="30000"/>
                  </a:schemeClr>
                </a:solidFill>
              </a:rPr>
              <a:t>ひらがな、</a:t>
            </a:r>
            <a:r>
              <a:rPr lang="ja-JP" altLang="en-US" b="1"/>
              <a:t>カタカナのみで出力</a:t>
            </a:r>
            <a:endParaRPr lang="en-US" altLang="ja-JP" b="1"/>
          </a:p>
          <a:p>
            <a:r>
              <a:rPr lang="ja-JP" altLang="en-US">
                <a:solidFill>
                  <a:schemeClr val="dk1">
                    <a:alpha val="30000"/>
                  </a:schemeClr>
                </a:solidFill>
              </a:rPr>
              <a:t>・元表記体系で出力</a:t>
            </a:r>
            <a:endParaRPr lang="en-US" altLang="ja-JP">
              <a:solidFill>
                <a:schemeClr val="dk1">
                  <a:alpha val="30000"/>
                </a:schemeClr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7865" y="1854634"/>
            <a:ext cx="5323268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/>
              <a:t>機械学習</a:t>
            </a:r>
            <a:endParaRPr lang="en-US" altLang="ja-JP"/>
          </a:p>
          <a:p>
            <a:r>
              <a:rPr lang="ja-JP" altLang="en-US">
                <a:solidFill>
                  <a:schemeClr val="dk1">
                    <a:alpha val="30000"/>
                  </a:schemeClr>
                </a:solidFill>
              </a:rPr>
              <a:t>・</a:t>
            </a:r>
            <a:r>
              <a:rPr lang="en-US" altLang="ja-JP">
                <a:solidFill>
                  <a:schemeClr val="dk1">
                    <a:alpha val="30000"/>
                  </a:schemeClr>
                </a:solidFill>
              </a:rPr>
              <a:t>Clustering</a:t>
            </a:r>
            <a:r>
              <a:rPr lang="ja-JP" altLang="en-US">
                <a:solidFill>
                  <a:schemeClr val="dk1">
                    <a:alpha val="30000"/>
                  </a:schemeClr>
                </a:solidFill>
              </a:rPr>
              <a:t>による略称の分類</a:t>
            </a:r>
            <a:endParaRPr lang="en-US" altLang="ja-JP">
              <a:solidFill>
                <a:schemeClr val="dk1">
                  <a:alpha val="30000"/>
                </a:schemeClr>
              </a:solidFill>
            </a:endParaRPr>
          </a:p>
          <a:p>
            <a:r>
              <a:rPr lang="ja-JP" altLang="en-US" b="1"/>
              <a:t>・</a:t>
            </a:r>
            <a:r>
              <a:rPr lang="en-US" altLang="ja-JP" b="1"/>
              <a:t>Regression</a:t>
            </a:r>
            <a:r>
              <a:rPr lang="ja-JP" altLang="en-US" b="1"/>
              <a:t>による実数値予測</a:t>
            </a:r>
            <a:endParaRPr lang="en-US" altLang="ja-JP" b="1"/>
          </a:p>
          <a:p>
            <a:r>
              <a:rPr kumimoji="1" lang="ja-JP" altLang="en-US">
                <a:solidFill>
                  <a:schemeClr val="dk1">
                    <a:alpha val="30000"/>
                  </a:schemeClr>
                </a:solidFill>
              </a:rPr>
              <a:t>・</a:t>
            </a:r>
            <a:r>
              <a:rPr lang="en-US" altLang="ja-JP">
                <a:solidFill>
                  <a:schemeClr val="dk1">
                    <a:alpha val="30000"/>
                  </a:schemeClr>
                </a:solidFill>
              </a:rPr>
              <a:t>RNN</a:t>
            </a:r>
            <a:r>
              <a:rPr lang="ja-JP" altLang="en-US">
                <a:solidFill>
                  <a:schemeClr val="dk1">
                    <a:alpha val="30000"/>
                  </a:schemeClr>
                </a:solidFill>
              </a:rPr>
              <a:t>による精度向上</a:t>
            </a:r>
            <a:endParaRPr kumimoji="1" lang="en-US" altLang="ja-JP">
              <a:solidFill>
                <a:schemeClr val="dk1">
                  <a:alpha val="30000"/>
                </a:schemeClr>
              </a:solidFill>
            </a:endParaRPr>
          </a:p>
          <a:p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17428" y="5386003"/>
            <a:ext cx="981370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/>
              <a:t>・予測値</a:t>
            </a:r>
            <a:r>
              <a:rPr lang="en-US" altLang="ja-JP" b="1"/>
              <a:t>(</a:t>
            </a:r>
            <a:r>
              <a:rPr lang="ja-JP" altLang="en-US" b="1"/>
              <a:t>数値</a:t>
            </a:r>
            <a:r>
              <a:rPr lang="en-US" altLang="ja-JP" b="1"/>
              <a:t>)</a:t>
            </a:r>
            <a:r>
              <a:rPr lang="ja-JP" altLang="en-US" b="1"/>
              <a:t>をカタカナ</a:t>
            </a:r>
            <a:r>
              <a:rPr lang="ja-JP" altLang="en-US" b="1">
                <a:solidFill>
                  <a:schemeClr val="dk1">
                    <a:alpha val="30000"/>
                  </a:schemeClr>
                </a:solidFill>
              </a:rPr>
              <a:t>やひらがな</a:t>
            </a:r>
            <a:r>
              <a:rPr lang="ja-JP" altLang="en-US" b="1"/>
              <a:t>に変換・出力</a:t>
            </a:r>
            <a:endParaRPr lang="en-US" altLang="ja-JP" b="1"/>
          </a:p>
          <a:p>
            <a:r>
              <a:rPr lang="ja-JP" altLang="en-US">
                <a:solidFill>
                  <a:schemeClr val="dk1">
                    <a:alpha val="30000"/>
                  </a:schemeClr>
                </a:solidFill>
              </a:rPr>
              <a:t>・入力、出力を元表記体で表示</a:t>
            </a:r>
            <a:endParaRPr lang="en-US" altLang="ja-JP">
              <a:solidFill>
                <a:schemeClr val="dk1">
                  <a:alpha val="30000"/>
                </a:schemeClr>
              </a:solidFill>
            </a:endParaRPr>
          </a:p>
          <a:p>
            <a:r>
              <a:rPr lang="ja-JP" altLang="en-US" b="1"/>
              <a:t>・「</a:t>
            </a:r>
            <a:r>
              <a:rPr lang="en-US" altLang="ja-JP" b="1"/>
              <a:t>!?</a:t>
            </a:r>
            <a:r>
              <a:rPr lang="ja-JP" altLang="en-US" b="1"/>
              <a:t>」や「☆」などの記号にも対応する</a:t>
            </a:r>
            <a:endParaRPr lang="en-US" altLang="ja-JP" b="1"/>
          </a:p>
        </p:txBody>
      </p:sp>
      <p:sp>
        <p:nvSpPr>
          <p:cNvPr id="16" name="正方形/長方形 15"/>
          <p:cNvSpPr/>
          <p:nvPr/>
        </p:nvSpPr>
        <p:spPr>
          <a:xfrm>
            <a:off x="1017427" y="1481070"/>
            <a:ext cx="3567450" cy="3968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データセット生成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5507865" y="1457803"/>
            <a:ext cx="5323268" cy="3968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機械学習</a:t>
            </a:r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017427" y="5015524"/>
            <a:ext cx="9813706" cy="3704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成果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実験設計</a:t>
            </a:r>
          </a:p>
        </p:txBody>
      </p:sp>
      <p:sp>
        <p:nvSpPr>
          <p:cNvPr id="3" name="フローチャート: データ 2"/>
          <p:cNvSpPr/>
          <p:nvPr/>
        </p:nvSpPr>
        <p:spPr>
          <a:xfrm>
            <a:off x="2577279" y="1654295"/>
            <a:ext cx="2160000" cy="72000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データ収集</a:t>
            </a:r>
            <a:endParaRPr kumimoji="1" lang="en-US" altLang="ja-JP" sz="1600"/>
          </a:p>
        </p:txBody>
      </p:sp>
      <p:sp>
        <p:nvSpPr>
          <p:cNvPr id="4" name="正方形/長方形 3"/>
          <p:cNvSpPr/>
          <p:nvPr/>
        </p:nvSpPr>
        <p:spPr>
          <a:xfrm>
            <a:off x="2577279" y="2856516"/>
            <a:ext cx="216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データを解析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可能な形に変換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77279" y="4058737"/>
            <a:ext cx="216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様々な</a:t>
            </a:r>
            <a:r>
              <a:rPr kumimoji="1" lang="ja-JP" altLang="en-US" sz="1600"/>
              <a:t>機械学習を</a:t>
            </a:r>
            <a:endParaRPr kumimoji="1" lang="en-US" altLang="ja-JP" sz="1600"/>
          </a:p>
          <a:p>
            <a:pPr algn="ctr"/>
            <a:r>
              <a:rPr kumimoji="1" lang="ja-JP" altLang="en-US" sz="1600"/>
              <a:t>行う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760073" y="5263187"/>
            <a:ext cx="216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予測値をカタカナに変換し出力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735069" y="2856516"/>
            <a:ext cx="216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モデルを保存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577279" y="5242651"/>
            <a:ext cx="216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生成したモデルを用いて値を予測</a:t>
            </a:r>
          </a:p>
        </p:txBody>
      </p:sp>
      <p:sp>
        <p:nvSpPr>
          <p:cNvPr id="9" name="フローチャート: 判断 8"/>
          <p:cNvSpPr/>
          <p:nvPr/>
        </p:nvSpPr>
        <p:spPr>
          <a:xfrm>
            <a:off x="5570328" y="3912450"/>
            <a:ext cx="2489483" cy="1022299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予測されたタイトルを評価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735069" y="1648296"/>
            <a:ext cx="216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略語を予測したい言葉を入力</a:t>
            </a:r>
            <a:endParaRPr kumimoji="1" lang="ja-JP" altLang="en-US" sz="1600"/>
          </a:p>
        </p:txBody>
      </p:sp>
      <p:sp>
        <p:nvSpPr>
          <p:cNvPr id="11" name="正方形/長方形 10"/>
          <p:cNvSpPr/>
          <p:nvPr/>
        </p:nvSpPr>
        <p:spPr>
          <a:xfrm>
            <a:off x="8892859" y="1646165"/>
            <a:ext cx="2160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保存したモデルから略語を予測</a:t>
            </a:r>
          </a:p>
        </p:txBody>
      </p:sp>
      <p:sp>
        <p:nvSpPr>
          <p:cNvPr id="12" name="フローチャート: データ 11"/>
          <p:cNvSpPr/>
          <p:nvPr/>
        </p:nvSpPr>
        <p:spPr>
          <a:xfrm>
            <a:off x="8892859" y="3193380"/>
            <a:ext cx="2160000" cy="720000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/>
              <a:t>予測した略語を出力</a:t>
            </a:r>
            <a:endParaRPr kumimoji="1" lang="en-US" altLang="ja-JP" sz="16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704397" y="2374295"/>
            <a:ext cx="0" cy="482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680838" y="3576516"/>
            <a:ext cx="0" cy="482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680838" y="4760430"/>
            <a:ext cx="0" cy="482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cxnSpLocks/>
          </p:cNvCxnSpPr>
          <p:nvPr/>
        </p:nvCxnSpPr>
        <p:spPr>
          <a:xfrm flipV="1">
            <a:off x="4750478" y="2006607"/>
            <a:ext cx="956255" cy="36069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>
            <a:off x="6815069" y="3576516"/>
            <a:ext cx="1826" cy="33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6816895" y="2374295"/>
            <a:ext cx="0" cy="482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6838247" y="4936314"/>
            <a:ext cx="1826" cy="335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>
            <a:off x="9994323" y="2368929"/>
            <a:ext cx="10733" cy="854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cxnSpLocks/>
          </p:cNvCxnSpPr>
          <p:nvPr/>
        </p:nvCxnSpPr>
        <p:spPr>
          <a:xfrm flipV="1">
            <a:off x="7920073" y="2006165"/>
            <a:ext cx="972786" cy="3617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円/楕円 35"/>
          <p:cNvSpPr/>
          <p:nvPr/>
        </p:nvSpPr>
        <p:spPr>
          <a:xfrm>
            <a:off x="4993898" y="3912450"/>
            <a:ext cx="310052" cy="37596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カギ線コネクタ 31"/>
          <p:cNvCxnSpPr>
            <a:cxnSpLocks/>
          </p:cNvCxnSpPr>
          <p:nvPr/>
        </p:nvCxnSpPr>
        <p:spPr>
          <a:xfrm rot="10800000">
            <a:off x="4737280" y="3216516"/>
            <a:ext cx="833049" cy="120708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中かっこ 36"/>
          <p:cNvSpPr/>
          <p:nvPr/>
        </p:nvSpPr>
        <p:spPr>
          <a:xfrm>
            <a:off x="2155294" y="1646165"/>
            <a:ext cx="337601" cy="193035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3621" y="222520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/>
              <a:t>データセット</a:t>
            </a:r>
            <a:endParaRPr kumimoji="1" lang="en-US" altLang="ja-JP" sz="2000"/>
          </a:p>
          <a:p>
            <a:pPr algn="ctr"/>
            <a:r>
              <a:rPr kumimoji="1" lang="ja-JP" altLang="en-US" sz="2000"/>
              <a:t>生成</a:t>
            </a:r>
            <a:endParaRPr kumimoji="1" lang="en-US" altLang="ja-JP" sz="2000"/>
          </a:p>
        </p:txBody>
      </p:sp>
      <p:sp>
        <p:nvSpPr>
          <p:cNvPr id="39" name="左中かっこ 38"/>
          <p:cNvSpPr/>
          <p:nvPr/>
        </p:nvSpPr>
        <p:spPr>
          <a:xfrm>
            <a:off x="2155294" y="4032300"/>
            <a:ext cx="337601" cy="193035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1392" y="4620188"/>
            <a:ext cx="1210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/>
              <a:t>学習方法</a:t>
            </a:r>
            <a:endParaRPr kumimoji="1" lang="en-US" altLang="ja-JP" sz="2000"/>
          </a:p>
          <a:p>
            <a:pPr algn="ctr"/>
            <a:r>
              <a:rPr kumimoji="1" lang="en-US" altLang="ja-JP" sz="2000"/>
              <a:t>(1),(2)</a:t>
            </a: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3CB3CC5B-7D6B-48AE-BE6D-7233CF22C3D4}"/>
              </a:ext>
            </a:extLst>
          </p:cNvPr>
          <p:cNvSpPr/>
          <p:nvPr/>
        </p:nvSpPr>
        <p:spPr>
          <a:xfrm>
            <a:off x="7976938" y="4098700"/>
            <a:ext cx="311237" cy="71370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F1E441-5094-4A94-8F58-202BA585D01C}"/>
              </a:ext>
            </a:extLst>
          </p:cNvPr>
          <p:cNvSpPr/>
          <p:nvPr/>
        </p:nvSpPr>
        <p:spPr>
          <a:xfrm>
            <a:off x="8459406" y="4246942"/>
            <a:ext cx="1255689" cy="4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cs typeface="Calibri"/>
              </a:rPr>
              <a:t>評価方法</a:t>
            </a:r>
            <a:endParaRPr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151ECC44-009A-4B77-B3D1-2D649E21CA14}"/>
              </a:ext>
            </a:extLst>
          </p:cNvPr>
          <p:cNvSpPr/>
          <p:nvPr/>
        </p:nvSpPr>
        <p:spPr>
          <a:xfrm>
            <a:off x="8035966" y="5252432"/>
            <a:ext cx="311237" cy="71370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3987F45-F2FF-42B5-97DE-1E97DC86A037}"/>
              </a:ext>
            </a:extLst>
          </p:cNvPr>
          <p:cNvSpPr/>
          <p:nvPr/>
        </p:nvSpPr>
        <p:spPr>
          <a:xfrm>
            <a:off x="8459406" y="5395308"/>
            <a:ext cx="1255689" cy="41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/>
                </a:solidFill>
                <a:cs typeface="Calibri"/>
              </a:rPr>
              <a:t>実験結果</a:t>
            </a:r>
          </a:p>
        </p:txBody>
      </p:sp>
    </p:spTree>
    <p:extLst>
      <p:ext uri="{BB962C8B-B14F-4D97-AF65-F5344CB8AC3E}">
        <p14:creationId xmlns:p14="http://schemas.microsoft.com/office/powerpoint/2010/main" val="208740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データセット生成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999186" y="1690688"/>
            <a:ext cx="3991377" cy="262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u="sng"/>
              <a:t>タイトル群</a:t>
            </a:r>
            <a:r>
              <a:rPr kumimoji="1" lang="ja-JP" altLang="en-US" sz="2400" b="1"/>
              <a:t>を入手</a:t>
            </a:r>
            <a:endParaRPr lang="ja-JP" sz="2400" b="1"/>
          </a:p>
          <a:p>
            <a:pPr algn="ctr"/>
            <a:endParaRPr lang="ja-JP" altLang="en-US">
              <a:cs typeface="Calibri"/>
            </a:endParaRPr>
          </a:p>
          <a:p>
            <a:pPr algn="ctr"/>
            <a:endParaRPr lang="ja-JP" altLang="en-US">
              <a:ea typeface="+mn-lt"/>
              <a:cs typeface="+mn-lt"/>
            </a:endParaRPr>
          </a:p>
          <a:p>
            <a:pPr algn="ctr"/>
            <a:r>
              <a:rPr lang="ja-JP" sz="2000">
                <a:ea typeface="+mn-lt"/>
                <a:cs typeface="+mn-lt"/>
              </a:rPr>
              <a:t>アニメタイトルとその略称</a:t>
            </a:r>
            <a:endParaRPr lang="ja-JP" sz="2000">
              <a:cs typeface="Calibri"/>
            </a:endParaRPr>
          </a:p>
          <a:p>
            <a:pPr algn="ctr"/>
            <a:r>
              <a:rPr lang="ja-JP" sz="2000">
                <a:ea typeface="+mn-lt"/>
                <a:cs typeface="+mn-lt"/>
              </a:rPr>
              <a:t>まとめサイトなどから</a:t>
            </a:r>
            <a:endParaRPr lang="ja-JP" sz="2000">
              <a:cs typeface="Calibri"/>
            </a:endParaRPr>
          </a:p>
          <a:p>
            <a:pPr algn="ctr"/>
            <a:r>
              <a:rPr lang="ja-JP" sz="2000" b="1">
                <a:ea typeface="+mn-lt"/>
                <a:cs typeface="+mn-lt"/>
              </a:rPr>
              <a:t>webスクレイピング</a:t>
            </a:r>
            <a:r>
              <a:rPr lang="ja-JP" sz="2000">
                <a:ea typeface="+mn-lt"/>
                <a:cs typeface="+mn-lt"/>
              </a:rPr>
              <a:t>を</a:t>
            </a:r>
            <a:endParaRPr lang="ja-JP" sz="2000">
              <a:cs typeface="Calibri"/>
            </a:endParaRPr>
          </a:p>
          <a:p>
            <a:pPr algn="ctr"/>
            <a:r>
              <a:rPr lang="ja-JP" sz="2000">
                <a:ea typeface="+mn-lt"/>
                <a:cs typeface="+mn-lt"/>
              </a:rPr>
              <a:t>活用してデータを取得</a:t>
            </a:r>
            <a:endParaRPr lang="ja-JP" sz="2000"/>
          </a:p>
        </p:txBody>
      </p:sp>
      <p:sp>
        <p:nvSpPr>
          <p:cNvPr id="4" name="角丸四角形 3"/>
          <p:cNvSpPr/>
          <p:nvPr/>
        </p:nvSpPr>
        <p:spPr>
          <a:xfrm>
            <a:off x="5323713" y="1690688"/>
            <a:ext cx="5693238" cy="2621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タイトル群を</a:t>
            </a:r>
            <a:r>
              <a:rPr lang="ja-JP" altLang="en-US" sz="2400" b="1" u="sng"/>
              <a:t>ベクトル変換</a:t>
            </a:r>
          </a:p>
          <a:p>
            <a:pPr algn="ctr"/>
            <a:endParaRPr lang="ja-JP" altLang="en-US"/>
          </a:p>
          <a:p>
            <a:pPr algn="ctr"/>
            <a:endParaRPr lang="ja-JP" altLang="en-US"/>
          </a:p>
          <a:p>
            <a:pPr algn="ctr"/>
            <a:r>
              <a:rPr lang="ja-JP" sz="2400">
                <a:ea typeface="+mn-lt"/>
                <a:cs typeface="+mn-lt"/>
              </a:rPr>
              <a:t>それぞれの情報を配列に</a:t>
            </a:r>
            <a:endParaRPr lang="ja-JP" sz="2400">
              <a:cs typeface="Calibri"/>
            </a:endParaRPr>
          </a:p>
          <a:p>
            <a:pPr algn="ctr"/>
            <a:r>
              <a:rPr lang="ja-JP" sz="2400">
                <a:ea typeface="+mn-lt"/>
                <a:cs typeface="+mn-lt"/>
              </a:rPr>
              <a:t>代入・統合する</a:t>
            </a:r>
            <a:endParaRPr lang="ja-JP" sz="2400">
              <a:cs typeface="Calibri"/>
            </a:endParaRPr>
          </a:p>
          <a:p>
            <a:pPr algn="ctr"/>
            <a:r>
              <a:rPr lang="ja-JP" sz="2400">
                <a:ea typeface="+mn-lt"/>
                <a:cs typeface="+mn-lt"/>
              </a:rPr>
              <a:t> (詳しくはプログラムを参照)</a:t>
            </a:r>
            <a:endParaRPr lang="ja-JP" sz="2400"/>
          </a:p>
        </p:txBody>
      </p:sp>
      <p:sp>
        <p:nvSpPr>
          <p:cNvPr id="5" name="角丸四角形 4"/>
          <p:cNvSpPr/>
          <p:nvPr/>
        </p:nvSpPr>
        <p:spPr>
          <a:xfrm>
            <a:off x="2021095" y="5340439"/>
            <a:ext cx="7715334" cy="7899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/>
              <a:t>LinerRegression</a:t>
            </a:r>
            <a:r>
              <a:rPr lang="en-US" altLang="ja-JP" sz="2400" b="1" dirty="0" err="1"/>
              <a:t>関数</a:t>
            </a:r>
            <a:r>
              <a:rPr kumimoji="1" lang="ja-JP" altLang="en-US" sz="2400" b="1"/>
              <a:t>を用いてモデル生成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AFB0A44D-858A-4CF9-B7EE-FF897843B03C}"/>
              </a:ext>
            </a:extLst>
          </p:cNvPr>
          <p:cNvSpPr/>
          <p:nvPr/>
        </p:nvSpPr>
        <p:spPr>
          <a:xfrm>
            <a:off x="4758979" y="4442330"/>
            <a:ext cx="1502534" cy="772732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5506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/>
          <a:lstStyle/>
          <a:p>
            <a:r>
              <a:rPr kumimoji="1" lang="ja-JP" altLang="en-US"/>
              <a:t>学習方法</a:t>
            </a:r>
            <a:r>
              <a:rPr lang="ja-JP" altLang="en-US"/>
              <a:t>⑴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912" y="2202288"/>
            <a:ext cx="11571724" cy="3630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sz="2400" b="1" dirty="0" err="1"/>
              <a:t>LinerRegression</a:t>
            </a:r>
            <a:r>
              <a:rPr kumimoji="1" lang="ja-JP" altLang="en-US" sz="2400" b="1"/>
              <a:t>関数で学習</a:t>
            </a:r>
            <a:r>
              <a:rPr lang="ja-JP" altLang="en-US" sz="2400"/>
              <a:t>(</a:t>
            </a:r>
            <a:r>
              <a:rPr kumimoji="1" lang="ja-JP" altLang="en-US" sz="2400"/>
              <a:t>パラメータはデフォルト</a:t>
            </a:r>
            <a:r>
              <a:rPr lang="ja-JP" altLang="en-US" sz="2400"/>
              <a:t>)</a:t>
            </a:r>
            <a:endParaRPr lang="en-US" altLang="ja-JP" sz="2400">
              <a:cs typeface="Calibri"/>
            </a:endParaRPr>
          </a:p>
          <a:p>
            <a:r>
              <a:rPr kumimoji="1" lang="ja-JP" altLang="en-US" sz="2400" b="1"/>
              <a:t>課題</a:t>
            </a:r>
            <a:r>
              <a:rPr lang="ja-JP" altLang="en-US" sz="2400" b="1"/>
              <a:t>：</a:t>
            </a:r>
            <a:r>
              <a:rPr lang="ja-JP" altLang="en-US" sz="2400"/>
              <a:t>データ数が少ないため</a:t>
            </a:r>
            <a:r>
              <a:rPr kumimoji="1" lang="ja-JP" altLang="en-US" sz="2400"/>
              <a:t>例外に引っ張られる</a:t>
            </a:r>
            <a:endParaRPr lang="en-US" altLang="ja-JP" sz="2400">
              <a:cs typeface="Calibri"/>
            </a:endParaRPr>
          </a:p>
          <a:p>
            <a:pPr marL="0" indent="0">
              <a:buNone/>
            </a:pPr>
            <a:endParaRPr lang="ja-JP" altLang="en-US" sz="2400">
              <a:cs typeface="Calibri" panose="020F0502020204030204"/>
            </a:endParaRPr>
          </a:p>
          <a:p>
            <a:r>
              <a:rPr lang="ja-JP" altLang="en-US" sz="2400" b="1"/>
              <a:t>解決：</a:t>
            </a:r>
            <a:r>
              <a:rPr kumimoji="1" lang="ja-JP" altLang="en-US" sz="2400" b="1" u="sng"/>
              <a:t>交差検証</a:t>
            </a:r>
            <a:r>
              <a:rPr kumimoji="1" lang="ja-JP" altLang="en-US" sz="2400"/>
              <a:t>を</a:t>
            </a:r>
            <a:r>
              <a:rPr lang="ja-JP" altLang="en-US" sz="2400"/>
              <a:t>活用した学習を行う</a:t>
            </a:r>
            <a:endParaRPr lang="ja-JP" altLang="en-US" sz="2400">
              <a:cs typeface="Calibri"/>
            </a:endParaRPr>
          </a:p>
          <a:p>
            <a:r>
              <a:rPr lang="ja-JP" altLang="en-US" sz="2400" b="1">
                <a:cs typeface="Calibri"/>
              </a:rPr>
              <a:t>利益：</a:t>
            </a:r>
            <a:endParaRPr lang="ja-JP" altLang="en-US" sz="24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ja-JP" altLang="en-US" sz="2400">
                <a:ea typeface="+mn-lt"/>
                <a:cs typeface="+mn-lt"/>
              </a:rPr>
              <a:t>　・１</a:t>
            </a:r>
            <a:r>
              <a:rPr lang="ja-JP" sz="2400">
                <a:ea typeface="+mn-lt"/>
                <a:cs typeface="+mn-lt"/>
              </a:rPr>
              <a:t>つの</a:t>
            </a:r>
            <a:r>
              <a:rPr lang="ja-JP" altLang="en-US" sz="2400">
                <a:ea typeface="+mn-lt"/>
                <a:cs typeface="+mn-lt"/>
              </a:rPr>
              <a:t>デ</a:t>
            </a:r>
            <a:r>
              <a:rPr lang="ja-JP" sz="2400">
                <a:ea typeface="+mn-lt"/>
                <a:cs typeface="+mn-lt"/>
              </a:rPr>
              <a:t>ー</a:t>
            </a:r>
            <a:r>
              <a:rPr lang="ja-JP" altLang="en-US" sz="2400">
                <a:ea typeface="+mn-lt"/>
                <a:cs typeface="+mn-lt"/>
              </a:rPr>
              <a:t>タ</a:t>
            </a:r>
            <a:r>
              <a:rPr lang="ja-JP" sz="2400">
                <a:ea typeface="+mn-lt"/>
                <a:cs typeface="+mn-lt"/>
              </a:rPr>
              <a:t>に対してテスト</a:t>
            </a:r>
            <a:r>
              <a:rPr lang="ja-JP" altLang="en-US" sz="2400">
                <a:ea typeface="+mn-lt"/>
                <a:cs typeface="+mn-lt"/>
              </a:rPr>
              <a:t>を</a:t>
            </a:r>
            <a:r>
              <a:rPr lang="ja-JP" sz="2400">
                <a:ea typeface="+mn-lt"/>
                <a:cs typeface="+mn-lt"/>
              </a:rPr>
              <a:t>行って</a:t>
            </a:r>
            <a:r>
              <a:rPr lang="ja-JP" altLang="en-US" sz="2400">
                <a:ea typeface="+mn-lt"/>
                <a:cs typeface="+mn-lt"/>
              </a:rPr>
              <a:t>いくため</a:t>
            </a:r>
            <a:r>
              <a:rPr lang="ja-JP" sz="2400">
                <a:ea typeface="+mn-lt"/>
                <a:cs typeface="+mn-lt"/>
              </a:rPr>
              <a:t>予測が難しいタイトルがわかる</a:t>
            </a:r>
            <a:endParaRPr lang="ja-JP" altLang="en-US" sz="2400">
              <a:cs typeface="Calibri"/>
            </a:endParaRPr>
          </a:p>
          <a:p>
            <a:pPr marL="0" indent="0">
              <a:buNone/>
            </a:pPr>
            <a:r>
              <a:rPr lang="ja-JP" sz="2400">
                <a:cs typeface="Calibri"/>
              </a:rPr>
              <a:t>　・データを効率よく</a:t>
            </a:r>
            <a:r>
              <a:rPr lang="ja-JP" altLang="en-US" sz="2400">
                <a:cs typeface="Calibri"/>
              </a:rPr>
              <a:t>活用できる</a:t>
            </a:r>
            <a:endParaRPr lang="en-US" altLang="ja-JP" sz="2400">
              <a:cs typeface="Calibri"/>
            </a:endParaRPr>
          </a:p>
          <a:p>
            <a:endParaRPr lang="ja-JP" altLang="en-US" sz="2400">
              <a:cs typeface="Calibri"/>
            </a:endParaRPr>
          </a:p>
        </p:txBody>
      </p:sp>
      <p:sp>
        <p:nvSpPr>
          <p:cNvPr id="4" name="矢印: 左カーブ 3">
            <a:extLst>
              <a:ext uri="{FF2B5EF4-FFF2-40B4-BE49-F238E27FC236}">
                <a16:creationId xmlns:a16="http://schemas.microsoft.com/office/drawing/2014/main" id="{E286AB38-D42E-41FB-9821-8C10F5FCD435}"/>
              </a:ext>
            </a:extLst>
          </p:cNvPr>
          <p:cNvSpPr/>
          <p:nvPr/>
        </p:nvSpPr>
        <p:spPr>
          <a:xfrm>
            <a:off x="8585057" y="2826290"/>
            <a:ext cx="735168" cy="1041041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EAF81EF1-230C-4CC8-B197-D9C7212456B6}"/>
              </a:ext>
            </a:extLst>
          </p:cNvPr>
          <p:cNvSpPr/>
          <p:nvPr/>
        </p:nvSpPr>
        <p:spPr>
          <a:xfrm>
            <a:off x="9164607" y="3867332"/>
            <a:ext cx="735168" cy="670774"/>
          </a:xfrm>
          <a:prstGeom prst="curved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2192C57-6A84-4682-A982-3073855D2851}"/>
              </a:ext>
            </a:extLst>
          </p:cNvPr>
          <p:cNvSpPr/>
          <p:nvPr/>
        </p:nvSpPr>
        <p:spPr>
          <a:xfrm>
            <a:off x="3546218" y="5708753"/>
            <a:ext cx="4421745" cy="976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cs typeface="Calibri"/>
              </a:rPr>
              <a:t>交差検証とは？</a:t>
            </a:r>
            <a:endParaRPr lang="ja-JP" alt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26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kumimoji="1"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交差検証</a:t>
            </a:r>
            <a:r>
              <a:rPr lang="en-US" altLang="ja-JP"/>
              <a:t>(Cross-Validation)</a:t>
            </a:r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 flipH="1">
            <a:off x="497983" y="1531549"/>
            <a:ext cx="698035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/>
              <a:t>交差検証</a:t>
            </a:r>
            <a:r>
              <a:rPr lang="en-US" altLang="ja-JP" sz="2400" b="1"/>
              <a:t>(Cross-Validation)</a:t>
            </a:r>
            <a:r>
              <a:rPr kumimoji="1" lang="ja-JP" altLang="en-US" sz="2400"/>
              <a:t>とは</a:t>
            </a:r>
            <a:r>
              <a:rPr lang="ja-JP" altLang="en-US" sz="2400"/>
              <a:t>、</a:t>
            </a:r>
            <a:endParaRPr lang="en-US" altLang="ja-JP" sz="2400"/>
          </a:p>
          <a:p>
            <a:endParaRPr lang="en-US" altLang="ja-JP" sz="2400"/>
          </a:p>
          <a:p>
            <a:r>
              <a:rPr kumimoji="1" lang="ja-JP" altLang="en-US" sz="2400"/>
              <a:t>　</a:t>
            </a:r>
            <a:r>
              <a:rPr kumimoji="1" lang="en-US" altLang="ja-JP" sz="2400"/>
              <a:t>1.</a:t>
            </a:r>
            <a:r>
              <a:rPr kumimoji="1" lang="ja-JP" altLang="en-US" sz="2400"/>
              <a:t>データを分割</a:t>
            </a:r>
            <a:endParaRPr kumimoji="1" lang="en-US" altLang="ja-JP" sz="2400"/>
          </a:p>
          <a:p>
            <a:r>
              <a:rPr lang="ja-JP" altLang="en-US" sz="2400"/>
              <a:t>　</a:t>
            </a:r>
            <a:r>
              <a:rPr lang="en-US" altLang="ja-JP" sz="2400"/>
              <a:t>2.</a:t>
            </a:r>
            <a:r>
              <a:rPr lang="ja-JP" altLang="en-US" sz="2400"/>
              <a:t>一部データで解析</a:t>
            </a:r>
            <a:r>
              <a:rPr lang="en-US" altLang="ja-JP" sz="2400"/>
              <a:t>(</a:t>
            </a:r>
            <a:r>
              <a:rPr lang="ja-JP" altLang="en-US" sz="2400"/>
              <a:t>訓練</a:t>
            </a:r>
            <a:r>
              <a:rPr lang="en-US" altLang="ja-JP" sz="2400"/>
              <a:t>)</a:t>
            </a:r>
          </a:p>
          <a:p>
            <a:r>
              <a:rPr kumimoji="1" lang="ja-JP" altLang="en-US" sz="2400"/>
              <a:t>　</a:t>
            </a:r>
            <a:r>
              <a:rPr kumimoji="1" lang="en-US" altLang="ja-JP" sz="2400"/>
              <a:t>3.</a:t>
            </a:r>
            <a:r>
              <a:rPr kumimoji="1" lang="ja-JP" altLang="en-US" sz="2400"/>
              <a:t>残ったデータで評価</a:t>
            </a:r>
            <a:r>
              <a:rPr kumimoji="1" lang="en-US" altLang="ja-JP" sz="2400"/>
              <a:t>(</a:t>
            </a:r>
            <a:r>
              <a:rPr lang="ja-JP" altLang="en-US" sz="2400"/>
              <a:t>テスト</a:t>
            </a:r>
            <a:r>
              <a:rPr kumimoji="1" lang="en-US" altLang="ja-JP" sz="2400"/>
              <a:t>)</a:t>
            </a:r>
          </a:p>
          <a:p>
            <a:r>
              <a:rPr lang="ja-JP" altLang="en-US" sz="2400"/>
              <a:t>　</a:t>
            </a:r>
            <a:r>
              <a:rPr lang="en-US" altLang="ja-JP" sz="2400"/>
              <a:t>4.</a:t>
            </a:r>
            <a:r>
              <a:rPr lang="ja-JP" altLang="en-US" sz="2400"/>
              <a:t>分割部分を変更し</a:t>
            </a:r>
            <a:r>
              <a:rPr lang="en-US" altLang="ja-JP" sz="2400"/>
              <a:t>2</a:t>
            </a:r>
            <a:r>
              <a:rPr lang="ja-JP" altLang="en-US" sz="2400"/>
              <a:t>と</a:t>
            </a:r>
            <a:r>
              <a:rPr lang="en-US" altLang="ja-JP" sz="2400"/>
              <a:t>3</a:t>
            </a:r>
            <a:r>
              <a:rPr lang="ja-JP" altLang="en-US" sz="2400"/>
              <a:t>を繰り返す</a:t>
            </a:r>
            <a:endParaRPr lang="en-US" altLang="ja-JP" sz="2400"/>
          </a:p>
          <a:p>
            <a:r>
              <a:rPr kumimoji="1" lang="ja-JP" altLang="en-US" sz="2400"/>
              <a:t>　</a:t>
            </a:r>
            <a:r>
              <a:rPr kumimoji="1" lang="en-US" altLang="ja-JP" sz="2400"/>
              <a:t>5.</a:t>
            </a:r>
            <a:r>
              <a:rPr kumimoji="1" lang="ja-JP" altLang="en-US" sz="2400"/>
              <a:t>複数回行ったテスト結果をもとに評価する</a:t>
            </a:r>
            <a:endParaRPr kumimoji="1" lang="en-US" altLang="ja-JP" sz="2400"/>
          </a:p>
          <a:p>
            <a:endParaRPr kumimoji="1" lang="en-US" altLang="ja-JP" sz="2400"/>
          </a:p>
          <a:p>
            <a:r>
              <a:rPr lang="ja-JP" altLang="en-US" sz="2400"/>
              <a:t>の手順で</a:t>
            </a:r>
            <a:r>
              <a:rPr lang="ja-JP" altLang="en-US" sz="2400" u="sng"/>
              <a:t>データ解析手法の「良さ」を評価</a:t>
            </a:r>
            <a:r>
              <a:rPr lang="ja-JP" altLang="en-US" sz="2400"/>
              <a:t>できる</a:t>
            </a:r>
            <a:endParaRPr kumimoji="1" lang="en-US" altLang="ja-JP" sz="2400"/>
          </a:p>
        </p:txBody>
      </p:sp>
      <p:sp>
        <p:nvSpPr>
          <p:cNvPr id="4" name="正方形/長方形 3"/>
          <p:cNvSpPr/>
          <p:nvPr/>
        </p:nvSpPr>
        <p:spPr>
          <a:xfrm>
            <a:off x="7625367" y="1531549"/>
            <a:ext cx="3901225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err="1"/>
              <a:t>LinerRegression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に適用</a:t>
            </a:r>
            <a:endParaRPr kumimoji="1" lang="en-US" altLang="ja-JP" sz="2800"/>
          </a:p>
          <a:p>
            <a:pPr algn="ctr"/>
            <a:endParaRPr lang="en-US" altLang="ja-JP" sz="2800"/>
          </a:p>
          <a:p>
            <a:pPr algn="ctr"/>
            <a:endParaRPr kumimoji="1" lang="en-US" altLang="ja-JP" sz="2800"/>
          </a:p>
          <a:p>
            <a:pPr algn="ctr"/>
            <a:endParaRPr kumimoji="1" lang="en-US" altLang="ja-JP" sz="2800"/>
          </a:p>
          <a:p>
            <a:pPr algn="ctr"/>
            <a:r>
              <a:rPr lang="ja-JP" altLang="en-US" sz="2400"/>
              <a:t>比較的少ないデータを</a:t>
            </a:r>
            <a:endParaRPr lang="en-US" altLang="ja-JP" sz="2400"/>
          </a:p>
          <a:p>
            <a:pPr algn="ctr"/>
            <a:r>
              <a:rPr lang="ja-JP" altLang="en-US" sz="2400" b="1"/>
              <a:t>効率よく活用できる</a:t>
            </a:r>
            <a:endParaRPr kumimoji="1" lang="ja-JP" altLang="en-US" sz="2400" b="1"/>
          </a:p>
        </p:txBody>
      </p:sp>
      <p:grpSp>
        <p:nvGrpSpPr>
          <p:cNvPr id="5" name="図形グループ 4"/>
          <p:cNvGrpSpPr/>
          <p:nvPr/>
        </p:nvGrpSpPr>
        <p:grpSpPr>
          <a:xfrm>
            <a:off x="2120721" y="5089537"/>
            <a:ext cx="7950558" cy="1387872"/>
            <a:chOff x="2120721" y="5231562"/>
            <a:chExt cx="7688686" cy="1104179"/>
          </a:xfrm>
        </p:grpSpPr>
        <p:sp>
          <p:nvSpPr>
            <p:cNvPr id="6" name="正方形/長方形 5"/>
            <p:cNvSpPr/>
            <p:nvPr/>
          </p:nvSpPr>
          <p:spPr>
            <a:xfrm>
              <a:off x="2120721" y="5231562"/>
              <a:ext cx="2734028" cy="110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/>
                <a:t>機械学習での交差検証例</a:t>
              </a:r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318" r="39667" b="21571"/>
            <a:stretch/>
          </p:blipFill>
          <p:spPr>
            <a:xfrm>
              <a:off x="4854749" y="5231562"/>
              <a:ext cx="4954658" cy="11041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8" name="下矢印 7"/>
          <p:cNvSpPr/>
          <p:nvPr/>
        </p:nvSpPr>
        <p:spPr>
          <a:xfrm>
            <a:off x="8835444" y="2857112"/>
            <a:ext cx="1481070" cy="875764"/>
          </a:xfrm>
          <a:prstGeom prst="downArrow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79452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ェザー">
  <a:themeElements>
    <a:clrScheme name="フェザー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フェザー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フェザー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Application>Microsoft Office PowerPoint</Application>
  <PresentationFormat>ワイド画面</PresentationFormat>
  <Slides>15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フェザー</vt:lpstr>
      <vt:lpstr>Regressionを用いた作品 タイトルの略語予測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学習方法⑴</vt:lpstr>
      <vt:lpstr>PowerPoint プレゼンテーション</vt:lpstr>
      <vt:lpstr>PowerPoint プレゼンテーション</vt:lpstr>
      <vt:lpstr>PowerPoint プレゼンテーション</vt:lpstr>
      <vt:lpstr>実験結果</vt:lpstr>
      <vt:lpstr>今後の課題</vt:lpstr>
      <vt:lpstr>考察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LinearRegressionを用いたアニメタイトルの略語予測</dc:title>
  <dc:creator>伊波　究</dc:creator>
  <cp:revision>506</cp:revision>
  <dcterms:created xsi:type="dcterms:W3CDTF">2019-07-25T04:41:50Z</dcterms:created>
  <dcterms:modified xsi:type="dcterms:W3CDTF">2019-08-01T03:35:25Z</dcterms:modified>
</cp:coreProperties>
</file>