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5"/>
  </p:notesMasterIdLst>
  <p:handoutMasterIdLst>
    <p:handoutMasterId r:id="rId96"/>
  </p:handoutMasterIdLst>
  <p:sldIdLst>
    <p:sldId id="367" r:id="rId2"/>
    <p:sldId id="463" r:id="rId3"/>
    <p:sldId id="392" r:id="rId4"/>
    <p:sldId id="597" r:id="rId5"/>
    <p:sldId id="743" r:id="rId6"/>
    <p:sldId id="744" r:id="rId7"/>
    <p:sldId id="726" r:id="rId8"/>
    <p:sldId id="637" r:id="rId9"/>
    <p:sldId id="638" r:id="rId10"/>
    <p:sldId id="640" r:id="rId11"/>
    <p:sldId id="642" r:id="rId12"/>
    <p:sldId id="737" r:id="rId13"/>
    <p:sldId id="738" r:id="rId14"/>
    <p:sldId id="739" r:id="rId15"/>
    <p:sldId id="740" r:id="rId16"/>
    <p:sldId id="727" r:id="rId17"/>
    <p:sldId id="675" r:id="rId18"/>
    <p:sldId id="741" r:id="rId19"/>
    <p:sldId id="644" r:id="rId20"/>
    <p:sldId id="645" r:id="rId21"/>
    <p:sldId id="646" r:id="rId22"/>
    <p:sldId id="647" r:id="rId23"/>
    <p:sldId id="648" r:id="rId24"/>
    <p:sldId id="649" r:id="rId25"/>
    <p:sldId id="728" r:id="rId26"/>
    <p:sldId id="650" r:id="rId27"/>
    <p:sldId id="729" r:id="rId28"/>
    <p:sldId id="617" r:id="rId29"/>
    <p:sldId id="618" r:id="rId30"/>
    <p:sldId id="620" r:id="rId31"/>
    <p:sldId id="621" r:id="rId32"/>
    <p:sldId id="622" r:id="rId33"/>
    <p:sldId id="623" r:id="rId34"/>
    <p:sldId id="679" r:id="rId35"/>
    <p:sldId id="730" r:id="rId36"/>
    <p:sldId id="624" r:id="rId37"/>
    <p:sldId id="626" r:id="rId38"/>
    <p:sldId id="627" r:id="rId39"/>
    <p:sldId id="686" r:id="rId40"/>
    <p:sldId id="697" r:id="rId41"/>
    <p:sldId id="689" r:id="rId42"/>
    <p:sldId id="691" r:id="rId43"/>
    <p:sldId id="690" r:id="rId44"/>
    <p:sldId id="693" r:id="rId45"/>
    <p:sldId id="731" r:id="rId46"/>
    <p:sldId id="695" r:id="rId47"/>
    <p:sldId id="630" r:id="rId48"/>
    <p:sldId id="678" r:id="rId49"/>
    <p:sldId id="680" r:id="rId50"/>
    <p:sldId id="681" r:id="rId51"/>
    <p:sldId id="682" r:id="rId52"/>
    <p:sldId id="683" r:id="rId53"/>
    <p:sldId id="720" r:id="rId54"/>
    <p:sldId id="732" r:id="rId55"/>
    <p:sldId id="696" r:id="rId56"/>
    <p:sldId id="677" r:id="rId57"/>
    <p:sldId id="698" r:id="rId58"/>
    <p:sldId id="699" r:id="rId59"/>
    <p:sldId id="703" r:id="rId60"/>
    <p:sldId id="700" r:id="rId61"/>
    <p:sldId id="704" r:id="rId62"/>
    <p:sldId id="701" r:id="rId63"/>
    <p:sldId id="705" r:id="rId64"/>
    <p:sldId id="711" r:id="rId65"/>
    <p:sldId id="707" r:id="rId66"/>
    <p:sldId id="706" r:id="rId67"/>
    <p:sldId id="708" r:id="rId68"/>
    <p:sldId id="709" r:id="rId69"/>
    <p:sldId id="725" r:id="rId70"/>
    <p:sldId id="712" r:id="rId71"/>
    <p:sldId id="713" r:id="rId72"/>
    <p:sldId id="721" r:id="rId73"/>
    <p:sldId id="745" r:id="rId74"/>
    <p:sldId id="664" r:id="rId75"/>
    <p:sldId id="733" r:id="rId76"/>
    <p:sldId id="714" r:id="rId77"/>
    <p:sldId id="715" r:id="rId78"/>
    <p:sldId id="722" r:id="rId79"/>
    <p:sldId id="716" r:id="rId80"/>
    <p:sldId id="717" r:id="rId81"/>
    <p:sldId id="718" r:id="rId82"/>
    <p:sldId id="719" r:id="rId83"/>
    <p:sldId id="734" r:id="rId84"/>
    <p:sldId id="723" r:id="rId85"/>
    <p:sldId id="724" r:id="rId86"/>
    <p:sldId id="742" r:id="rId87"/>
    <p:sldId id="735" r:id="rId88"/>
    <p:sldId id="386" r:id="rId89"/>
    <p:sldId id="674" r:id="rId90"/>
    <p:sldId id="667" r:id="rId91"/>
    <p:sldId id="668" r:id="rId92"/>
    <p:sldId id="669" r:id="rId93"/>
    <p:sldId id="670" r:id="rId94"/>
  </p:sldIdLst>
  <p:sldSz cx="9144000" cy="6858000" type="screen4x3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D94A3F9-94C7-4570-B9C0-85C9787CD01C}">
          <p14:sldIdLst>
            <p14:sldId id="367"/>
            <p14:sldId id="463"/>
          </p14:sldIdLst>
        </p14:section>
        <p14:section name="Wiederholung Teamquiz" id="{5CECB9A2-CD29-4D76-AC95-338E76134586}">
          <p14:sldIdLst>
            <p14:sldId id="392"/>
            <p14:sldId id="597"/>
            <p14:sldId id="743"/>
            <p14:sldId id="744"/>
          </p14:sldIdLst>
        </p14:section>
        <p14:section name="NoSQL" id="{BE7D98F3-396F-4DFE-9BA8-6F7332F9B4BB}">
          <p14:sldIdLst>
            <p14:sldId id="726"/>
            <p14:sldId id="637"/>
            <p14:sldId id="638"/>
            <p14:sldId id="640"/>
            <p14:sldId id="642"/>
            <p14:sldId id="737"/>
            <p14:sldId id="738"/>
            <p14:sldId id="739"/>
            <p14:sldId id="740"/>
            <p14:sldId id="727"/>
            <p14:sldId id="675"/>
            <p14:sldId id="741"/>
            <p14:sldId id="644"/>
            <p14:sldId id="645"/>
            <p14:sldId id="646"/>
            <p14:sldId id="647"/>
            <p14:sldId id="648"/>
            <p14:sldId id="649"/>
            <p14:sldId id="728"/>
            <p14:sldId id="650"/>
          </p14:sldIdLst>
        </p14:section>
        <p14:section name="mongoDB" id="{C7E89057-B048-4C57-8473-69B2C385A023}">
          <p14:sldIdLst>
            <p14:sldId id="729"/>
            <p14:sldId id="617"/>
            <p14:sldId id="618"/>
            <p14:sldId id="620"/>
            <p14:sldId id="621"/>
            <p14:sldId id="622"/>
            <p14:sldId id="623"/>
            <p14:sldId id="679"/>
            <p14:sldId id="730"/>
            <p14:sldId id="624"/>
            <p14:sldId id="626"/>
            <p14:sldId id="627"/>
          </p14:sldIdLst>
        </p14:section>
        <p14:section name="node + mongoDB" id="{D694E2A4-59A0-4D5C-B9DE-950FFA824E3A}">
          <p14:sldIdLst>
            <p14:sldId id="686"/>
            <p14:sldId id="697"/>
            <p14:sldId id="689"/>
            <p14:sldId id="691"/>
            <p14:sldId id="690"/>
            <p14:sldId id="693"/>
            <p14:sldId id="731"/>
            <p14:sldId id="695"/>
            <p14:sldId id="630"/>
            <p14:sldId id="678"/>
            <p14:sldId id="680"/>
            <p14:sldId id="681"/>
            <p14:sldId id="682"/>
            <p14:sldId id="683"/>
            <p14:sldId id="720"/>
          </p14:sldIdLst>
        </p14:section>
        <p14:section name="mongoose" id="{9B4ADD11-EDBE-4F2A-B3CD-970A111E2288}">
          <p14:sldIdLst>
            <p14:sldId id="732"/>
            <p14:sldId id="696"/>
            <p14:sldId id="677"/>
            <p14:sldId id="698"/>
            <p14:sldId id="699"/>
            <p14:sldId id="703"/>
            <p14:sldId id="700"/>
            <p14:sldId id="704"/>
            <p14:sldId id="701"/>
            <p14:sldId id="705"/>
            <p14:sldId id="711"/>
            <p14:sldId id="707"/>
            <p14:sldId id="706"/>
            <p14:sldId id="708"/>
            <p14:sldId id="709"/>
            <p14:sldId id="725"/>
            <p14:sldId id="712"/>
            <p14:sldId id="713"/>
            <p14:sldId id="721"/>
            <p14:sldId id="745"/>
            <p14:sldId id="664"/>
          </p14:sldIdLst>
        </p14:section>
        <p14:section name="node-restful" id="{F338DE71-D62D-4D36-BFB3-CC4BB7B1AFA7}">
          <p14:sldIdLst>
            <p14:sldId id="733"/>
            <p14:sldId id="714"/>
            <p14:sldId id="715"/>
            <p14:sldId id="722"/>
            <p14:sldId id="716"/>
            <p14:sldId id="717"/>
            <p14:sldId id="718"/>
            <p14:sldId id="719"/>
          </p14:sldIdLst>
        </p14:section>
        <p14:section name="Zusammenfassung Ausblick" id="{53FCDA40-CC39-43B1-9E9D-12081CA5A189}">
          <p14:sldIdLst>
            <p14:sldId id="734"/>
            <p14:sldId id="723"/>
            <p14:sldId id="724"/>
            <p14:sldId id="742"/>
            <p14:sldId id="735"/>
            <p14:sldId id="386"/>
          </p14:sldIdLst>
        </p14:section>
        <p14:section name="MEAN in a nutshell" id="{DFD8B9BE-B235-42D0-B911-4BC9637C6FB8}">
          <p14:sldIdLst>
            <p14:sldId id="674"/>
            <p14:sldId id="667"/>
            <p14:sldId id="668"/>
            <p14:sldId id="669"/>
            <p14:sldId id="6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0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F3F4"/>
    <a:srgbClr val="78B832"/>
    <a:srgbClr val="0098A1"/>
    <a:srgbClr val="FF7171"/>
    <a:srgbClr val="005054"/>
    <a:srgbClr val="FF0000"/>
    <a:srgbClr val="BEE2E2"/>
    <a:srgbClr val="660E7A"/>
    <a:srgbClr val="006B70"/>
    <a:srgbClr val="89A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8618" autoAdjust="0"/>
  </p:normalViewPr>
  <p:slideViewPr>
    <p:cSldViewPr snapToGrid="0">
      <p:cViewPr varScale="1">
        <p:scale>
          <a:sx n="76" d="100"/>
          <a:sy n="76" d="100"/>
        </p:scale>
        <p:origin x="62" y="259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18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334" y="0"/>
            <a:ext cx="4279918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279918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334" y="6457412"/>
            <a:ext cx="4279918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18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028" y="0"/>
            <a:ext cx="4279918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966" y="3229796"/>
            <a:ext cx="7900322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279918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028" y="6456324"/>
            <a:ext cx="4279918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34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BSON =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C35E11-EAD0-4930-90E4-2FFD1C16EB4E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10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97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BSON =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C35E11-EAD0-4930-90E4-2FFD1C16EB4E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50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52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071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4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1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409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von mg Models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üblichen</a:t>
            </a:r>
            <a:r>
              <a:rPr lang="en-US" dirty="0"/>
              <a:t> Models: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Kontruktorfunktionen</a:t>
            </a:r>
            <a:r>
              <a:rPr lang="en-US" dirty="0"/>
              <a:t>,</a:t>
            </a:r>
            <a:r>
              <a:rPr lang="en-US" baseline="0" dirty="0"/>
              <a:t> die </a:t>
            </a:r>
            <a:r>
              <a:rPr lang="en-US" baseline="0" dirty="0" err="1"/>
              <a:t>Modelinstanzen</a:t>
            </a:r>
            <a:r>
              <a:rPr lang="en-US" baseline="0" dirty="0"/>
              <a:t> </a:t>
            </a:r>
            <a:r>
              <a:rPr lang="en-US" baseline="0" dirty="0" err="1"/>
              <a:t>liefern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Schema (</a:t>
            </a:r>
            <a:r>
              <a:rPr lang="en-US" baseline="0" dirty="0" err="1"/>
              <a:t>statt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allg</a:t>
            </a:r>
            <a:r>
              <a:rPr lang="en-US" baseline="0" dirty="0"/>
              <a:t>. Model=</a:t>
            </a:r>
            <a:r>
              <a:rPr lang="en-US" baseline="0" dirty="0" err="1"/>
              <a:t>konkrete</a:t>
            </a:r>
            <a:r>
              <a:rPr lang="en-US" baseline="0" dirty="0"/>
              <a:t> </a:t>
            </a:r>
            <a:r>
              <a:rPr lang="en-US" baseline="0" dirty="0" err="1"/>
              <a:t>Instanz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36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71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85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091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856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823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JSON </a:t>
            </a:r>
            <a:r>
              <a:rPr lang="de-DE" dirty="0" err="1"/>
              <a:t>Dokumkente</a:t>
            </a:r>
            <a:r>
              <a:rPr lang="de-DE" dirty="0"/>
              <a:t>, schneller als </a:t>
            </a:r>
            <a:r>
              <a:rPr lang="de-DE" dirty="0" err="1"/>
              <a:t>mySQL</a:t>
            </a:r>
            <a:endParaRPr lang="de-DE" dirty="0"/>
          </a:p>
          <a:p>
            <a:r>
              <a:rPr lang="de-DE" dirty="0"/>
              <a:t>Volle</a:t>
            </a:r>
            <a:r>
              <a:rPr lang="de-DE" baseline="0" dirty="0"/>
              <a:t> </a:t>
            </a:r>
            <a:r>
              <a:rPr lang="de-DE" baseline="0" dirty="0" err="1"/>
              <a:t>mongoDB</a:t>
            </a:r>
            <a:r>
              <a:rPr lang="de-DE" baseline="0" dirty="0"/>
              <a:t> API in </a:t>
            </a:r>
            <a:r>
              <a:rPr lang="de-DE" baseline="0" dirty="0" err="1"/>
              <a:t>nodejs</a:t>
            </a:r>
            <a:r>
              <a:rPr lang="de-DE" baseline="0" dirty="0"/>
              <a:t>, direkter DB-Zugriff</a:t>
            </a:r>
          </a:p>
          <a:p>
            <a:r>
              <a:rPr lang="de-DE" baseline="0" dirty="0"/>
              <a:t>Validierung, Model,</a:t>
            </a:r>
          </a:p>
          <a:p>
            <a:r>
              <a:rPr lang="de-DE" baseline="0" dirty="0"/>
              <a:t>Middleware, REST-konforme Schnittstelle für Schemata, basiert auf </a:t>
            </a:r>
            <a:r>
              <a:rPr lang="de-DE" baseline="0" dirty="0" err="1"/>
              <a:t>mongoose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91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JSON </a:t>
            </a:r>
            <a:r>
              <a:rPr lang="de-DE" dirty="0" err="1"/>
              <a:t>Dokumkente</a:t>
            </a:r>
            <a:r>
              <a:rPr lang="de-DE" dirty="0"/>
              <a:t>, schneller als </a:t>
            </a:r>
            <a:r>
              <a:rPr lang="de-DE" dirty="0" err="1"/>
              <a:t>mySQL</a:t>
            </a:r>
            <a:endParaRPr lang="de-DE" dirty="0"/>
          </a:p>
          <a:p>
            <a:r>
              <a:rPr lang="de-DE" dirty="0"/>
              <a:t>Volle</a:t>
            </a:r>
            <a:r>
              <a:rPr lang="de-DE" baseline="0" dirty="0"/>
              <a:t> </a:t>
            </a:r>
            <a:r>
              <a:rPr lang="de-DE" baseline="0" dirty="0" err="1"/>
              <a:t>mongoDB</a:t>
            </a:r>
            <a:r>
              <a:rPr lang="de-DE" baseline="0" dirty="0"/>
              <a:t> API in </a:t>
            </a:r>
            <a:r>
              <a:rPr lang="de-DE" baseline="0" dirty="0" err="1"/>
              <a:t>nodejs</a:t>
            </a:r>
            <a:r>
              <a:rPr lang="de-DE" baseline="0" dirty="0"/>
              <a:t>, direkter DB-Zugriff</a:t>
            </a:r>
          </a:p>
          <a:p>
            <a:r>
              <a:rPr lang="de-DE" baseline="0"/>
              <a:t>Validierung, </a:t>
            </a:r>
            <a:r>
              <a:rPr lang="de-DE" baseline="0" dirty="0"/>
              <a:t>Model,</a:t>
            </a:r>
          </a:p>
          <a:p>
            <a:r>
              <a:rPr lang="de-DE" baseline="0" dirty="0"/>
              <a:t>Middleware, REST-konforme Schnittstelle für Schemata, basiert auf </a:t>
            </a:r>
            <a:r>
              <a:rPr lang="de-DE" baseline="0" dirty="0" err="1"/>
              <a:t>mongoose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5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46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876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04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Oben: </a:t>
            </a:r>
            <a:r>
              <a:rPr lang="de-DE" dirty="0" err="1"/>
              <a:t>function</a:t>
            </a:r>
            <a:r>
              <a:rPr lang="de-DE" dirty="0"/>
              <a:t>-handler</a:t>
            </a:r>
            <a:r>
              <a:rPr lang="de-DE" baseline="0" dirty="0"/>
              <a:t> </a:t>
            </a:r>
            <a:r>
              <a:rPr lang="de-DE" dirty="0"/>
              <a:t>Prinzip</a:t>
            </a:r>
          </a:p>
          <a:p>
            <a:r>
              <a:rPr lang="de-DE" dirty="0"/>
              <a:t>Unten: </a:t>
            </a:r>
            <a:r>
              <a:rPr lang="de-DE" dirty="0" err="1"/>
              <a:t>function</a:t>
            </a:r>
            <a:r>
              <a:rPr lang="de-DE" dirty="0"/>
              <a:t> als </a:t>
            </a:r>
            <a:r>
              <a:rPr lang="de-DE" dirty="0" err="1"/>
              <a:t>callback</a:t>
            </a:r>
            <a:r>
              <a:rPr lang="de-DE" dirty="0"/>
              <a:t>-Prinzip; direktes</a:t>
            </a:r>
            <a:r>
              <a:rPr lang="de-DE" baseline="0" dirty="0"/>
              <a:t> schreiben von JavaScript-Objekten  (JSON-Notation).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4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Als JSON</a:t>
            </a:r>
            <a:r>
              <a:rPr lang="de-DE" baseline="0" dirty="0"/>
              <a:t> direkt an den </a:t>
            </a:r>
            <a:r>
              <a:rPr lang="de-DE" baseline="0" dirty="0" err="1"/>
              <a:t>client</a:t>
            </a:r>
            <a:r>
              <a:rPr lang="de-DE" baseline="0" dirty="0"/>
              <a:t> gesendet.</a:t>
            </a:r>
          </a:p>
          <a:p>
            <a:r>
              <a:rPr lang="de-DE" baseline="0" dirty="0"/>
              <a:t>Express erkennt bei </a:t>
            </a:r>
            <a:r>
              <a:rPr lang="de-DE" baseline="0" dirty="0" err="1"/>
              <a:t>res.send</a:t>
            </a:r>
            <a:r>
              <a:rPr lang="de-DE" baseline="0" dirty="0"/>
              <a:t>() den Datentyp und setzt den HEADER automatisch auf </a:t>
            </a:r>
            <a:r>
              <a:rPr lang="de-DE" baseline="0" dirty="0" err="1"/>
              <a:t>application</a:t>
            </a:r>
            <a:r>
              <a:rPr lang="de-DE" baseline="0" dirty="0"/>
              <a:t>/</a:t>
            </a:r>
            <a:r>
              <a:rPr lang="de-DE" baseline="0" dirty="0" err="1"/>
              <a:t>json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 nächstes: Clientseite -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2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035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10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Fehler</a:t>
            </a:r>
            <a:r>
              <a:rPr lang="de-DE" baseline="0" dirty="0"/>
              <a:t>….findet es jemand?</a:t>
            </a:r>
            <a:endParaRPr lang="de-DE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de-DE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de-DE" dirty="0"/>
              <a:t>Haben Sie Fragen?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de-DE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de-DE" dirty="0"/>
              <a:t>Meine</a:t>
            </a:r>
            <a:r>
              <a:rPr lang="de-DE" baseline="0" dirty="0"/>
              <a:t> </a:t>
            </a:r>
            <a:r>
              <a:rPr lang="de-DE" dirty="0"/>
              <a:t>Frage: Code…was fällt ihnen auf?</a:t>
            </a:r>
            <a:r>
              <a:rPr lang="de-DE" baseline="0" dirty="0"/>
              <a:t> (alle </a:t>
            </a:r>
            <a:r>
              <a:rPr lang="de-DE" baseline="0" dirty="0" err="1"/>
              <a:t>Javascript</a:t>
            </a:r>
            <a:r>
              <a:rPr lang="de-DE" baseline="0" dirty="0"/>
              <a:t>!)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6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8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47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BSON =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C35E11-EAD0-4930-90E4-2FFD1C16EB4E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1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BSON =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C35E11-EAD0-4930-90E4-2FFD1C16EB4E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65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jsonb_path_ops</a:t>
            </a:r>
            <a:r>
              <a:rPr lang="de-DE" dirty="0"/>
              <a:t> = </a:t>
            </a:r>
            <a:r>
              <a:rPr lang="de-DE" dirty="0" err="1"/>
              <a:t>jpo</a:t>
            </a:r>
            <a:r>
              <a:rPr lang="de-DE" dirty="0"/>
              <a:t> 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9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2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P:\Berninger\PowerPointPraesentation\Bilder\Logos\Mehrfarbig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574" y="260648"/>
            <a:ext cx="3533462" cy="9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1049841"/>
            <a:ext cx="3780472" cy="287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Johannes Konert</a:t>
            </a:r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9978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0825" y="6524625"/>
            <a:ext cx="6121400" cy="333375"/>
          </a:xfrm>
        </p:spPr>
        <p:txBody>
          <a:bodyPr/>
          <a:lstStyle>
            <a:lvl1pPr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buNone/>
              <a:defRPr sz="1000"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900"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900"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52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294640" y="1212191"/>
            <a:ext cx="8480743" cy="51852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7"/>
          </p:nvPr>
        </p:nvSpPr>
        <p:spPr>
          <a:xfrm>
            <a:off x="4556502" y="6556375"/>
            <a:ext cx="3771841" cy="266700"/>
          </a:xfrm>
        </p:spPr>
        <p:txBody>
          <a:bodyPr anchor="ctr">
            <a:noAutofit/>
          </a:bodyPr>
          <a:lstStyle>
            <a:lvl1pPr marL="0" indent="0">
              <a:buNone/>
              <a:defRPr sz="800" b="0">
                <a:solidFill>
                  <a:srgbClr val="0098A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Titel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ergl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278610"/>
            <a:ext cx="4281547" cy="5083444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800" b="0">
                <a:solidFill>
                  <a:schemeClr val="tx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672483" y="1277938"/>
            <a:ext cx="4095279" cy="5084762"/>
          </a:xfrm>
        </p:spPr>
        <p:txBody>
          <a:bodyPr/>
          <a:lstStyle>
            <a:lvl1pPr>
              <a:defRPr sz="1800" b="0"/>
            </a:lvl1pPr>
            <a:lvl2pPr>
              <a:defRPr sz="1600" b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27"/>
          <p:cNvSpPr>
            <a:spLocks noGrp="1"/>
          </p:cNvSpPr>
          <p:nvPr>
            <p:ph type="body" sz="quarter" idx="17"/>
          </p:nvPr>
        </p:nvSpPr>
        <p:spPr>
          <a:xfrm>
            <a:off x="4556502" y="6556375"/>
            <a:ext cx="3771841" cy="266700"/>
          </a:xfrm>
        </p:spPr>
        <p:txBody>
          <a:bodyPr anchor="ctr">
            <a:noAutofit/>
          </a:bodyPr>
          <a:lstStyle>
            <a:lvl1pPr marL="0" indent="0">
              <a:buNone/>
              <a:defRPr sz="800" b="0">
                <a:solidFill>
                  <a:srgbClr val="0098A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4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278610"/>
            <a:ext cx="3453765" cy="5083444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800" b="0">
                <a:solidFill>
                  <a:schemeClr val="tx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278610"/>
            <a:ext cx="4922520" cy="5083443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0" name="Textplatzhalter 27"/>
          <p:cNvSpPr>
            <a:spLocks noGrp="1"/>
          </p:cNvSpPr>
          <p:nvPr>
            <p:ph type="body" sz="quarter" idx="17"/>
          </p:nvPr>
        </p:nvSpPr>
        <p:spPr>
          <a:xfrm>
            <a:off x="4556502" y="6556375"/>
            <a:ext cx="3771841" cy="266700"/>
          </a:xfrm>
        </p:spPr>
        <p:txBody>
          <a:bodyPr anchor="ctr">
            <a:noAutofit/>
          </a:bodyPr>
          <a:lstStyle>
            <a:lvl1pPr marL="0" indent="0">
              <a:buNone/>
              <a:defRPr sz="800" b="0">
                <a:solidFill>
                  <a:srgbClr val="0098A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4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270861"/>
            <a:ext cx="5018405" cy="5106286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2000" b="0">
                <a:solidFill>
                  <a:schemeClr val="tx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874767"/>
            <a:ext cx="3357563" cy="550237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4641" y="753935"/>
            <a:ext cx="5191760" cy="41618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8" name="Textplatzhalter 27"/>
          <p:cNvSpPr>
            <a:spLocks noGrp="1"/>
          </p:cNvSpPr>
          <p:nvPr>
            <p:ph type="body" sz="quarter" idx="17"/>
          </p:nvPr>
        </p:nvSpPr>
        <p:spPr>
          <a:xfrm>
            <a:off x="4556502" y="6556375"/>
            <a:ext cx="3771841" cy="266700"/>
          </a:xfrm>
        </p:spPr>
        <p:txBody>
          <a:bodyPr anchor="ctr">
            <a:noAutofit/>
          </a:bodyPr>
          <a:lstStyle>
            <a:lvl1pPr marL="0" indent="0">
              <a:buNone/>
              <a:defRPr sz="800" b="0">
                <a:solidFill>
                  <a:srgbClr val="0098A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Textplatzhalter 27"/>
          <p:cNvSpPr>
            <a:spLocks noGrp="1"/>
          </p:cNvSpPr>
          <p:nvPr>
            <p:ph type="body" sz="quarter" idx="17"/>
          </p:nvPr>
        </p:nvSpPr>
        <p:spPr>
          <a:xfrm>
            <a:off x="4556502" y="6556375"/>
            <a:ext cx="3771841" cy="266700"/>
          </a:xfrm>
        </p:spPr>
        <p:txBody>
          <a:bodyPr anchor="ctr">
            <a:noAutofit/>
          </a:bodyPr>
          <a:lstStyle>
            <a:lvl1pPr marL="0" indent="0">
              <a:buNone/>
              <a:defRPr sz="800" b="0">
                <a:solidFill>
                  <a:srgbClr val="0098A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71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247614"/>
            <a:ext cx="4273797" cy="5137687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2000" b="0">
                <a:solidFill>
                  <a:schemeClr val="tx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923824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414304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Textplatzhalter 27"/>
          <p:cNvSpPr>
            <a:spLocks noGrp="1"/>
          </p:cNvSpPr>
          <p:nvPr>
            <p:ph type="body" sz="quarter" idx="17"/>
          </p:nvPr>
        </p:nvSpPr>
        <p:spPr>
          <a:xfrm>
            <a:off x="4556502" y="6556375"/>
            <a:ext cx="3771841" cy="266700"/>
          </a:xfrm>
        </p:spPr>
        <p:txBody>
          <a:bodyPr anchor="ctr">
            <a:noAutofit/>
          </a:bodyPr>
          <a:lstStyle>
            <a:lvl1pPr marL="0" indent="0">
              <a:buNone/>
              <a:defRPr sz="800" b="0">
                <a:solidFill>
                  <a:srgbClr val="0098A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6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955" y="871640"/>
            <a:ext cx="845248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4955" y="1449093"/>
            <a:ext cx="8452485" cy="4889714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600"/>
              </a:spcBef>
              <a:buFont typeface="Wingdings" pitchFamily="2" charset="2"/>
              <a:buChar char="n"/>
              <a:tabLst>
                <a:tab pos="36000" algn="dec"/>
              </a:tabLst>
              <a:defRPr sz="1800" b="0">
                <a:solidFill>
                  <a:schemeClr val="tx1"/>
                </a:solidFill>
              </a:defRPr>
            </a:lvl1pPr>
            <a:lvl2pPr marL="432000" indent="-144000" defTabSz="36000">
              <a:spcBef>
                <a:spcPts val="30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8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3904746" y="6573451"/>
            <a:ext cx="421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00" dirty="0">
              <a:solidFill>
                <a:srgbClr val="96D2D2"/>
              </a:solidFill>
            </a:endParaRPr>
          </a:p>
          <a:p>
            <a:endParaRPr lang="en-US" sz="700" dirty="0">
              <a:solidFill>
                <a:srgbClr val="96D2D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0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2D4BD-4EDB-4F99-8E57-39828C6242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43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</p:spTree>
    <p:extLst>
      <p:ext uri="{BB962C8B-B14F-4D97-AF65-F5344CB8AC3E}">
        <p14:creationId xmlns:p14="http://schemas.microsoft.com/office/powerpoint/2010/main" val="5588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5108"/>
            <a:ext cx="2021840" cy="23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94640" y="753935"/>
            <a:ext cx="8480743" cy="416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6530023" y="6540818"/>
            <a:ext cx="2133600" cy="2397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94639" y="1210126"/>
            <a:ext cx="8480743" cy="522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794" r:id="rId2"/>
    <p:sldLayoutId id="2147483831" r:id="rId3"/>
    <p:sldLayoutId id="2147483825" r:id="rId4"/>
    <p:sldLayoutId id="2147483828" r:id="rId5"/>
    <p:sldLayoutId id="2147483827" r:id="rId6"/>
    <p:sldLayoutId id="2147483829" r:id="rId7"/>
    <p:sldLayoutId id="2147483832" r:id="rId8"/>
    <p:sldLayoutId id="2147483833" r:id="rId9"/>
    <p:sldLayoutId id="2147483834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SzPct val="12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kowron.biz/artikel/mysql-mariadb-vs-mongodb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kowron.biz/artikel/mysql-mariadb-vs-mongodb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rthalion.info/2015/12/29/json-benchmark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erthalion.info/2015/12/29/json-benchmark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rthalion.info/2015/12/29/json-benchmark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.enterprisedb.com/postgres-plus-edb-blog/marc-linster/postgres-outperforms-mongodb-and-ushers-new-developer-realit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ference/glossary/#term-index" TargetMode="External"/><Relationship Id="rId3" Type="http://schemas.openxmlformats.org/officeDocument/2006/relationships/hyperlink" Target="http://docs.mongodb.org/manual/reference/glossary/#term-database" TargetMode="External"/><Relationship Id="rId7" Type="http://schemas.openxmlformats.org/officeDocument/2006/relationships/hyperlink" Target="http://docs.mongodb.org/manual/reference/glossary/#term-field" TargetMode="External"/><Relationship Id="rId12" Type="http://schemas.openxmlformats.org/officeDocument/2006/relationships/hyperlink" Target="http://docs.mongodb.org/manual/reference/sql-comparis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mongodb.org/manual/reference/glossary/#term-bson" TargetMode="External"/><Relationship Id="rId11" Type="http://schemas.openxmlformats.org/officeDocument/2006/relationships/hyperlink" Target="http://docs.mongodb.org/manual/reference/sql-aggregation-comparison/" TargetMode="External"/><Relationship Id="rId5" Type="http://schemas.openxmlformats.org/officeDocument/2006/relationships/hyperlink" Target="http://docs.mongodb.org/manual/reference/glossary/#term-document" TargetMode="External"/><Relationship Id="rId10" Type="http://schemas.openxmlformats.org/officeDocument/2006/relationships/hyperlink" Target="http://docs.mongodb.org/manual/reference/glossary/#term-id" TargetMode="External"/><Relationship Id="rId4" Type="http://schemas.openxmlformats.org/officeDocument/2006/relationships/hyperlink" Target="http://docs.mongodb.org/manual/reference/glossary/#term-collection" TargetMode="External"/><Relationship Id="rId9" Type="http://schemas.openxmlformats.org/officeDocument/2006/relationships/hyperlink" Target="http://docs.mongodb.org/manual/reference/glossary/#term-primary-ke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method/db.collection.update/#db.collection.update" TargetMode="External"/><Relationship Id="rId2" Type="http://schemas.openxmlformats.org/officeDocument/2006/relationships/hyperlink" Target="http://docs.mongodb.org/manual/reference/method/db.collection.insert/#db.collection.ins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mongodb.org/manual/reference/sql-comparison/" TargetMode="External"/><Relationship Id="rId4" Type="http://schemas.openxmlformats.org/officeDocument/2006/relationships/hyperlink" Target="http://docs.mongodb.org/manual/reference/operator/update/set/#up._S_se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operator/update/unset/#up._S_unset" TargetMode="External"/><Relationship Id="rId2" Type="http://schemas.openxmlformats.org/officeDocument/2006/relationships/hyperlink" Target="http://docs.mongodb.org/manual/reference/method/db.collection.update/#db.collection.upd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ongodb.org/manual/reference/sql-comparison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sql-comparis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sql-comparis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reference/sql-comparis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v3.2/tutorial/install-mongodb-on-windows/" TargetMode="External"/><Relationship Id="rId2" Type="http://schemas.openxmlformats.org/officeDocument/2006/relationships/hyperlink" Target="https://www.mongodb.com/download-center#commun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administration/install-on-linux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emf"/><Relationship Id="rId2" Type="http://schemas.openxmlformats.org/officeDocument/2006/relationships/hyperlink" Target="https://github.com/mongodb/node-mongodb-nat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mongodb.org/manual/tutorial/query-document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org/manual/" TargetMode="External"/><Relationship Id="rId2" Type="http://schemas.openxmlformats.org/officeDocument/2006/relationships/hyperlink" Target="https://github.com/mafintosh/mongo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ngoosejs.com/docs/validation.html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queries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fintosh/mongojs" TargetMode="External"/><Relationship Id="rId2" Type="http://schemas.openxmlformats.org/officeDocument/2006/relationships/hyperlink" Target="https://github.com/mongodb/node-mongodb-na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arnboost/mongoose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github.com/baugarten/node-restfu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3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0" Type="http://schemas.openxmlformats.org/officeDocument/2006/relationships/image" Target="../media/image65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2672" y="1108128"/>
            <a:ext cx="4337782" cy="2882685"/>
          </a:xfrm>
        </p:spPr>
        <p:txBody>
          <a:bodyPr>
            <a:normAutofit/>
          </a:bodyPr>
          <a:lstStyle/>
          <a:p>
            <a:r>
              <a:rPr lang="de-DE" dirty="0"/>
              <a:t>Multimedia Engineering II</a:t>
            </a:r>
            <a:br>
              <a:rPr lang="de-DE" dirty="0"/>
            </a:br>
            <a:br>
              <a:rPr lang="de-DE" dirty="0"/>
            </a:br>
            <a:r>
              <a:rPr lang="de-DE" dirty="0"/>
              <a:t>08 Datenhaltung: </a:t>
            </a:r>
            <a:r>
              <a:rPr lang="de-DE" dirty="0" err="1"/>
              <a:t>mongoDB</a:t>
            </a:r>
            <a:r>
              <a:rPr lang="de-DE" dirty="0"/>
              <a:t> </a:t>
            </a:r>
            <a:r>
              <a:rPr lang="de-DE" dirty="0" err="1"/>
              <a:t>NoSQL</a:t>
            </a:r>
            <a:r>
              <a:rPr lang="de-DE" dirty="0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Johannes Konert</a:t>
            </a:r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r="16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NoSQL</a:t>
            </a:r>
            <a:r>
              <a:rPr lang="de-DE" dirty="0"/>
              <a:t> Performance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5" name="Rechteck 4"/>
          <p:cNvSpPr/>
          <p:nvPr/>
        </p:nvSpPr>
        <p:spPr>
          <a:xfrm>
            <a:off x="711778" y="5895217"/>
            <a:ext cx="7079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http://skowron.biz/artikel/mysql-mariadb-vs-mongodb/</a:t>
            </a:r>
            <a:endParaRPr lang="de-DE" dirty="0"/>
          </a:p>
        </p:txBody>
      </p:sp>
      <p:pic>
        <p:nvPicPr>
          <p:cNvPr id="3" name="Grafik 2" descr="skowron.biz - Performancevergleich: MySQL (MariaDB) vs. MongoDB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5" t="25509" r="26061" b="34121"/>
          <a:stretch/>
        </p:blipFill>
        <p:spPr>
          <a:xfrm>
            <a:off x="572654" y="1431636"/>
            <a:ext cx="7932251" cy="3759199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396088" y="535629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444444"/>
                </a:solidFill>
                <a:latin typeface="Arial" panose="020B0604020202020204" pitchFamily="34" charset="0"/>
              </a:rPr>
              <a:t>MongoDB</a:t>
            </a:r>
            <a:r>
              <a:rPr lang="de-DE" dirty="0">
                <a:solidFill>
                  <a:srgbClr val="444444"/>
                </a:solidFill>
                <a:latin typeface="Arial" panose="020B0604020202020204" pitchFamily="34" charset="0"/>
              </a:rPr>
              <a:t> 30,6% schneller als 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30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NoSQL</a:t>
            </a:r>
            <a:r>
              <a:rPr lang="de-DE" dirty="0"/>
              <a:t> Performance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5" name="Rechteck 4"/>
          <p:cNvSpPr/>
          <p:nvPr/>
        </p:nvSpPr>
        <p:spPr>
          <a:xfrm>
            <a:off x="711778" y="5895217"/>
            <a:ext cx="7079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http://skowron.biz/artikel/mysql-mariadb-vs-mongodb/</a:t>
            </a:r>
            <a:endParaRPr lang="de-DE" dirty="0"/>
          </a:p>
        </p:txBody>
      </p:sp>
      <p:pic>
        <p:nvPicPr>
          <p:cNvPr id="4" name="Grafik 3" descr="skowron.biz - Performancevergleich: MySQL (MariaDB) vs. MongoDB - Google Chrom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t="24398" r="25354" b="35972"/>
          <a:stretch/>
        </p:blipFill>
        <p:spPr>
          <a:xfrm>
            <a:off x="804141" y="1422399"/>
            <a:ext cx="7749479" cy="349134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508923" y="5035149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444444"/>
                </a:solidFill>
                <a:latin typeface="Arial" panose="020B0604020202020204" pitchFamily="34" charset="0"/>
              </a:rPr>
              <a:t>MongoDB</a:t>
            </a:r>
            <a:r>
              <a:rPr lang="de-DE" dirty="0">
                <a:solidFill>
                  <a:srgbClr val="444444"/>
                </a:solidFill>
                <a:latin typeface="Arial" panose="020B0604020202020204" pitchFamily="34" charset="0"/>
              </a:rPr>
              <a:t> 500% schneller als 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4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 anderer Benchmark: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NoSQL</a:t>
            </a:r>
            <a:r>
              <a:rPr lang="de-DE" dirty="0"/>
              <a:t> Performance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1026" name="Picture 2" descr="http://erthalion.info/public/img/select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1" y="447200"/>
            <a:ext cx="8793018" cy="67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418775" y="614009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http://erthalion.info/2015/12/29/json-benchmarks/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94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 anderer Benchmark: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NoSQL</a:t>
            </a:r>
            <a:r>
              <a:rPr lang="de-DE" dirty="0"/>
              <a:t> Performance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418775" y="614009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http://erthalion.info/2015/12/29/json-benchmarks/</a:t>
            </a:r>
            <a:r>
              <a:rPr lang="de-DE" dirty="0"/>
              <a:t> </a:t>
            </a:r>
          </a:p>
        </p:txBody>
      </p:sp>
      <p:pic>
        <p:nvPicPr>
          <p:cNvPr id="2050" name="Picture 2" descr="http://erthalion.info/public/img/insert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1" y="436268"/>
            <a:ext cx="8776740" cy="67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5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 anderer Benchmark: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NoSQL</a:t>
            </a:r>
            <a:r>
              <a:rPr lang="de-DE" dirty="0"/>
              <a:t> Performance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418775" y="614009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http://erthalion.info/2015/12/29/json-benchmarks/</a:t>
            </a:r>
            <a:r>
              <a:rPr lang="de-DE" dirty="0"/>
              <a:t> </a:t>
            </a:r>
          </a:p>
        </p:txBody>
      </p:sp>
      <p:pic>
        <p:nvPicPr>
          <p:cNvPr id="3074" name="Picture 2" descr="http://erthalion.info/public/img/update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" y="429255"/>
            <a:ext cx="8894275" cy="68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2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Zwischenfazit</a:t>
            </a:r>
          </a:p>
          <a:p>
            <a:r>
              <a:rPr lang="de-DE" dirty="0"/>
              <a:t>Es kommt auf den Test an </a:t>
            </a:r>
            <a:br>
              <a:rPr lang="de-DE" dirty="0"/>
            </a:br>
            <a:r>
              <a:rPr lang="de-DE" b="0" dirty="0"/>
              <a:t>(welche Konfiguration? Welche einfachen/Komplexen Anfragen?)</a:t>
            </a:r>
          </a:p>
          <a:p>
            <a:r>
              <a:rPr lang="de-DE" dirty="0" err="1"/>
              <a:t>PostgreSQL</a:t>
            </a:r>
            <a:r>
              <a:rPr lang="de-DE" dirty="0"/>
              <a:t> hat inzwischen auch </a:t>
            </a:r>
            <a:br>
              <a:rPr lang="de-DE" dirty="0"/>
            </a:br>
            <a:r>
              <a:rPr lang="de-DE" dirty="0"/>
              <a:t>schnelle JSON und </a:t>
            </a:r>
            <a:r>
              <a:rPr lang="de-DE" dirty="0" err="1"/>
              <a:t>key-value</a:t>
            </a:r>
            <a:r>
              <a:rPr lang="de-DE" dirty="0"/>
              <a:t> Datenbank-Formate</a:t>
            </a:r>
          </a:p>
          <a:p>
            <a:endParaRPr lang="de-DE" dirty="0"/>
          </a:p>
          <a:p>
            <a:r>
              <a:rPr lang="de-DE" dirty="0" err="1"/>
              <a:t>MongoDB</a:t>
            </a:r>
            <a:r>
              <a:rPr lang="de-DE" dirty="0"/>
              <a:t> punktet dann, wenn</a:t>
            </a:r>
          </a:p>
          <a:p>
            <a:pPr lvl="1"/>
            <a:r>
              <a:rPr lang="de-DE" dirty="0"/>
              <a:t>Mehr READ als WRITE</a:t>
            </a:r>
          </a:p>
          <a:p>
            <a:pPr lvl="1"/>
            <a:r>
              <a:rPr lang="de-DE" dirty="0"/>
              <a:t>Einfache Inserts/Updates</a:t>
            </a:r>
          </a:p>
          <a:p>
            <a:pPr lvl="1"/>
            <a:r>
              <a:rPr lang="de-DE" dirty="0"/>
              <a:t>Keine JOINS </a:t>
            </a:r>
            <a:r>
              <a:rPr lang="de-DE" dirty="0" err="1"/>
              <a:t>etc</a:t>
            </a:r>
            <a:r>
              <a:rPr lang="de-DE" dirty="0"/>
              <a:t> (keine Tabellenübergreifende Anfragen)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4755862" y="6549629"/>
            <a:ext cx="3771841" cy="266700"/>
          </a:xfrm>
        </p:spPr>
        <p:txBody>
          <a:bodyPr/>
          <a:lstStyle/>
          <a:p>
            <a:r>
              <a:rPr lang="de-DE" dirty="0"/>
              <a:t>Siehe bei Interesse auch: </a:t>
            </a:r>
            <a:r>
              <a:rPr lang="de-DE" dirty="0">
                <a:hlinkClick r:id="rId2"/>
              </a:rPr>
              <a:t>http://de.enterprisedb.com/postgres-plus-edb-blog/marc-linster/postgres-outperforms-mongodb-and-ushers-new-developer-reality</a:t>
            </a:r>
            <a:r>
              <a:rPr lang="de-DE" dirty="0"/>
              <a:t>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NoSQL</a:t>
            </a:r>
            <a:r>
              <a:rPr lang="de-DE" dirty="0"/>
              <a:t> Performance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6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47134" y="2281286"/>
            <a:ext cx="4873657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Konzeptvergleich mit </a:t>
            </a:r>
            <a:r>
              <a:rPr lang="de-DE" dirty="0" err="1">
                <a:solidFill>
                  <a:schemeClr val="bg1"/>
                </a:solidFill>
              </a:rPr>
              <a:t>mySQL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/>
              <a:t>__________ </a:t>
            </a:r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60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098" name="Foliennummernplatzhalter 1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555DA-EE86-44E5-A06A-81173C0ECCD9}" type="slidenum">
              <a:rPr lang="de-DE" smtClean="0">
                <a:solidFill>
                  <a:schemeClr val="bg1"/>
                </a:solidFill>
              </a:rPr>
              <a:pPr eaLnBrk="1" hangingPunct="1"/>
              <a:t>17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97010" y="6764134"/>
            <a:ext cx="1956576" cy="111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endParaRPr lang="de-DE" sz="6600" kern="0" dirty="0">
              <a:latin typeface="Calibri" pitchFamily="34" charset="0"/>
            </a:endParaRPr>
          </a:p>
        </p:txBody>
      </p:sp>
      <p:pic>
        <p:nvPicPr>
          <p:cNvPr id="18434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75" y="1858009"/>
            <a:ext cx="4001408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kro.com.au/wp-content/uploads/2013/04/mysq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" y="1348875"/>
            <a:ext cx="3233420" cy="167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742671" y="2258185"/>
            <a:ext cx="894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5400" kern="0" dirty="0">
                <a:latin typeface="Calibri" pitchFamily="34" charset="0"/>
              </a:rPr>
              <a:t>VS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788108" y="4286191"/>
            <a:ext cx="5493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5400" kern="0" dirty="0">
                <a:latin typeface="+mj-lt"/>
              </a:rPr>
              <a:t>Konzeptvergleich</a:t>
            </a:r>
          </a:p>
        </p:txBody>
      </p:sp>
    </p:spTree>
    <p:extLst>
      <p:ext uri="{BB962C8B-B14F-4D97-AF65-F5344CB8AC3E}">
        <p14:creationId xmlns:p14="http://schemas.microsoft.com/office/powerpoint/2010/main" val="405195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Konzeptvergleich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97040"/>
              </p:ext>
            </p:extLst>
          </p:nvPr>
        </p:nvGraphicFramePr>
        <p:xfrm>
          <a:off x="734042" y="163904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70">
                  <a:extLst>
                    <a:ext uri="{9D8B030D-6E8A-4147-A177-3AD203B41FA5}">
                      <a16:colId xmlns:a16="http://schemas.microsoft.com/office/drawing/2014/main" val="1690103683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3550940546"/>
                    </a:ext>
                  </a:extLst>
                </a:gridCol>
                <a:gridCol w="1703294">
                  <a:extLst>
                    <a:ext uri="{9D8B030D-6E8A-4147-A177-3AD203B41FA5}">
                      <a16:colId xmlns:a16="http://schemas.microsoft.com/office/drawing/2014/main" val="4141899773"/>
                    </a:ext>
                  </a:extLst>
                </a:gridCol>
                <a:gridCol w="1397430">
                  <a:extLst>
                    <a:ext uri="{9D8B030D-6E8A-4147-A177-3AD203B41FA5}">
                      <a16:colId xmlns:a16="http://schemas.microsoft.com/office/drawing/2014/main" val="422674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nachname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plz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2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Sonnenschein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6061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87547"/>
              </p:ext>
            </p:extLst>
          </p:nvPr>
        </p:nvGraphicFramePr>
        <p:xfrm>
          <a:off x="734042" y="3360270"/>
          <a:ext cx="48768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99">
                  <a:extLst>
                    <a:ext uri="{9D8B030D-6E8A-4147-A177-3AD203B41FA5}">
                      <a16:colId xmlns:a16="http://schemas.microsoft.com/office/drawing/2014/main" val="1690103683"/>
                    </a:ext>
                  </a:extLst>
                </a:gridCol>
                <a:gridCol w="4275101">
                  <a:extLst>
                    <a:ext uri="{9D8B030D-6E8A-4147-A177-3AD203B41FA5}">
                      <a16:colId xmlns:a16="http://schemas.microsoft.com/office/drawing/2014/main" val="3550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key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value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2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{ _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: 0, </a:t>
                      </a:r>
                      <a:r>
                        <a:rPr lang="de-DE" dirty="0" err="1"/>
                        <a:t>vorname</a:t>
                      </a:r>
                      <a:r>
                        <a:rPr lang="de-DE" dirty="0"/>
                        <a:t>: Max, </a:t>
                      </a:r>
                      <a:r>
                        <a:rPr lang="de-DE" dirty="0" err="1"/>
                        <a:t>nachname</a:t>
                      </a:r>
                      <a:r>
                        <a:rPr lang="de-DE" dirty="0"/>
                        <a:t>: Mustermann,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plz</a:t>
                      </a:r>
                      <a:r>
                        <a:rPr lang="de-DE" baseline="0" dirty="0"/>
                        <a:t>: 10133}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4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{ _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: 1, </a:t>
                      </a:r>
                      <a:r>
                        <a:rPr lang="de-DE" dirty="0" err="1"/>
                        <a:t>vorname</a:t>
                      </a:r>
                      <a:r>
                        <a:rPr lang="de-DE" dirty="0"/>
                        <a:t>: Susi, </a:t>
                      </a:r>
                      <a:r>
                        <a:rPr lang="de-DE" dirty="0" err="1"/>
                        <a:t>nachname</a:t>
                      </a:r>
                      <a:r>
                        <a:rPr lang="de-DE" dirty="0"/>
                        <a:t>: Sonnenschein,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plz</a:t>
                      </a:r>
                      <a:r>
                        <a:rPr lang="de-DE" baseline="0" dirty="0"/>
                        <a:t>: </a:t>
                      </a:r>
                      <a:r>
                        <a:rPr lang="de-DE" dirty="0"/>
                        <a:t>10625</a:t>
                      </a:r>
                      <a:r>
                        <a:rPr lang="de-DE" baseline="0" dirty="0"/>
                        <a:t>}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{ _</a:t>
                      </a:r>
                      <a:r>
                        <a:rPr lang="de-DE" dirty="0" err="1"/>
                        <a:t>id</a:t>
                      </a:r>
                      <a:r>
                        <a:rPr lang="de-DE" dirty="0"/>
                        <a:t>: 2, </a:t>
                      </a:r>
                      <a:r>
                        <a:rPr lang="de-DE" dirty="0" err="1"/>
                        <a:t>vorname</a:t>
                      </a:r>
                      <a:r>
                        <a:rPr lang="de-DE" dirty="0"/>
                        <a:t>: Bernd, </a:t>
                      </a:r>
                      <a:r>
                        <a:rPr lang="de-DE" dirty="0" err="1"/>
                        <a:t>nachname</a:t>
                      </a:r>
                      <a:r>
                        <a:rPr lang="de-DE" dirty="0"/>
                        <a:t>: Brot,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plz</a:t>
                      </a:r>
                      <a:r>
                        <a:rPr lang="de-DE" baseline="0" dirty="0"/>
                        <a:t>: </a:t>
                      </a:r>
                      <a:r>
                        <a:rPr lang="de-DE" dirty="0"/>
                        <a:t>10533</a:t>
                      </a:r>
                      <a:r>
                        <a:rPr lang="de-DE" baseline="0" dirty="0"/>
                        <a:t>}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60612"/>
                  </a:ext>
                </a:extLst>
              </a:tr>
            </a:tbl>
          </a:graphicData>
        </a:graphic>
      </p:graphicFrame>
      <p:pic>
        <p:nvPicPr>
          <p:cNvPr id="9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20" y="4268459"/>
            <a:ext cx="2754184" cy="80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akro.com.au/wp-content/uploads/2013/04/mysql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70" y="1777266"/>
            <a:ext cx="1970924" cy="10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6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05575"/>
              </p:ext>
            </p:extLst>
          </p:nvPr>
        </p:nvGraphicFramePr>
        <p:xfrm>
          <a:off x="997887" y="948475"/>
          <a:ext cx="7045760" cy="4848626"/>
        </p:xfrm>
        <a:graphic>
          <a:graphicData uri="http://schemas.openxmlformats.org/drawingml/2006/table">
            <a:tbl>
              <a:tblPr/>
              <a:tblGrid>
                <a:gridCol w="352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7">
                <a:tc>
                  <a:txBody>
                    <a:bodyPr/>
                    <a:lstStyle/>
                    <a:p>
                      <a:pPr algn="l"/>
                      <a:r>
                        <a:rPr lang="de-DE" sz="1700" dirty="0">
                          <a:effectLst/>
                        </a:rPr>
                        <a:t>SQL Terms/</a:t>
                      </a:r>
                      <a:r>
                        <a:rPr lang="de-DE" sz="1700" dirty="0" err="1">
                          <a:effectLst/>
                        </a:rPr>
                        <a:t>Concepts</a:t>
                      </a:r>
                      <a:endParaRPr lang="de-DE" sz="1700" dirty="0">
                        <a:effectLst/>
                      </a:endParaRPr>
                    </a:p>
                  </a:txBody>
                  <a:tcPr marL="44257" marR="70812" marT="44257" marB="442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MongoDB Terms/Concepts</a:t>
                      </a:r>
                    </a:p>
                  </a:txBody>
                  <a:tcPr marL="44257" marR="70812" marT="44257" marB="442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database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700" i="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database</a:t>
                      </a:r>
                      <a:endParaRPr lang="de-DE" sz="1700">
                        <a:effectLst/>
                      </a:endParaRP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table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700" i="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collection</a:t>
                      </a:r>
                      <a:endParaRPr lang="de-DE" sz="1700">
                        <a:effectLst/>
                      </a:endParaRP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row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700" i="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document</a:t>
                      </a:r>
                      <a:r>
                        <a:rPr lang="de-DE" sz="1700">
                          <a:effectLst/>
                        </a:rPr>
                        <a:t> or </a:t>
                      </a:r>
                      <a:r>
                        <a:rPr lang="de-DE" sz="1700" i="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BSON</a:t>
                      </a:r>
                      <a:r>
                        <a:rPr lang="de-DE" sz="1700">
                          <a:effectLst/>
                        </a:rPr>
                        <a:t> document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column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700" i="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field</a:t>
                      </a:r>
                      <a:endParaRPr lang="de-DE" sz="1700">
                        <a:effectLst/>
                      </a:endParaRP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index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700" i="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index</a:t>
                      </a:r>
                      <a:endParaRPr lang="de-DE" sz="1700">
                        <a:effectLst/>
                      </a:endParaRP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table joins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embedded documents and linking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6389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primary key</a:t>
                      </a:r>
                    </a:p>
                    <a:p>
                      <a:pPr algn="l"/>
                      <a:r>
                        <a:rPr lang="en-US" sz="1700">
                          <a:effectLst/>
                        </a:rPr>
                        <a:t>Specify any unique column or column combination as primary key.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i="0" u="none" strike="noStrike" dirty="0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primary key</a:t>
                      </a:r>
                      <a:endParaRPr lang="en-US" sz="1700" dirty="0">
                        <a:effectLst/>
                      </a:endParaRPr>
                    </a:p>
                    <a:p>
                      <a:pPr algn="l"/>
                      <a:r>
                        <a:rPr lang="en-US" sz="1700" dirty="0">
                          <a:effectLst/>
                        </a:rPr>
                        <a:t>In MongoDB, the primary key is automatically set to the </a:t>
                      </a:r>
                      <a:r>
                        <a:rPr lang="en-US" sz="1700" i="0" u="none" strike="noStrike" dirty="0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_id</a:t>
                      </a:r>
                      <a:r>
                        <a:rPr lang="en-US" sz="1700" i="0" u="none" strike="noStrike" dirty="0">
                          <a:solidFill>
                            <a:srgbClr val="428BCA"/>
                          </a:solidFill>
                          <a:effectLst/>
                        </a:rPr>
                        <a:t> </a:t>
                      </a:r>
                      <a:r>
                        <a:rPr lang="en-US" sz="1700" dirty="0">
                          <a:effectLst/>
                        </a:rPr>
                        <a:t>field.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6389">
                <a:tc>
                  <a:txBody>
                    <a:bodyPr/>
                    <a:lstStyle/>
                    <a:p>
                      <a:pPr algn="l"/>
                      <a:r>
                        <a:rPr lang="de-DE" sz="1700">
                          <a:effectLst/>
                        </a:rPr>
                        <a:t>aggregation (e.g. group by)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aggregation pipeline</a:t>
                      </a:r>
                    </a:p>
                    <a:p>
                      <a:pPr algn="l"/>
                      <a:r>
                        <a:rPr lang="en-US" sz="1700" dirty="0">
                          <a:effectLst/>
                        </a:rPr>
                        <a:t>See the </a:t>
                      </a:r>
                      <a:r>
                        <a:rPr lang="en-US" sz="1700" i="0" u="none" strike="noStrike" dirty="0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SQL to Aggregation Mapping Chart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</a:txBody>
                  <a:tcPr marL="70812" marR="70812" marT="70812" marB="7081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688109" y="5787807"/>
            <a:ext cx="695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12"/>
              </a:rPr>
              <a:t>http://docs.mongodb.org/manual/reference/sql-comparison/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1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Wiederholung: </a:t>
            </a:r>
            <a:r>
              <a:rPr lang="de-DE" sz="1800" dirty="0" err="1"/>
              <a:t>Teamquiz</a:t>
            </a:r>
            <a:r>
              <a:rPr lang="de-DE" sz="1800" dirty="0"/>
              <a:t> zu Modularisierung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/>
              <a:t>__________ </a:t>
            </a:r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4755862" y="6081237"/>
            <a:ext cx="3771841" cy="266700"/>
          </a:xfrm>
        </p:spPr>
        <p:txBody>
          <a:bodyPr/>
          <a:lstStyle/>
          <a:p>
            <a:r>
              <a:rPr lang="de-DE" dirty="0"/>
              <a:t>Bildquelle: http://static.zehn.de/image/3a2e5985e6bcc6c726abe9b2f9a1a335/1248105898.4.081fdc6b871a6e5f1134554af404e040.Sahnehaeubchen_Fotolia_4150869_askaja.jpgthumb_187x141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7" name="Picture 2" descr="http://static.zehn.de/image/3a2e5985e6bcc6c726abe9b2f9a1a335/1248105898.4.081fdc6b871a6e5f1134554af404e040.Sahnehaeubchen_Fotolia_4150869_askaja.jpgthumb_187x14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18" y="3454239"/>
            <a:ext cx="2469825" cy="18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5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64695"/>
              </p:ext>
            </p:extLst>
          </p:nvPr>
        </p:nvGraphicFramePr>
        <p:xfrm>
          <a:off x="507997" y="831273"/>
          <a:ext cx="7878620" cy="4941454"/>
        </p:xfrm>
        <a:graphic>
          <a:graphicData uri="http://schemas.openxmlformats.org/drawingml/2006/table">
            <a:tbl>
              <a:tblPr/>
              <a:tblGrid>
                <a:gridCol w="4073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747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SQL Schema Statements</a:t>
                      </a:r>
                    </a:p>
                  </a:txBody>
                  <a:tcPr marL="22851" marR="36562" marT="22851" marB="22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MongoDB Schema Statements</a:t>
                      </a:r>
                    </a:p>
                  </a:txBody>
                  <a:tcPr marL="22851" marR="36562" marT="22851" marB="22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71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CREATE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en-US" sz="1400" dirty="0">
                          <a:effectLst/>
                        </a:rPr>
                        <a:t> users ( id MEDIUMINT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NOT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>
                          <a:effectLst/>
                        </a:rPr>
                        <a:t> AUTO_INCREMENT, </a:t>
                      </a:r>
                      <a:r>
                        <a:rPr lang="en-US" sz="1400" dirty="0" err="1">
                          <a:effectLst/>
                        </a:rPr>
                        <a:t>user_id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7020"/>
                          </a:solidFill>
                          <a:effectLst/>
                        </a:rPr>
                        <a:t>Varchar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30</a:t>
                      </a:r>
                      <a:r>
                        <a:rPr lang="en-US" sz="1400" dirty="0">
                          <a:effectLst/>
                        </a:rPr>
                        <a:t>), age </a:t>
                      </a:r>
                      <a:r>
                        <a:rPr lang="en-US" sz="1400" dirty="0">
                          <a:solidFill>
                            <a:srgbClr val="00702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, status </a:t>
                      </a:r>
                      <a:r>
                        <a:rPr lang="en-US" sz="1400" dirty="0">
                          <a:solidFill>
                            <a:srgbClr val="007020"/>
                          </a:solidFill>
                          <a:effectLst/>
                        </a:rPr>
                        <a:t>char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),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PRIMARY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KEY</a:t>
                      </a:r>
                      <a:r>
                        <a:rPr lang="en-US" sz="1400" dirty="0">
                          <a:effectLst/>
                        </a:rPr>
                        <a:t> (id) ) </a:t>
                      </a:r>
                    </a:p>
                  </a:txBody>
                  <a:tcPr marL="36562" marR="36562" marT="36562" marB="365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Implicitly created on first </a:t>
                      </a:r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latin typeface="Inconsolata"/>
                          <a:hlinkClick r:id="rId2" tooltip="db.collection.insert()"/>
                        </a:rPr>
                        <a:t>insert()</a:t>
                      </a:r>
                      <a:r>
                        <a:rPr lang="en-US" sz="1400">
                          <a:effectLst/>
                        </a:rPr>
                        <a:t> operation. The primary key</a:t>
                      </a:r>
                      <a:r>
                        <a:rPr lang="en-US" sz="1400">
                          <a:effectLst/>
                          <a:latin typeface="Inconsolata"/>
                        </a:rPr>
                        <a:t>_id</a:t>
                      </a:r>
                      <a:r>
                        <a:rPr lang="en-US" sz="1400">
                          <a:effectLst/>
                        </a:rPr>
                        <a:t> is automatically added if </a:t>
                      </a:r>
                      <a:r>
                        <a:rPr lang="en-US" sz="1400">
                          <a:effectLst/>
                          <a:latin typeface="Inconsolata"/>
                        </a:rPr>
                        <a:t>_id</a:t>
                      </a:r>
                      <a:r>
                        <a:rPr lang="en-US" sz="1400">
                          <a:effectLst/>
                        </a:rPr>
                        <a:t> field is not specified.</a:t>
                      </a:r>
                    </a:p>
                    <a:p>
                      <a:pPr algn="l"/>
                      <a:r>
                        <a:rPr lang="en-US" sz="1400" b="1">
                          <a:effectLst/>
                        </a:rPr>
                        <a:t>db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en-US" sz="1400" b="1">
                          <a:effectLst/>
                        </a:rPr>
                        <a:t>users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en-US" sz="1400" b="1">
                          <a:effectLst/>
                        </a:rPr>
                        <a:t>insert</a:t>
                      </a:r>
                      <a:r>
                        <a:rPr lang="en-US" sz="1400">
                          <a:effectLst/>
                        </a:rPr>
                        <a:t>( { </a:t>
                      </a:r>
                      <a:r>
                        <a:rPr lang="en-US" sz="1400" b="1">
                          <a:effectLst/>
                        </a:rPr>
                        <a:t>user_id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070A0"/>
                          </a:solidFill>
                          <a:effectLst/>
                        </a:rPr>
                        <a:t>"abc123"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b="1">
                          <a:effectLst/>
                        </a:rPr>
                        <a:t>age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55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 b="1">
                          <a:effectLst/>
                        </a:rPr>
                        <a:t>status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} ) 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However, you can also explicitly create a collection:</a:t>
                      </a:r>
                    </a:p>
                    <a:p>
                      <a:pPr algn="l"/>
                      <a:r>
                        <a:rPr lang="en-US" sz="1400" b="1">
                          <a:effectLst/>
                        </a:rPr>
                        <a:t>db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en-US" sz="1400" b="1">
                          <a:effectLst/>
                        </a:rPr>
                        <a:t>createCollection</a:t>
                      </a: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rgbClr val="4070A0"/>
                          </a:solidFill>
                          <a:effectLst/>
                        </a:rPr>
                        <a:t>"users"</a:t>
                      </a:r>
                      <a:r>
                        <a:rPr lang="en-US" sz="1400">
                          <a:effectLst/>
                        </a:rPr>
                        <a:t>) </a:t>
                      </a:r>
                    </a:p>
                  </a:txBody>
                  <a:tcPr marL="36562" marR="36562" marT="36562" marB="365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98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ALTER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en-US" sz="1400">
                          <a:effectLst/>
                        </a:rPr>
                        <a:t> users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ADD</a:t>
                      </a:r>
                      <a:r>
                        <a:rPr lang="en-US" sz="1400">
                          <a:effectLst/>
                        </a:rPr>
                        <a:t> join_date DATETIME </a:t>
                      </a:r>
                    </a:p>
                  </a:txBody>
                  <a:tcPr marL="36562" marR="36562" marT="36562" marB="365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Collections do not describe or enforce the structure of its documents; </a:t>
                      </a:r>
                      <a:r>
                        <a:rPr lang="en-US" sz="1400" dirty="0">
                          <a:effectLst/>
                        </a:rPr>
                        <a:t>i.e. there is no structural alteration at the collection level.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However, at the document level, </a:t>
                      </a:r>
                      <a:r>
                        <a:rPr lang="en-US" sz="1400" u="none" strike="noStrike" dirty="0">
                          <a:solidFill>
                            <a:srgbClr val="428BCA"/>
                          </a:solidFill>
                          <a:effectLst/>
                          <a:latin typeface="Inconsolata"/>
                          <a:hlinkClick r:id="rId3" tooltip="db.collection.update()"/>
                        </a:rPr>
                        <a:t>update()</a:t>
                      </a:r>
                      <a:r>
                        <a:rPr lang="en-US" sz="1400" dirty="0">
                          <a:effectLst/>
                        </a:rPr>
                        <a:t> operations can add fields to existing documents using the </a:t>
                      </a:r>
                      <a:r>
                        <a:rPr lang="en-US" sz="1400" u="none" strike="noStrike" dirty="0">
                          <a:solidFill>
                            <a:srgbClr val="428BCA"/>
                          </a:solidFill>
                          <a:effectLst/>
                          <a:latin typeface="Inconsolata"/>
                          <a:hlinkClick r:id="rId4" tooltip="$set"/>
                        </a:rPr>
                        <a:t>$set</a:t>
                      </a:r>
                      <a:r>
                        <a:rPr lang="en-US" sz="1400" dirty="0">
                          <a:effectLst/>
                        </a:rPr>
                        <a:t> operator.</a:t>
                      </a:r>
                    </a:p>
                    <a:p>
                      <a:pPr algn="l"/>
                      <a:r>
                        <a:rPr lang="en-US" sz="1400" b="1" dirty="0" err="1">
                          <a:effectLst/>
                        </a:rPr>
                        <a:t>db</a:t>
                      </a:r>
                      <a:r>
                        <a:rPr lang="en-US" sz="1400" dirty="0" err="1">
                          <a:effectLst/>
                        </a:rPr>
                        <a:t>.</a:t>
                      </a:r>
                      <a:r>
                        <a:rPr lang="en-US" sz="1400" b="1" dirty="0" err="1">
                          <a:effectLst/>
                        </a:rPr>
                        <a:t>users</a:t>
                      </a:r>
                      <a:r>
                        <a:rPr lang="en-US" sz="1400" dirty="0" err="1">
                          <a:effectLst/>
                        </a:rPr>
                        <a:t>.</a:t>
                      </a:r>
                      <a:r>
                        <a:rPr lang="en-US" sz="1400" b="1" dirty="0" err="1">
                          <a:effectLst/>
                        </a:rPr>
                        <a:t>update</a:t>
                      </a:r>
                      <a:r>
                        <a:rPr lang="en-US" sz="1400" dirty="0">
                          <a:effectLst/>
                        </a:rPr>
                        <a:t>( { }, { </a:t>
                      </a:r>
                      <a:r>
                        <a:rPr lang="en-US" sz="1400" b="1" dirty="0">
                          <a:effectLst/>
                        </a:rPr>
                        <a:t>$set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</a:t>
                      </a:r>
                      <a:r>
                        <a:rPr lang="en-US" sz="1400" b="1" dirty="0" err="1">
                          <a:effectLst/>
                        </a:rPr>
                        <a:t>join_date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new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7020"/>
                          </a:solidFill>
                          <a:effectLst/>
                        </a:rPr>
                        <a:t>Date</a:t>
                      </a:r>
                      <a:r>
                        <a:rPr lang="en-US" sz="1400" dirty="0">
                          <a:effectLst/>
                        </a:rPr>
                        <a:t>() } }, { </a:t>
                      </a:r>
                      <a:r>
                        <a:rPr lang="en-US" sz="1400" b="1" dirty="0">
                          <a:effectLst/>
                        </a:rPr>
                        <a:t>multi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US" sz="1400" dirty="0">
                          <a:effectLst/>
                        </a:rPr>
                        <a:t> } ) </a:t>
                      </a:r>
                    </a:p>
                  </a:txBody>
                  <a:tcPr marL="36562" marR="36562" marT="36562" marB="365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688109" y="5787807"/>
            <a:ext cx="695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http://docs.mongodb.org/manual/reference/sql-comparison/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41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59292"/>
              </p:ext>
            </p:extLst>
          </p:nvPr>
        </p:nvGraphicFramePr>
        <p:xfrm>
          <a:off x="572653" y="849747"/>
          <a:ext cx="7915564" cy="4941454"/>
        </p:xfrm>
        <a:graphic>
          <a:graphicData uri="http://schemas.openxmlformats.org/drawingml/2006/table">
            <a:tbl>
              <a:tblPr/>
              <a:tblGrid>
                <a:gridCol w="395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4487"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>
                          <a:solidFill>
                            <a:srgbClr val="007020"/>
                          </a:solidFill>
                          <a:effectLst/>
                        </a:rPr>
                        <a:t>ALTER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b="1" dirty="0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users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b="1" dirty="0">
                          <a:solidFill>
                            <a:srgbClr val="007020"/>
                          </a:solidFill>
                          <a:effectLst/>
                        </a:rPr>
                        <a:t>DROP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b="1" dirty="0">
                          <a:solidFill>
                            <a:srgbClr val="007020"/>
                          </a:solidFill>
                          <a:effectLst/>
                        </a:rPr>
                        <a:t>COLUMN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join_date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</a:p>
                  </a:txBody>
                  <a:tcPr marL="46280" marR="46280" marT="46280" marB="46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Collections do not describe or enforce the structure of its documents; i.e. there is no structural alteration at the collection level.</a:t>
                      </a:r>
                    </a:p>
                    <a:p>
                      <a:pPr algn="l"/>
                      <a:r>
                        <a:rPr lang="en-US" sz="1400" dirty="0">
                          <a:effectLst/>
                        </a:rPr>
                        <a:t>However, at the document level, </a:t>
                      </a:r>
                      <a:r>
                        <a:rPr lang="en-US" sz="1400" u="none" strike="noStrike" dirty="0">
                          <a:solidFill>
                            <a:srgbClr val="428BCA"/>
                          </a:solidFill>
                          <a:effectLst/>
                          <a:latin typeface="Inconsolata"/>
                          <a:hlinkClick r:id="rId2" tooltip="db.collection.update()"/>
                        </a:rPr>
                        <a:t>update()</a:t>
                      </a:r>
                      <a:r>
                        <a:rPr lang="en-US" sz="1400" dirty="0">
                          <a:effectLst/>
                        </a:rPr>
                        <a:t> operations can remove fields from documents using the </a:t>
                      </a:r>
                      <a:r>
                        <a:rPr lang="en-US" sz="1400" u="none" strike="noStrike" dirty="0">
                          <a:solidFill>
                            <a:srgbClr val="428BCA"/>
                          </a:solidFill>
                          <a:effectLst/>
                          <a:latin typeface="Inconsolata"/>
                          <a:hlinkClick r:id="rId3" tooltip="$unset"/>
                        </a:rPr>
                        <a:t>$unset</a:t>
                      </a:r>
                      <a:r>
                        <a:rPr lang="en-US" sz="1400" dirty="0">
                          <a:effectLst/>
                        </a:rPr>
                        <a:t> operator.</a:t>
                      </a:r>
                    </a:p>
                    <a:p>
                      <a:pPr algn="l"/>
                      <a:r>
                        <a:rPr lang="en-US" sz="1400" b="1" dirty="0" err="1">
                          <a:effectLst/>
                        </a:rPr>
                        <a:t>db</a:t>
                      </a:r>
                      <a:r>
                        <a:rPr lang="en-US" sz="1400" dirty="0" err="1">
                          <a:effectLst/>
                        </a:rPr>
                        <a:t>.</a:t>
                      </a:r>
                      <a:r>
                        <a:rPr lang="en-US" sz="1400" b="1" dirty="0" err="1">
                          <a:effectLst/>
                        </a:rPr>
                        <a:t>users</a:t>
                      </a:r>
                      <a:r>
                        <a:rPr lang="en-US" sz="1400" dirty="0" err="1">
                          <a:effectLst/>
                        </a:rPr>
                        <a:t>.</a:t>
                      </a:r>
                      <a:r>
                        <a:rPr lang="en-US" sz="1400" b="1" dirty="0" err="1">
                          <a:effectLst/>
                        </a:rPr>
                        <a:t>update</a:t>
                      </a:r>
                      <a:r>
                        <a:rPr lang="en-US" sz="1400" dirty="0">
                          <a:effectLst/>
                        </a:rPr>
                        <a:t>( { },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                              { </a:t>
                      </a:r>
                      <a:r>
                        <a:rPr lang="en-US" sz="1400" b="1" dirty="0">
                          <a:effectLst/>
                        </a:rPr>
                        <a:t>$unset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{ </a:t>
                      </a:r>
                      <a:r>
                        <a:rPr lang="en-US" sz="1400" b="1" dirty="0" err="1">
                          <a:effectLst/>
                        </a:rPr>
                        <a:t>join_date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070A0"/>
                          </a:solidFill>
                          <a:effectLst/>
                        </a:rPr>
                        <a:t>""</a:t>
                      </a:r>
                      <a:r>
                        <a:rPr lang="en-US" sz="1400" dirty="0">
                          <a:effectLst/>
                        </a:rPr>
                        <a:t> } },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                              { </a:t>
                      </a:r>
                      <a:r>
                        <a:rPr lang="en-US" sz="1400" b="1" dirty="0">
                          <a:effectLst/>
                        </a:rPr>
                        <a:t>multi</a:t>
                      </a: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US" sz="1400" dirty="0">
                          <a:effectLst/>
                        </a:rPr>
                        <a:t> } ) </a:t>
                      </a:r>
                    </a:p>
                  </a:txBody>
                  <a:tcPr marL="46280" marR="46280" marT="46280" marB="46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1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CREATE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INDEX</a:t>
                      </a:r>
                      <a:r>
                        <a:rPr lang="en-US" sz="1400">
                          <a:effectLst/>
                        </a:rPr>
                        <a:t> idx_user_id_asc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ON</a:t>
                      </a:r>
                      <a:r>
                        <a:rPr lang="en-US" sz="1400">
                          <a:effectLst/>
                        </a:rPr>
                        <a:t> users(user_id) </a:t>
                      </a:r>
                    </a:p>
                  </a:txBody>
                  <a:tcPr marL="46280" marR="46280" marT="46280" marB="462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>
                          <a:effectLst/>
                        </a:rPr>
                        <a:t>db</a:t>
                      </a:r>
                      <a:r>
                        <a:rPr lang="de-DE" sz="1400">
                          <a:effectLst/>
                        </a:rPr>
                        <a:t>.</a:t>
                      </a:r>
                      <a:r>
                        <a:rPr lang="de-DE" sz="1400" b="1">
                          <a:effectLst/>
                        </a:rPr>
                        <a:t>users</a:t>
                      </a:r>
                      <a:r>
                        <a:rPr lang="de-DE" sz="1400">
                          <a:effectLst/>
                        </a:rPr>
                        <a:t>.</a:t>
                      </a:r>
                      <a:r>
                        <a:rPr lang="de-DE" sz="1400" b="1">
                          <a:effectLst/>
                        </a:rPr>
                        <a:t>ensureIndex</a:t>
                      </a:r>
                      <a:r>
                        <a:rPr lang="de-DE" sz="1400">
                          <a:effectLst/>
                        </a:rPr>
                        <a:t>( { </a:t>
                      </a:r>
                      <a:r>
                        <a:rPr lang="de-DE" sz="1400" b="1">
                          <a:effectLst/>
                        </a:rPr>
                        <a:t>user_id</a:t>
                      </a:r>
                      <a:r>
                        <a:rPr lang="de-DE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400">
                          <a:effectLst/>
                        </a:rPr>
                        <a:t> } ) </a:t>
                      </a:r>
                    </a:p>
                  </a:txBody>
                  <a:tcPr marL="46280" marR="46280" marT="46280" marB="462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346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CREATE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INDEX</a:t>
                      </a:r>
                      <a:r>
                        <a:rPr lang="en-US" sz="1400">
                          <a:effectLst/>
                        </a:rPr>
                        <a:t> idx_user_id_asc_age_desc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ON</a:t>
                      </a:r>
                      <a:r>
                        <a:rPr lang="en-US" sz="1400">
                          <a:effectLst/>
                        </a:rPr>
                        <a:t> users(user_id, age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DESC</a:t>
                      </a:r>
                      <a:r>
                        <a:rPr lang="en-US" sz="1400">
                          <a:effectLst/>
                        </a:rPr>
                        <a:t>) </a:t>
                      </a:r>
                    </a:p>
                  </a:txBody>
                  <a:tcPr marL="46280" marR="46280" marT="46280" marB="462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>
                          <a:effectLst/>
                        </a:rPr>
                        <a:t>db</a:t>
                      </a:r>
                      <a:r>
                        <a:rPr lang="de-DE" sz="1400">
                          <a:effectLst/>
                        </a:rPr>
                        <a:t>.</a:t>
                      </a:r>
                      <a:r>
                        <a:rPr lang="de-DE" sz="1400" b="1">
                          <a:effectLst/>
                        </a:rPr>
                        <a:t>users</a:t>
                      </a:r>
                      <a:r>
                        <a:rPr lang="de-DE" sz="1400">
                          <a:effectLst/>
                        </a:rPr>
                        <a:t>.</a:t>
                      </a:r>
                      <a:r>
                        <a:rPr lang="de-DE" sz="1400" b="1">
                          <a:effectLst/>
                        </a:rPr>
                        <a:t>ensureIndex</a:t>
                      </a:r>
                      <a:r>
                        <a:rPr lang="de-DE" sz="1400">
                          <a:effectLst/>
                        </a:rPr>
                        <a:t>( { </a:t>
                      </a:r>
                      <a:r>
                        <a:rPr lang="de-DE" sz="1400" b="1">
                          <a:effectLst/>
                        </a:rPr>
                        <a:t>user_id</a:t>
                      </a:r>
                      <a:r>
                        <a:rPr lang="de-DE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400">
                          <a:effectLst/>
                        </a:rPr>
                        <a:t>, </a:t>
                      </a:r>
                      <a:r>
                        <a:rPr lang="de-DE" sz="1400" b="1">
                          <a:effectLst/>
                        </a:rPr>
                        <a:t>age</a:t>
                      </a:r>
                      <a:r>
                        <a:rPr lang="de-DE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666666"/>
                          </a:solidFill>
                          <a:effectLst/>
                        </a:rPr>
                        <a:t>-</a:t>
                      </a:r>
                      <a:r>
                        <a:rPr lang="de-DE" sz="14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400">
                          <a:effectLst/>
                        </a:rPr>
                        <a:t> } ) </a:t>
                      </a:r>
                    </a:p>
                  </a:txBody>
                  <a:tcPr marL="46280" marR="46280" marT="46280" marB="462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03">
                <a:tc>
                  <a:txBody>
                    <a:bodyPr/>
                    <a:lstStyle/>
                    <a:p>
                      <a:pPr algn="l"/>
                      <a:r>
                        <a:rPr lang="de-DE" sz="1400" b="1">
                          <a:solidFill>
                            <a:srgbClr val="007020"/>
                          </a:solidFill>
                          <a:effectLst/>
                        </a:rPr>
                        <a:t>DROP</a:t>
                      </a:r>
                      <a:r>
                        <a:rPr lang="de-DE" sz="1400">
                          <a:effectLst/>
                        </a:rPr>
                        <a:t> </a:t>
                      </a:r>
                      <a:r>
                        <a:rPr lang="de-DE" sz="1400" b="1">
                          <a:solidFill>
                            <a:srgbClr val="007020"/>
                          </a:solidFill>
                          <a:effectLst/>
                        </a:rPr>
                        <a:t>TABLE</a:t>
                      </a:r>
                      <a:r>
                        <a:rPr lang="de-DE" sz="1400">
                          <a:effectLst/>
                        </a:rPr>
                        <a:t> users </a:t>
                      </a:r>
                    </a:p>
                  </a:txBody>
                  <a:tcPr marL="46280" marR="46280" marT="46280" marB="462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err="1">
                          <a:effectLst/>
                        </a:rPr>
                        <a:t>db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users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drop</a:t>
                      </a:r>
                      <a:r>
                        <a:rPr lang="de-DE" sz="1400" dirty="0">
                          <a:effectLst/>
                        </a:rPr>
                        <a:t>() </a:t>
                      </a:r>
                    </a:p>
                  </a:txBody>
                  <a:tcPr marL="46280" marR="46280" marT="46280" marB="462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688109" y="5787807"/>
            <a:ext cx="695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http://docs.mongodb.org/manual/reference/sql-comparison/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656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563562" y="840509"/>
          <a:ext cx="7933892" cy="1514763"/>
        </p:xfrm>
        <a:graphic>
          <a:graphicData uri="http://schemas.openxmlformats.org/drawingml/2006/table">
            <a:tbl>
              <a:tblPr/>
              <a:tblGrid>
                <a:gridCol w="3966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6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938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SQL INSERT Statements</a:t>
                      </a:r>
                    </a:p>
                  </a:txBody>
                  <a:tcPr marL="47625" marR="7620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MongoDB insert() Statements</a:t>
                      </a:r>
                    </a:p>
                  </a:txBody>
                  <a:tcPr marL="47625" marR="7620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82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INSERT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INTO</a:t>
                      </a:r>
                      <a:r>
                        <a:rPr lang="en-US" sz="1400">
                          <a:effectLst/>
                        </a:rPr>
                        <a:t> users(user_id, age, status)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VALUES</a:t>
                      </a:r>
                      <a:r>
                        <a:rPr lang="en-US" sz="1400">
                          <a:effectLst/>
                        </a:rPr>
                        <a:t> (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"bcd001"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45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)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err="1">
                          <a:effectLst/>
                        </a:rPr>
                        <a:t>db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users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insert</a:t>
                      </a:r>
                      <a:r>
                        <a:rPr lang="de-DE" sz="1400" dirty="0">
                          <a:effectLst/>
                        </a:rPr>
                        <a:t>( { </a:t>
                      </a:r>
                      <a:r>
                        <a:rPr lang="de-DE" sz="1400" b="1" dirty="0" err="1">
                          <a:effectLst/>
                        </a:rPr>
                        <a:t>user_id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4070A0"/>
                          </a:solidFill>
                          <a:effectLst/>
                        </a:rPr>
                        <a:t>"bcd001"</a:t>
                      </a:r>
                      <a:r>
                        <a:rPr lang="de-DE" sz="1400" dirty="0">
                          <a:effectLst/>
                        </a:rPr>
                        <a:t>, </a:t>
                      </a:r>
                      <a:r>
                        <a:rPr lang="de-DE" sz="1400" b="1" dirty="0" err="1">
                          <a:effectLst/>
                        </a:rPr>
                        <a:t>age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208050"/>
                          </a:solidFill>
                          <a:effectLst/>
                        </a:rPr>
                        <a:t>45</a:t>
                      </a:r>
                      <a:r>
                        <a:rPr lang="de-DE" sz="1400" dirty="0">
                          <a:effectLst/>
                        </a:rPr>
                        <a:t>, </a:t>
                      </a:r>
                      <a:r>
                        <a:rPr lang="de-DE" sz="1400" b="1" dirty="0" err="1">
                          <a:effectLst/>
                        </a:rPr>
                        <a:t>status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de-DE" sz="1400" dirty="0">
                          <a:effectLst/>
                        </a:rPr>
                        <a:t> } )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27777"/>
              </p:ext>
            </p:extLst>
          </p:nvPr>
        </p:nvGraphicFramePr>
        <p:xfrm>
          <a:off x="545087" y="2660145"/>
          <a:ext cx="7961604" cy="2044873"/>
        </p:xfrm>
        <a:graphic>
          <a:graphicData uri="http://schemas.openxmlformats.org/drawingml/2006/table">
            <a:tbl>
              <a:tblPr/>
              <a:tblGrid>
                <a:gridCol w="398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913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SQL Update Statements</a:t>
                      </a:r>
                    </a:p>
                  </a:txBody>
                  <a:tcPr marL="47625" marR="7620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MongoDB</a:t>
                      </a:r>
                      <a:r>
                        <a:rPr lang="de-DE" sz="1400" dirty="0">
                          <a:effectLst/>
                        </a:rPr>
                        <a:t> update() Statements</a:t>
                      </a:r>
                    </a:p>
                  </a:txBody>
                  <a:tcPr marL="47625" marR="7620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262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 sz="1400">
                          <a:effectLst/>
                        </a:rPr>
                        <a:t> users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"C"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err="1">
                          <a:effectLst/>
                        </a:rPr>
                        <a:t>db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users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update</a:t>
                      </a:r>
                      <a:r>
                        <a:rPr lang="de-DE" sz="1400" dirty="0">
                          <a:effectLst/>
                        </a:rPr>
                        <a:t>( { </a:t>
                      </a:r>
                      <a:r>
                        <a:rPr lang="de-DE" sz="1400" b="1" dirty="0" err="1">
                          <a:effectLst/>
                        </a:rPr>
                        <a:t>age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{ </a:t>
                      </a:r>
                      <a:r>
                        <a:rPr lang="de-DE" sz="1400" b="1" dirty="0">
                          <a:effectLst/>
                        </a:rPr>
                        <a:t>$</a:t>
                      </a:r>
                      <a:r>
                        <a:rPr lang="de-DE" sz="1400" b="1" dirty="0" err="1">
                          <a:effectLst/>
                        </a:rPr>
                        <a:t>gt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de-DE" sz="1400" dirty="0">
                          <a:effectLst/>
                        </a:rPr>
                        <a:t> } }, </a:t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>
                          <a:effectLst/>
                        </a:rPr>
                        <a:t>                              { </a:t>
                      </a:r>
                      <a:r>
                        <a:rPr lang="de-DE" sz="1400" b="1" dirty="0">
                          <a:effectLst/>
                        </a:rPr>
                        <a:t>$</a:t>
                      </a:r>
                      <a:r>
                        <a:rPr lang="de-DE" sz="1400" b="1" dirty="0" err="1">
                          <a:effectLst/>
                        </a:rPr>
                        <a:t>set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{ </a:t>
                      </a:r>
                      <a:r>
                        <a:rPr lang="de-DE" sz="1400" b="1" dirty="0" err="1">
                          <a:effectLst/>
                        </a:rPr>
                        <a:t>status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4070A0"/>
                          </a:solidFill>
                          <a:effectLst/>
                        </a:rPr>
                        <a:t>"C"</a:t>
                      </a:r>
                      <a:r>
                        <a:rPr lang="de-DE" sz="1400" dirty="0">
                          <a:effectLst/>
                        </a:rPr>
                        <a:t> } }, </a:t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>
                          <a:effectLst/>
                        </a:rPr>
                        <a:t>                              { </a:t>
                      </a:r>
                      <a:r>
                        <a:rPr lang="de-DE" sz="1400" b="1" dirty="0" err="1">
                          <a:effectLst/>
                        </a:rPr>
                        <a:t>multi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de-DE" sz="1400" dirty="0">
                          <a:effectLst/>
                        </a:rPr>
                        <a:t> } )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262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 sz="1400">
                          <a:effectLst/>
                        </a:rPr>
                        <a:t> users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age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err="1">
                          <a:effectLst/>
                        </a:rPr>
                        <a:t>db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users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update</a:t>
                      </a:r>
                      <a:r>
                        <a:rPr lang="de-DE" sz="1400" dirty="0">
                          <a:effectLst/>
                        </a:rPr>
                        <a:t>( { </a:t>
                      </a:r>
                      <a:r>
                        <a:rPr lang="de-DE" sz="1400" b="1" dirty="0" err="1">
                          <a:effectLst/>
                        </a:rPr>
                        <a:t>status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de-DE" sz="1400" dirty="0">
                          <a:effectLst/>
                        </a:rPr>
                        <a:t> } , </a:t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>
                          <a:effectLst/>
                        </a:rPr>
                        <a:t>                              { </a:t>
                      </a:r>
                      <a:r>
                        <a:rPr lang="de-DE" sz="1400" b="1" dirty="0">
                          <a:effectLst/>
                        </a:rPr>
                        <a:t>$</a:t>
                      </a:r>
                      <a:r>
                        <a:rPr lang="de-DE" sz="1400" b="1" dirty="0" err="1">
                          <a:effectLst/>
                        </a:rPr>
                        <a:t>inc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{ </a:t>
                      </a:r>
                      <a:r>
                        <a:rPr lang="de-DE" sz="1400" b="1" dirty="0" err="1">
                          <a:effectLst/>
                        </a:rPr>
                        <a:t>age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de-DE" sz="1400" dirty="0">
                          <a:effectLst/>
                        </a:rPr>
                        <a:t> } }, </a:t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>
                          <a:effectLst/>
                        </a:rPr>
                        <a:t>                              { </a:t>
                      </a:r>
                      <a:r>
                        <a:rPr lang="de-DE" sz="1400" b="1" dirty="0" err="1">
                          <a:effectLst/>
                        </a:rPr>
                        <a:t>multi</a:t>
                      </a:r>
                      <a:r>
                        <a:rPr lang="de-DE" sz="14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b="1" dirty="0" err="1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de-DE" sz="1400" dirty="0">
                          <a:effectLst/>
                        </a:rPr>
                        <a:t> } )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688109" y="5787807"/>
            <a:ext cx="695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http://docs.mongodb.org/manual/reference/sql-comparison/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0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609744" y="1158311"/>
          <a:ext cx="7693746" cy="1908161"/>
        </p:xfrm>
        <a:graphic>
          <a:graphicData uri="http://schemas.openxmlformats.org/drawingml/2006/table">
            <a:tbl>
              <a:tblPr/>
              <a:tblGrid>
                <a:gridCol w="3846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008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SQL Delete Statements</a:t>
                      </a:r>
                    </a:p>
                  </a:txBody>
                  <a:tcPr marL="47625" marR="7620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MongoDB remove() Statements</a:t>
                      </a:r>
                    </a:p>
                  </a:txBody>
                  <a:tcPr marL="47625" marR="7620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52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DELETE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400">
                          <a:effectLst/>
                        </a:rPr>
                        <a:t> users </a:t>
                      </a:r>
                      <a:r>
                        <a:rPr lang="en-US" sz="14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400">
                          <a:effectLst/>
                        </a:rPr>
                        <a:t> status 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517918"/>
                          </a:solidFill>
                          <a:effectLst/>
                        </a:rPr>
                        <a:t>"D"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>
                          <a:effectLst/>
                        </a:rPr>
                        <a:t>db</a:t>
                      </a:r>
                      <a:r>
                        <a:rPr lang="de-DE" sz="1400">
                          <a:effectLst/>
                        </a:rPr>
                        <a:t>.</a:t>
                      </a:r>
                      <a:r>
                        <a:rPr lang="de-DE" sz="1400" b="1">
                          <a:effectLst/>
                        </a:rPr>
                        <a:t>users</a:t>
                      </a:r>
                      <a:r>
                        <a:rPr lang="de-DE" sz="1400">
                          <a:effectLst/>
                        </a:rPr>
                        <a:t>.</a:t>
                      </a:r>
                      <a:r>
                        <a:rPr lang="de-DE" sz="1400" b="1">
                          <a:effectLst/>
                        </a:rPr>
                        <a:t>remove</a:t>
                      </a:r>
                      <a:r>
                        <a:rPr lang="de-DE" sz="1400">
                          <a:effectLst/>
                        </a:rPr>
                        <a:t>( { </a:t>
                      </a:r>
                      <a:r>
                        <a:rPr lang="de-DE" sz="1400" b="1">
                          <a:effectLst/>
                        </a:rPr>
                        <a:t>status</a:t>
                      </a:r>
                      <a:r>
                        <a:rPr lang="de-DE" sz="14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400"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4070A0"/>
                          </a:solidFill>
                          <a:effectLst/>
                        </a:rPr>
                        <a:t>"D"</a:t>
                      </a:r>
                      <a:r>
                        <a:rPr lang="de-DE" sz="1400">
                          <a:effectLst/>
                        </a:rPr>
                        <a:t> } )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01">
                <a:tc>
                  <a:txBody>
                    <a:bodyPr/>
                    <a:lstStyle/>
                    <a:p>
                      <a:pPr algn="l"/>
                      <a:r>
                        <a:rPr lang="de-DE" sz="1400" b="1">
                          <a:solidFill>
                            <a:srgbClr val="007020"/>
                          </a:solidFill>
                          <a:effectLst/>
                        </a:rPr>
                        <a:t>DELETE</a:t>
                      </a:r>
                      <a:r>
                        <a:rPr lang="de-DE" sz="1400">
                          <a:effectLst/>
                        </a:rPr>
                        <a:t> </a:t>
                      </a:r>
                      <a:r>
                        <a:rPr lang="de-DE" sz="14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de-DE" sz="1400">
                          <a:effectLst/>
                        </a:rPr>
                        <a:t> users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err="1">
                          <a:effectLst/>
                        </a:rPr>
                        <a:t>db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users</a:t>
                      </a:r>
                      <a:r>
                        <a:rPr lang="de-DE" sz="1400" dirty="0" err="1">
                          <a:effectLst/>
                        </a:rPr>
                        <a:t>.</a:t>
                      </a:r>
                      <a:r>
                        <a:rPr lang="de-DE" sz="1400" b="1" dirty="0" err="1">
                          <a:effectLst/>
                        </a:rPr>
                        <a:t>remove</a:t>
                      </a:r>
                      <a:r>
                        <a:rPr lang="de-DE" sz="1400" dirty="0">
                          <a:effectLst/>
                        </a:rPr>
                        <a:t>( ) 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688109" y="5787807"/>
            <a:ext cx="695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http://docs.mongodb.org/manual/reference/sql-comparison/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413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66188"/>
              </p:ext>
            </p:extLst>
          </p:nvPr>
        </p:nvGraphicFramePr>
        <p:xfrm>
          <a:off x="385182" y="1285294"/>
          <a:ext cx="8342640" cy="3827557"/>
        </p:xfrm>
        <a:graphic>
          <a:graphicData uri="http://schemas.openxmlformats.org/drawingml/2006/table">
            <a:tbl>
              <a:tblPr/>
              <a:tblGrid>
                <a:gridCol w="417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72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SQL SELECT Statements</a:t>
                      </a:r>
                    </a:p>
                  </a:txBody>
                  <a:tcPr marL="19467" marR="31148" marT="19467" marB="19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MongoDB find() Statements</a:t>
                      </a:r>
                    </a:p>
                  </a:txBody>
                  <a:tcPr marL="19467" marR="31148" marT="19467" marB="19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8">
                <a:tc>
                  <a:txBody>
                    <a:bodyPr/>
                    <a:lstStyle/>
                    <a:p>
                      <a:pPr algn="l"/>
                      <a:r>
                        <a:rPr lang="de-DE" sz="12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de-DE" sz="1200">
                          <a:effectLst/>
                        </a:rPr>
                        <a:t> users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>
                          <a:effectLst/>
                        </a:rPr>
                        <a:t>db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users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find</a:t>
                      </a:r>
                      <a:r>
                        <a:rPr lang="de-DE" sz="1200">
                          <a:effectLst/>
                        </a:rPr>
                        <a:t>()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200">
                          <a:effectLst/>
                        </a:rPr>
                        <a:t> id, user_id, status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200">
                          <a:effectLst/>
                        </a:rPr>
                        <a:t> users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>
                          <a:effectLst/>
                        </a:rPr>
                        <a:t>db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users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find</a:t>
                      </a:r>
                      <a:r>
                        <a:rPr lang="de-DE" sz="1200">
                          <a:effectLst/>
                        </a:rPr>
                        <a:t>( { }, { </a:t>
                      </a:r>
                      <a:r>
                        <a:rPr lang="de-DE" sz="1200" b="1">
                          <a:effectLst/>
                        </a:rPr>
                        <a:t>user_id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200">
                          <a:effectLst/>
                        </a:rPr>
                        <a:t>, </a:t>
                      </a:r>
                      <a:r>
                        <a:rPr lang="de-DE" sz="1200" b="1">
                          <a:effectLst/>
                        </a:rPr>
                        <a:t>status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200">
                          <a:effectLst/>
                        </a:rPr>
                        <a:t> } )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200">
                          <a:effectLst/>
                        </a:rPr>
                        <a:t> user_id, status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200">
                          <a:effectLst/>
                        </a:rPr>
                        <a:t> users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>
                          <a:effectLst/>
                        </a:rPr>
                        <a:t>db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users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find</a:t>
                      </a:r>
                      <a:r>
                        <a:rPr lang="de-DE" sz="1200">
                          <a:effectLst/>
                        </a:rPr>
                        <a:t>( { }, { </a:t>
                      </a:r>
                      <a:r>
                        <a:rPr lang="de-DE" sz="1200" b="1">
                          <a:effectLst/>
                        </a:rPr>
                        <a:t>user_id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200">
                          <a:effectLst/>
                        </a:rPr>
                        <a:t>, </a:t>
                      </a:r>
                      <a:r>
                        <a:rPr lang="de-DE" sz="1200" b="1">
                          <a:effectLst/>
                        </a:rPr>
                        <a:t>status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200">
                          <a:effectLst/>
                        </a:rPr>
                        <a:t>, </a:t>
                      </a:r>
                      <a:r>
                        <a:rPr lang="de-DE" sz="1200" b="1">
                          <a:effectLst/>
                        </a:rPr>
                        <a:t>_id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de-DE" sz="1200">
                          <a:effectLst/>
                        </a:rPr>
                        <a:t> } )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200">
                          <a:effectLst/>
                        </a:rPr>
                        <a:t> users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200">
                          <a:effectLst/>
                        </a:rPr>
                        <a:t> status 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200">
                          <a:effectLst/>
                        </a:rPr>
                        <a:t>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>
                          <a:effectLst/>
                        </a:rPr>
                        <a:t>db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users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find</a:t>
                      </a:r>
                      <a:r>
                        <a:rPr lang="de-DE" sz="1200">
                          <a:effectLst/>
                        </a:rPr>
                        <a:t>( { </a:t>
                      </a:r>
                      <a:r>
                        <a:rPr lang="de-DE" sz="1200" b="1">
                          <a:effectLst/>
                        </a:rPr>
                        <a:t>status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de-DE" sz="1200">
                          <a:effectLst/>
                        </a:rPr>
                        <a:t> } )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279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200">
                          <a:effectLst/>
                        </a:rPr>
                        <a:t> user_id, status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200">
                          <a:effectLst/>
                        </a:rPr>
                        <a:t> users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200">
                          <a:effectLst/>
                        </a:rPr>
                        <a:t> status 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200">
                          <a:effectLst/>
                        </a:rPr>
                        <a:t>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dirty="0" err="1">
                          <a:effectLst/>
                        </a:rPr>
                        <a:t>db</a:t>
                      </a:r>
                      <a:r>
                        <a:rPr lang="de-DE" sz="1200" dirty="0" err="1">
                          <a:effectLst/>
                        </a:rPr>
                        <a:t>.</a:t>
                      </a:r>
                      <a:r>
                        <a:rPr lang="de-DE" sz="1200" b="1" dirty="0" err="1">
                          <a:effectLst/>
                        </a:rPr>
                        <a:t>users</a:t>
                      </a:r>
                      <a:r>
                        <a:rPr lang="de-DE" sz="1200" dirty="0" err="1">
                          <a:effectLst/>
                        </a:rPr>
                        <a:t>.</a:t>
                      </a:r>
                      <a:r>
                        <a:rPr lang="de-DE" sz="1200" b="1" dirty="0" err="1">
                          <a:effectLst/>
                        </a:rPr>
                        <a:t>find</a:t>
                      </a:r>
                      <a:r>
                        <a:rPr lang="de-DE" sz="1200" dirty="0">
                          <a:effectLst/>
                        </a:rPr>
                        <a:t>( { </a:t>
                      </a:r>
                      <a:r>
                        <a:rPr lang="de-DE" sz="1200" b="1" dirty="0" err="1">
                          <a:effectLst/>
                        </a:rPr>
                        <a:t>status</a:t>
                      </a:r>
                      <a:r>
                        <a:rPr lang="de-DE" sz="12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de-DE" sz="1200" dirty="0">
                          <a:effectLst/>
                        </a:rPr>
                        <a:t> }, </a:t>
                      </a:r>
                      <a:br>
                        <a:rPr lang="de-DE" sz="1200" dirty="0">
                          <a:effectLst/>
                        </a:rPr>
                      </a:br>
                      <a:r>
                        <a:rPr lang="de-DE" sz="1200" dirty="0">
                          <a:effectLst/>
                        </a:rPr>
                        <a:t>                        { </a:t>
                      </a:r>
                      <a:r>
                        <a:rPr lang="de-DE" sz="1200" b="1" dirty="0" err="1">
                          <a:effectLst/>
                        </a:rPr>
                        <a:t>user_id</a:t>
                      </a:r>
                      <a:r>
                        <a:rPr lang="de-DE" sz="12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200" dirty="0">
                          <a:effectLst/>
                        </a:rPr>
                        <a:t>, </a:t>
                      </a:r>
                      <a:r>
                        <a:rPr lang="de-DE" sz="1200" b="1" dirty="0" err="1">
                          <a:effectLst/>
                        </a:rPr>
                        <a:t>status</a:t>
                      </a:r>
                      <a:r>
                        <a:rPr lang="de-DE" sz="12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de-DE" sz="1200" dirty="0">
                          <a:effectLst/>
                        </a:rPr>
                        <a:t>, </a:t>
                      </a:r>
                      <a:r>
                        <a:rPr lang="de-DE" sz="1200" b="1" dirty="0">
                          <a:effectLst/>
                        </a:rPr>
                        <a:t>_</a:t>
                      </a:r>
                      <a:r>
                        <a:rPr lang="de-DE" sz="1200" b="1" dirty="0" err="1">
                          <a:effectLst/>
                        </a:rPr>
                        <a:t>id</a:t>
                      </a:r>
                      <a:r>
                        <a:rPr lang="de-DE" sz="12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de-DE" sz="1200" dirty="0">
                          <a:effectLst/>
                        </a:rPr>
                        <a:t> } )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200">
                          <a:effectLst/>
                        </a:rPr>
                        <a:t> users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200">
                          <a:effectLst/>
                        </a:rPr>
                        <a:t> status 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!=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200">
                          <a:effectLst/>
                        </a:rPr>
                        <a:t>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>
                          <a:effectLst/>
                        </a:rPr>
                        <a:t>db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users</a:t>
                      </a:r>
                      <a:r>
                        <a:rPr lang="de-DE" sz="1200">
                          <a:effectLst/>
                        </a:rPr>
                        <a:t>.</a:t>
                      </a:r>
                      <a:r>
                        <a:rPr lang="de-DE" sz="1200" b="1">
                          <a:effectLst/>
                        </a:rPr>
                        <a:t>find</a:t>
                      </a:r>
                      <a:r>
                        <a:rPr lang="de-DE" sz="1200">
                          <a:effectLst/>
                        </a:rPr>
                        <a:t>( { </a:t>
                      </a:r>
                      <a:r>
                        <a:rPr lang="de-DE" sz="1200" b="1">
                          <a:effectLst/>
                        </a:rPr>
                        <a:t>status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>
                          <a:effectLst/>
                        </a:rPr>
                        <a:t> { </a:t>
                      </a:r>
                      <a:r>
                        <a:rPr lang="de-DE" sz="1200" b="1">
                          <a:effectLst/>
                        </a:rPr>
                        <a:t>$ne</a:t>
                      </a:r>
                      <a:r>
                        <a:rPr lang="de-DE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de-DE" sz="1200">
                          <a:effectLst/>
                        </a:rPr>
                        <a:t> </a:t>
                      </a:r>
                      <a:r>
                        <a:rPr lang="de-DE" sz="12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de-DE" sz="1200">
                          <a:effectLst/>
                        </a:rPr>
                        <a:t> } } )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200">
                          <a:effectLst/>
                        </a:rPr>
                        <a:t> users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200">
                          <a:effectLst/>
                        </a:rPr>
                        <a:t> status 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b="1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200">
                          <a:effectLst/>
                        </a:rPr>
                        <a:t> age 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200">
                          <a:effectLst/>
                        </a:rPr>
                        <a:t>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db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r>
                        <a:rPr lang="en-US" sz="1200" b="1">
                          <a:effectLst/>
                        </a:rPr>
                        <a:t>users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r>
                        <a:rPr lang="en-US" sz="1200" b="1">
                          <a:effectLst/>
                        </a:rPr>
                        <a:t>find</a:t>
                      </a:r>
                      <a:r>
                        <a:rPr lang="en-US" sz="1200">
                          <a:effectLst/>
                        </a:rPr>
                        <a:t>( { </a:t>
                      </a:r>
                      <a:r>
                        <a:rPr lang="en-US" sz="1200" b="1">
                          <a:effectLst/>
                        </a:rPr>
                        <a:t>status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200">
                          <a:effectLst/>
                        </a:rPr>
                        <a:t>, </a:t>
                      </a:r>
                      <a:r>
                        <a:rPr lang="en-US" sz="1200" b="1">
                          <a:effectLst/>
                        </a:rPr>
                        <a:t>age</a:t>
                      </a:r>
                      <a:r>
                        <a:rPr lang="en-US" sz="12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200">
                          <a:effectLst/>
                        </a:rPr>
                        <a:t> } )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7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200" dirty="0">
                          <a:effectLst/>
                        </a:rPr>
                        <a:t> users </a:t>
                      </a:r>
                      <a:r>
                        <a:rPr lang="en-US" sz="12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200" dirty="0">
                          <a:effectLst/>
                        </a:rPr>
                        <a:t> status 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7020"/>
                          </a:solidFill>
                          <a:effectLst/>
                        </a:rPr>
                        <a:t>OR</a:t>
                      </a:r>
                      <a:r>
                        <a:rPr lang="en-US" sz="1200" dirty="0">
                          <a:effectLst/>
                        </a:rPr>
                        <a:t> age 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effectLst/>
                        </a:rPr>
                        <a:t>db</a:t>
                      </a:r>
                      <a:r>
                        <a:rPr lang="en-US" sz="1200" dirty="0" err="1">
                          <a:effectLst/>
                        </a:rPr>
                        <a:t>.</a:t>
                      </a:r>
                      <a:r>
                        <a:rPr lang="en-US" sz="1200" b="1" dirty="0" err="1">
                          <a:effectLst/>
                        </a:rPr>
                        <a:t>users</a:t>
                      </a:r>
                      <a:r>
                        <a:rPr lang="en-US" sz="1200" dirty="0" err="1">
                          <a:effectLst/>
                        </a:rPr>
                        <a:t>.</a:t>
                      </a:r>
                      <a:r>
                        <a:rPr lang="en-US" sz="1200" b="1" dirty="0" err="1">
                          <a:effectLst/>
                        </a:rPr>
                        <a:t>find</a:t>
                      </a:r>
                      <a:r>
                        <a:rPr lang="en-US" sz="1200" dirty="0">
                          <a:effectLst/>
                        </a:rPr>
                        <a:t>( { </a:t>
                      </a:r>
                      <a:r>
                        <a:rPr lang="en-US" sz="1200" b="1" dirty="0">
                          <a:effectLst/>
                        </a:rPr>
                        <a:t>$or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200" dirty="0">
                          <a:effectLst/>
                        </a:rPr>
                        <a:t> [ { </a:t>
                      </a:r>
                      <a:r>
                        <a:rPr lang="en-US" sz="1200" b="1" dirty="0">
                          <a:effectLst/>
                        </a:rPr>
                        <a:t>status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200" dirty="0">
                          <a:effectLst/>
                        </a:rPr>
                        <a:t> } , { </a:t>
                      </a:r>
                      <a:r>
                        <a:rPr lang="en-US" sz="1200" b="1" dirty="0">
                          <a:effectLst/>
                        </a:rPr>
                        <a:t>age</a:t>
                      </a:r>
                      <a:r>
                        <a:rPr lang="en-US" sz="12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200" dirty="0">
                          <a:effectLst/>
                        </a:rPr>
                        <a:t> } ] } ) </a:t>
                      </a:r>
                    </a:p>
                  </a:txBody>
                  <a:tcPr marL="31148" marR="31148" marT="31148" marB="311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688109" y="5787807"/>
            <a:ext cx="695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http://docs.mongodb.org/manual/reference/sql-comparison/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88109" y="536281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weitere Beispiele siehe </a:t>
            </a:r>
            <a:r>
              <a:rPr lang="de-DE" dirty="0" err="1"/>
              <a:t>MongoDB</a:t>
            </a:r>
            <a:r>
              <a:rPr lang="de-DE" dirty="0"/>
              <a:t>-Referenz</a:t>
            </a:r>
          </a:p>
        </p:txBody>
      </p:sp>
    </p:spTree>
    <p:extLst>
      <p:ext uri="{BB962C8B-B14F-4D97-AF65-F5344CB8AC3E}">
        <p14:creationId xmlns:p14="http://schemas.microsoft.com/office/powerpoint/2010/main" val="216164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2582943"/>
            <a:ext cx="4873657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>
                <a:solidFill>
                  <a:schemeClr val="bg1"/>
                </a:solidFill>
              </a:rPr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/>
              <a:t>__________ </a:t>
            </a:r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2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de-DE" sz="2400" dirty="0"/>
              <a:t>Alternativen</a:t>
            </a:r>
          </a:p>
          <a:p>
            <a:pPr lvl="1">
              <a:defRPr/>
            </a:pPr>
            <a:r>
              <a:rPr lang="de-DE" sz="2400" dirty="0"/>
              <a:t>Apache Cassandra</a:t>
            </a:r>
            <a:endParaRPr lang="de-DE" sz="2400" dirty="0">
              <a:hlinkClick r:id=""/>
            </a:endParaRPr>
          </a:p>
          <a:p>
            <a:pPr lvl="1">
              <a:defRPr/>
            </a:pPr>
            <a:r>
              <a:rPr lang="de-DE" sz="2400" dirty="0" err="1"/>
              <a:t>CouchDB</a:t>
            </a:r>
            <a:endParaRPr lang="de-DE" sz="2400" dirty="0"/>
          </a:p>
          <a:p>
            <a:pPr lvl="1">
              <a:defRPr/>
            </a:pPr>
            <a:r>
              <a:rPr lang="de-DE" sz="2400" dirty="0" err="1"/>
              <a:t>RethinkDB</a:t>
            </a:r>
            <a:r>
              <a:rPr lang="de-DE" sz="2400" dirty="0"/>
              <a:t>  (Optimiert für Realtime Anwendungen)</a:t>
            </a:r>
          </a:p>
          <a:p>
            <a:pPr lvl="1">
              <a:defRPr/>
            </a:pPr>
            <a:endParaRPr lang="de-DE" sz="2400" dirty="0"/>
          </a:p>
          <a:p>
            <a:pPr>
              <a:defRPr/>
            </a:pPr>
            <a:r>
              <a:rPr lang="de-DE" sz="2400" dirty="0"/>
              <a:t>Reine Key-Value-Datenbanken</a:t>
            </a:r>
          </a:p>
          <a:p>
            <a:pPr lvl="1">
              <a:defRPr/>
            </a:pPr>
            <a:r>
              <a:rPr lang="de-DE" sz="2400" dirty="0"/>
              <a:t>Google </a:t>
            </a:r>
            <a:r>
              <a:rPr lang="de-DE" sz="2400" dirty="0" err="1"/>
              <a:t>BigTable</a:t>
            </a:r>
            <a:endParaRPr lang="de-DE" sz="2400" dirty="0"/>
          </a:p>
          <a:p>
            <a:pPr lvl="1">
              <a:defRPr/>
            </a:pPr>
            <a:r>
              <a:rPr lang="de-DE" sz="2400" dirty="0"/>
              <a:t>Berkeley DB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sz="2400" dirty="0"/>
              <a:t>Objekt-Datenbanken</a:t>
            </a:r>
          </a:p>
          <a:p>
            <a:pPr lvl="1">
              <a:defRPr/>
            </a:pPr>
            <a:r>
              <a:rPr lang="de-DE" sz="2400" dirty="0"/>
              <a:t>DB4O</a:t>
            </a:r>
          </a:p>
          <a:p>
            <a:pPr lvl="1">
              <a:defRPr/>
            </a:pPr>
            <a:endParaRPr lang="de-DE" sz="2400" dirty="0"/>
          </a:p>
          <a:p>
            <a:pPr>
              <a:defRPr/>
            </a:pPr>
            <a:r>
              <a:rPr lang="de-DE" sz="2600" dirty="0"/>
              <a:t>Key-Value-Erweiterungen und JSON-Erweiterungen bei</a:t>
            </a:r>
          </a:p>
          <a:p>
            <a:pPr lvl="1">
              <a:defRPr/>
            </a:pPr>
            <a:r>
              <a:rPr lang="de-DE" sz="2400" dirty="0"/>
              <a:t>MySQL</a:t>
            </a:r>
          </a:p>
          <a:p>
            <a:pPr lvl="1">
              <a:defRPr/>
            </a:pPr>
            <a:r>
              <a:rPr lang="de-DE" sz="2400" dirty="0" err="1"/>
              <a:t>PostgreSQL</a:t>
            </a:r>
            <a:r>
              <a:rPr lang="de-DE" sz="2400" dirty="0"/>
              <a:t>, ..</a:t>
            </a:r>
          </a:p>
          <a:p>
            <a:pPr marL="457200" lvl="1" indent="0">
              <a:buNone/>
              <a:defRPr/>
            </a:pP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882678" y="1120057"/>
            <a:ext cx="6120795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52341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2922308"/>
            <a:ext cx="4873657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/>
              <a:t>__________ </a:t>
            </a:r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pic>
        <p:nvPicPr>
          <p:cNvPr id="9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801" y="2488952"/>
            <a:ext cx="4146822" cy="12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73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5163671" y="6556375"/>
            <a:ext cx="3164672" cy="244475"/>
          </a:xfrm>
        </p:spPr>
        <p:txBody>
          <a:bodyPr/>
          <a:lstStyle/>
          <a:p>
            <a:r>
              <a:rPr lang="de-DE" dirty="0"/>
              <a:t>* engl.: gigantisch, riesig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3" name="Inhaltsplatzhalter 1"/>
          <p:cNvSpPr txBox="1">
            <a:spLocks/>
          </p:cNvSpPr>
          <p:nvPr/>
        </p:nvSpPr>
        <p:spPr>
          <a:xfrm>
            <a:off x="885811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400" kern="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52450" y="702360"/>
            <a:ext cx="7962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2800" b="1" dirty="0" err="1">
                <a:latin typeface="Calibri" pitchFamily="34" charset="0"/>
              </a:rPr>
              <a:t>mongoDB</a:t>
            </a:r>
            <a:endParaRPr lang="de-DE" sz="2800" b="1" dirty="0">
              <a:latin typeface="Calibri" pitchFamily="34" charset="0"/>
            </a:endParaRPr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882678" y="14433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e-DE" sz="2400" kern="0" dirty="0"/>
              <a:t>Kommt von „</a:t>
            </a:r>
            <a:r>
              <a:rPr lang="de-DE" sz="2400" kern="0" dirty="0" err="1"/>
              <a:t>hu</a:t>
            </a:r>
            <a:r>
              <a:rPr lang="de-DE" sz="2400" b="1" kern="0" dirty="0" err="1"/>
              <a:t>mongo</a:t>
            </a:r>
            <a:r>
              <a:rPr lang="de-DE" sz="2400" kern="0" dirty="0" err="1"/>
              <a:t>us</a:t>
            </a:r>
            <a:r>
              <a:rPr lang="de-DE" sz="2400" kern="0" dirty="0"/>
              <a:t>“ *</a:t>
            </a:r>
          </a:p>
          <a:p>
            <a:pPr>
              <a:defRPr/>
            </a:pPr>
            <a:r>
              <a:rPr lang="de-DE" sz="2400" kern="0" dirty="0"/>
              <a:t>führende </a:t>
            </a:r>
            <a:r>
              <a:rPr lang="de-DE" sz="2400" kern="0" dirty="0" err="1"/>
              <a:t>NoSQL</a:t>
            </a:r>
            <a:r>
              <a:rPr lang="de-DE" sz="2400" kern="0" dirty="0"/>
              <a:t>-Datenbank</a:t>
            </a:r>
          </a:p>
          <a:p>
            <a:pPr>
              <a:defRPr/>
            </a:pPr>
            <a:r>
              <a:rPr lang="de-DE" sz="2400" kern="0" dirty="0"/>
              <a:t>Open Source</a:t>
            </a:r>
          </a:p>
          <a:p>
            <a:pPr>
              <a:defRPr/>
            </a:pPr>
            <a:r>
              <a:rPr lang="de-DE" sz="2400" kern="0" dirty="0"/>
              <a:t>Dokumentenorientiert (JSON)</a:t>
            </a:r>
          </a:p>
          <a:p>
            <a:pPr>
              <a:defRPr/>
            </a:pPr>
            <a:r>
              <a:rPr lang="de-DE" sz="2400" kern="0" dirty="0"/>
              <a:t>Skalierbar (horizontal und vertikal)</a:t>
            </a:r>
          </a:p>
          <a:p>
            <a:pPr>
              <a:defRPr/>
            </a:pPr>
            <a:r>
              <a:rPr lang="de-DE" sz="2400" kern="0" dirty="0"/>
              <a:t>Syntax ist JavaScript-kompatibel!</a:t>
            </a:r>
          </a:p>
          <a:p>
            <a:pPr lvl="1">
              <a:defRPr/>
            </a:pPr>
            <a:endParaRPr lang="de-DE" sz="2400" kern="0" dirty="0"/>
          </a:p>
          <a:p>
            <a:pPr lvl="1">
              <a:defRPr/>
            </a:pPr>
            <a:endParaRPr lang="de-DE" sz="2400" kern="0" dirty="0"/>
          </a:p>
          <a:p>
            <a:pPr>
              <a:defRPr/>
            </a:pPr>
            <a:endParaRPr lang="de-DE" sz="2400" kern="0" dirty="0"/>
          </a:p>
          <a:p>
            <a:pPr>
              <a:defRPr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/>
          </a:p>
          <a:p>
            <a:pPr marL="0" indent="0">
              <a:buNone/>
            </a:pPr>
            <a:endParaRPr lang="de-DE" sz="2400" kern="0" dirty="0"/>
          </a:p>
        </p:txBody>
      </p:sp>
      <p:pic>
        <p:nvPicPr>
          <p:cNvPr id="12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01" y="1212191"/>
            <a:ext cx="2658749" cy="7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2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sz="2400" dirty="0"/>
              <a:t>1. </a:t>
            </a:r>
            <a:r>
              <a:rPr lang="de-DE" sz="2400" dirty="0" err="1"/>
              <a:t>Install</a:t>
            </a:r>
            <a:r>
              <a:rPr lang="de-DE" sz="2400" dirty="0"/>
              <a:t> (bspw. Windows)</a:t>
            </a:r>
          </a:p>
          <a:p>
            <a:pPr lvl="1">
              <a:defRPr/>
            </a:pPr>
            <a:r>
              <a:rPr lang="de-DE" sz="2000" dirty="0">
                <a:hlinkClick r:id="rId2"/>
              </a:rPr>
              <a:t>https://www.mongodb.com/download-center#community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endParaRPr lang="de-DE" sz="2400" dirty="0"/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 err="1">
                <a:latin typeface="Calibri" pitchFamily="34" charset="0"/>
              </a:rPr>
              <a:t>mongoDB</a:t>
            </a:r>
            <a:r>
              <a:rPr lang="de-DE" sz="2400" dirty="0">
                <a:latin typeface="Calibri" pitchFamily="34" charset="0"/>
              </a:rPr>
              <a:t> - Installation</a:t>
            </a:r>
            <a:br>
              <a:rPr lang="de-DE" sz="2400" dirty="0">
                <a:latin typeface="Calibri" pitchFamily="34" charset="0"/>
              </a:rPr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778595" y="1458572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sp>
        <p:nvSpPr>
          <p:cNvPr id="8" name="Rechteck 7"/>
          <p:cNvSpPr/>
          <p:nvPr/>
        </p:nvSpPr>
        <p:spPr>
          <a:xfrm>
            <a:off x="552450" y="5787807"/>
            <a:ext cx="739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https://docs.mongodb.com/v3.2/tutorial/install-mongodb-on-windows/</a:t>
            </a:r>
            <a:r>
              <a:rPr lang="de-DE" dirty="0"/>
              <a:t>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5" y="2382277"/>
            <a:ext cx="6824811" cy="32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7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94640" y="1310054"/>
            <a:ext cx="8480743" cy="508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Wiederholung als </a:t>
            </a:r>
            <a:r>
              <a:rPr lang="de-DE" dirty="0" err="1"/>
              <a:t>Teamquiz</a:t>
            </a:r>
            <a:br>
              <a:rPr lang="de-DE" dirty="0"/>
            </a:br>
            <a:r>
              <a:rPr lang="de-DE" b="0" dirty="0"/>
              <a:t>Der Raum wird in zwei Teams eingeteilt 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Ein Teammitglied (A) zieht 2 Karten</a:t>
            </a:r>
          </a:p>
          <a:p>
            <a:pPr lvl="1"/>
            <a:r>
              <a:rPr lang="de-DE" b="0" dirty="0"/>
              <a:t>Wählt eine von beiden aus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Stellt die Frage dem anderen Team (B)</a:t>
            </a:r>
          </a:p>
          <a:p>
            <a:pPr marL="857250" lvl="1" indent="-457200"/>
            <a:r>
              <a:rPr lang="de-DE" b="0" dirty="0"/>
              <a:t>Das Team darf diskutieren über die Lösung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Das Team (B) antwortet</a:t>
            </a:r>
          </a:p>
          <a:p>
            <a:pPr marL="857250" lvl="1" indent="-457200"/>
            <a:r>
              <a:rPr lang="de-DE" b="0" dirty="0"/>
              <a:t>Team A entscheidet, ob die Antwort korrekt war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Dozent als Schiedsrichter vergibt endgültigen </a:t>
            </a:r>
            <a:br>
              <a:rPr lang="de-DE" b="0" dirty="0"/>
            </a:br>
            <a:r>
              <a:rPr lang="de-DE" b="0" dirty="0"/>
              <a:t>Punkt an Team A oder 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Anschließend ist das andere Team dran (1.-3.)</a:t>
            </a:r>
          </a:p>
          <a:p>
            <a:pPr marL="0" indent="0">
              <a:buNone/>
            </a:pPr>
            <a:r>
              <a:rPr lang="de-DE" b="0" dirty="0"/>
              <a:t>Insgesamt werden </a:t>
            </a:r>
            <a:r>
              <a:rPr lang="de-DE" dirty="0"/>
              <a:t>vier Fragen </a:t>
            </a:r>
            <a:r>
              <a:rPr lang="de-DE" b="0" dirty="0"/>
              <a:t>besprochen.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98A1"/>
                </a:solidFill>
              </a:rPr>
              <a:t>Zusammenfassende Fragen und Wiederholung</a:t>
            </a:r>
            <a:br>
              <a:rPr lang="de-DE" dirty="0">
                <a:solidFill>
                  <a:srgbClr val="0098A1"/>
                </a:solidFill>
              </a:rPr>
            </a:br>
            <a:r>
              <a:rPr lang="de-DE" dirty="0">
                <a:solidFill>
                  <a:srgbClr val="0098A1"/>
                </a:solidFill>
              </a:rPr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39454" y="278658"/>
            <a:ext cx="77777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300" dirty="0">
                <a:solidFill>
                  <a:srgbClr val="00747A"/>
                </a:solidFill>
                <a:latin typeface="Rosewood Std Regular" panose="00000500000000000000" pitchFamily="50" charset="0"/>
              </a:rPr>
              <a:t>!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6" y="2164146"/>
            <a:ext cx="2634755" cy="2240801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43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sz="2400" dirty="0"/>
              <a:t>2. Datenbankordner erstellen</a:t>
            </a:r>
          </a:p>
          <a:p>
            <a:pPr lvl="1">
              <a:defRPr/>
            </a:pP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de-DE" sz="2400" dirty="0"/>
              <a:t>z.B.:</a:t>
            </a:r>
          </a:p>
          <a:p>
            <a:pPr lvl="1">
              <a:defRPr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mongodb-data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 err="1">
                <a:latin typeface="Calibri" pitchFamily="34" charset="0"/>
              </a:rPr>
              <a:t>mongoDB</a:t>
            </a:r>
            <a:r>
              <a:rPr lang="de-DE" sz="2400" dirty="0">
                <a:latin typeface="Calibri" pitchFamily="34" charset="0"/>
              </a:rPr>
              <a:t> - Installation</a:t>
            </a:r>
            <a:br>
              <a:rPr lang="de-DE" sz="2400" dirty="0">
                <a:latin typeface="Calibri" pitchFamily="34" charset="0"/>
              </a:rPr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3" name="Inhaltsplatzhalter 1"/>
          <p:cNvSpPr txBox="1">
            <a:spLocks/>
          </p:cNvSpPr>
          <p:nvPr/>
        </p:nvSpPr>
        <p:spPr>
          <a:xfrm>
            <a:off x="885811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400" kern="0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442499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sz="2400" dirty="0"/>
              <a:t>3. </a:t>
            </a:r>
            <a:r>
              <a:rPr lang="de-DE" sz="2400" dirty="0" err="1"/>
              <a:t>mongoDB</a:t>
            </a:r>
            <a:r>
              <a:rPr lang="de-DE" sz="2400" dirty="0"/>
              <a:t> starten (Terminal bleibt offen)</a:t>
            </a:r>
          </a:p>
          <a:p>
            <a:pPr lvl="1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mongod.exe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.\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 err="1">
                <a:latin typeface="Calibri" pitchFamily="34" charset="0"/>
              </a:rPr>
              <a:t>mongoDB</a:t>
            </a:r>
            <a:r>
              <a:rPr lang="de-DE" sz="2400" dirty="0">
                <a:latin typeface="Calibri" pitchFamily="34" charset="0"/>
              </a:rPr>
              <a:t> - Installation</a:t>
            </a:r>
            <a:br>
              <a:rPr lang="de-DE" sz="2400" dirty="0">
                <a:latin typeface="Calibri" pitchFamily="34" charset="0"/>
              </a:rPr>
            </a:b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11" y="2127376"/>
            <a:ext cx="6408975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8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mongo.exe  </a:t>
            </a:r>
            <a:r>
              <a:rPr lang="en-US" dirty="0" err="1">
                <a:cs typeface="Courier New" panose="02070309020205020404" pitchFamily="49" charset="0"/>
              </a:rPr>
              <a:t>nutzen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als</a:t>
            </a:r>
            <a:r>
              <a:rPr lang="en-US" dirty="0">
                <a:cs typeface="Courier New" panose="02070309020205020404" pitchFamily="49" charset="0"/>
              </a:rPr>
              <a:t> Client (</a:t>
            </a:r>
            <a:r>
              <a:rPr lang="en-US" dirty="0" err="1">
                <a:cs typeface="Courier New" panose="02070309020205020404" pitchFamily="49" charset="0"/>
              </a:rPr>
              <a:t>neues</a:t>
            </a:r>
            <a:r>
              <a:rPr lang="en-US" dirty="0">
                <a:cs typeface="Courier New" panose="02070309020205020404" pitchFamily="49" charset="0"/>
              </a:rPr>
              <a:t> Terminal)</a:t>
            </a:r>
          </a:p>
          <a:p>
            <a:pPr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cs typeface="Courier New" panose="02070309020205020404" pitchFamily="49" charset="0"/>
              </a:rPr>
              <a:t>Auf </a:t>
            </a:r>
            <a:r>
              <a:rPr lang="en-US" dirty="0" err="1">
                <a:cs typeface="Courier New" panose="02070309020205020404" pitchFamily="49" charset="0"/>
              </a:rPr>
              <a:t>dem</a:t>
            </a:r>
            <a:r>
              <a:rPr lang="en-US" dirty="0">
                <a:cs typeface="Courier New" panose="02070309020205020404" pitchFamily="49" charset="0"/>
              </a:rPr>
              <a:t> Server: (</a:t>
            </a:r>
            <a:r>
              <a:rPr lang="en-US" dirty="0" err="1">
                <a:cs typeface="Courier New" panose="02070309020205020404" pitchFamily="49" charset="0"/>
              </a:rPr>
              <a:t>altes</a:t>
            </a:r>
            <a:r>
              <a:rPr lang="en-US" dirty="0">
                <a:cs typeface="Courier New" panose="02070309020205020404" pitchFamily="49" charset="0"/>
              </a:rPr>
              <a:t> Terminal)</a:t>
            </a:r>
          </a:p>
          <a:p>
            <a:pPr>
              <a:defRPr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 err="1">
                <a:latin typeface="Calibri" pitchFamily="34" charset="0"/>
              </a:rPr>
              <a:t>mongoDB</a:t>
            </a:r>
            <a:r>
              <a:rPr lang="de-DE" sz="2400" dirty="0">
                <a:latin typeface="Calibri" pitchFamily="34" charset="0"/>
              </a:rPr>
              <a:t> - Test</a:t>
            </a:r>
            <a:br>
              <a:rPr lang="de-DE" sz="2400" dirty="0">
                <a:latin typeface="Calibri" pitchFamily="34" charset="0"/>
              </a:rPr>
            </a:b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3" name="Inhaltsplatzhalter 1"/>
          <p:cNvSpPr txBox="1">
            <a:spLocks/>
          </p:cNvSpPr>
          <p:nvPr/>
        </p:nvSpPr>
        <p:spPr>
          <a:xfrm>
            <a:off x="885811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400" kern="0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pic>
        <p:nvPicPr>
          <p:cNvPr id="5" name="Grafik 4" descr="C:\Windows\system32\cmd.exe - mongod.exe  --dbpath h:\bin\dat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2" r="3724" b="2896"/>
          <a:stretch/>
        </p:blipFill>
        <p:spPr>
          <a:xfrm>
            <a:off x="413590" y="4157712"/>
            <a:ext cx="8361793" cy="44467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13" y="2039405"/>
            <a:ext cx="8281172" cy="8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 err="1">
                <a:latin typeface="Calibri" pitchFamily="34" charset="0"/>
              </a:rPr>
              <a:t>mongoDB</a:t>
            </a:r>
            <a:r>
              <a:rPr lang="de-DE" sz="2400" dirty="0">
                <a:latin typeface="Calibri" pitchFamily="34" charset="0"/>
              </a:rPr>
              <a:t> - Collection „Test“</a:t>
            </a:r>
            <a:br>
              <a:rPr lang="de-DE" sz="2400" dirty="0">
                <a:latin typeface="Calibri" pitchFamily="34" charset="0"/>
              </a:rPr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3" name="Inhaltsplatzhalter 1"/>
          <p:cNvSpPr txBox="1">
            <a:spLocks/>
          </p:cNvSpPr>
          <p:nvPr/>
        </p:nvSpPr>
        <p:spPr>
          <a:xfrm>
            <a:off x="885811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400" kern="0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882678" y="14433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de-DE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5" y="1290930"/>
            <a:ext cx="8879895" cy="2014867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815544" y="3615732"/>
            <a:ext cx="7196197" cy="2239158"/>
          </a:xfrm>
          <a:prstGeom prst="roundRect">
            <a:avLst>
              <a:gd name="adj" fmla="val 4999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Merke: bei </a:t>
            </a:r>
            <a:r>
              <a:rPr lang="de-DE" b="1" dirty="0" err="1"/>
              <a:t>mongodb</a:t>
            </a:r>
            <a:r>
              <a:rPr lang="de-DE" b="1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</a:t>
            </a:r>
            <a:r>
              <a:rPr lang="de-DE" b="1" dirty="0"/>
              <a:t>Verzeichnis</a:t>
            </a:r>
            <a:r>
              <a:rPr lang="de-DE" dirty="0"/>
              <a:t> ist zentraler Speicherort aller Datenbanken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Pro </a:t>
            </a:r>
            <a:r>
              <a:rPr lang="de-DE" b="1" dirty="0"/>
              <a:t>Datenbank</a:t>
            </a:r>
            <a:r>
              <a:rPr lang="de-DE" dirty="0"/>
              <a:t> gibt es eine gleichnamige Datei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/>
              <a:t>Dokumentensammlungen</a:t>
            </a:r>
            <a:r>
              <a:rPr lang="de-DE" dirty="0"/>
              <a:t> (Collections) haben einen eindeutigen Namen in einer solchen 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und </a:t>
            </a:r>
            <a:r>
              <a:rPr lang="de-DE" b="1" dirty="0"/>
              <a:t>einzelne Dokumente </a:t>
            </a:r>
            <a:r>
              <a:rPr lang="de-DE" dirty="0"/>
              <a:t>sind JSON-konforme Objekte in diesen Collections</a:t>
            </a:r>
          </a:p>
        </p:txBody>
      </p:sp>
    </p:spTree>
    <p:extLst>
      <p:ext uri="{BB962C8B-B14F-4D97-AF65-F5344CB8AC3E}">
        <p14:creationId xmlns:p14="http://schemas.microsoft.com/office/powerpoint/2010/main" val="31387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Installation für Linux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773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3525345"/>
            <a:ext cx="4873657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 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/>
              <a:t>__________ </a:t>
            </a:r>
          </a:p>
          <a:p>
            <a:endParaRPr lang="de-DE" dirty="0"/>
          </a:p>
          <a:p>
            <a:r>
              <a:rPr lang="de-DE" dirty="0"/>
              <a:t>Zuordnungsaufgabe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4873657" y="6556375"/>
            <a:ext cx="3454686" cy="244475"/>
          </a:xfrm>
        </p:spPr>
        <p:txBody>
          <a:bodyPr/>
          <a:lstStyle/>
          <a:p>
            <a:r>
              <a:rPr lang="de-DE" dirty="0"/>
              <a:t>Bildquelle: http://cdn.flaticon.com/png/256/13702.png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pic>
        <p:nvPicPr>
          <p:cNvPr id="9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53" y="2908802"/>
            <a:ext cx="2536200" cy="7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dn.flaticon.com/png/256/137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55" y="2827483"/>
            <a:ext cx="1395723" cy="139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96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 err="1">
                <a:latin typeface="Calibri" pitchFamily="34" charset="0"/>
              </a:rPr>
              <a:t>mongoDB</a:t>
            </a:r>
            <a:r>
              <a:rPr lang="de-DE" sz="2400" dirty="0">
                <a:latin typeface="Calibri" pitchFamily="34" charset="0"/>
              </a:rPr>
              <a:t> - Installation</a:t>
            </a:r>
            <a:br>
              <a:rPr lang="de-DE" sz="2400" dirty="0">
                <a:latin typeface="Calibri" pitchFamily="34" charset="0"/>
              </a:rPr>
            </a:b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3" name="Inhaltsplatzhalter 1"/>
          <p:cNvSpPr txBox="1">
            <a:spLocks/>
          </p:cNvSpPr>
          <p:nvPr/>
        </p:nvSpPr>
        <p:spPr>
          <a:xfrm>
            <a:off x="885811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400" kern="0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882678" y="14433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e-DE" sz="2000" kern="0" dirty="0"/>
              <a:t>Linux – APT vorbereiten (Key für Package Signatur)</a:t>
            </a:r>
          </a:p>
          <a:p>
            <a:pPr lvl="1">
              <a:defRPr/>
            </a:pPr>
            <a:r>
              <a:rPr lang="de-DE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apt-key</a:t>
            </a:r>
            <a:r>
              <a:rPr 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</a:t>
            </a:r>
            <a:r>
              <a:rPr 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keyserver</a:t>
            </a:r>
            <a:r>
              <a:rPr 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hkp://keyserver.ubuntu.com:80 --</a:t>
            </a:r>
            <a:r>
              <a:rPr lang="de-DE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de-DE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EA312927</a:t>
            </a:r>
          </a:p>
          <a:p>
            <a:pPr>
              <a:defRPr/>
            </a:pPr>
            <a:r>
              <a:rPr lang="de-DE" sz="2000" kern="0" dirty="0"/>
              <a:t>Source-List erstellen</a:t>
            </a:r>
          </a:p>
          <a:p>
            <a:pPr lvl="1">
              <a:defRPr/>
            </a:pP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http://repo.mongodb.org/apt/debian 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wheezy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mongodb-org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/3.2 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sources.list.d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/mongodb-org-3.2.list </a:t>
            </a:r>
          </a:p>
          <a:p>
            <a:pPr>
              <a:defRPr/>
            </a:pPr>
            <a:r>
              <a:rPr lang="de-DE" sz="2000" kern="0" dirty="0"/>
              <a:t>Installation</a:t>
            </a:r>
          </a:p>
          <a:p>
            <a:pPr lvl="1">
              <a:defRPr/>
            </a:pP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</a:p>
          <a:p>
            <a:pPr lvl="1">
              <a:defRPr/>
            </a:pP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mongodb-org</a:t>
            </a:r>
            <a:r>
              <a:rPr lang="de-DE" sz="2000" kern="0" dirty="0"/>
              <a:t>	</a:t>
            </a:r>
          </a:p>
        </p:txBody>
      </p:sp>
      <p:sp>
        <p:nvSpPr>
          <p:cNvPr id="4" name="Rechteck 3"/>
          <p:cNvSpPr/>
          <p:nvPr/>
        </p:nvSpPr>
        <p:spPr>
          <a:xfrm>
            <a:off x="606495" y="6036048"/>
            <a:ext cx="6902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https://docs.mongodb.com/manual/administration/install-on-linux/</a:t>
            </a:r>
            <a:r>
              <a:rPr lang="de-DE" dirty="0"/>
              <a:t> </a:t>
            </a:r>
          </a:p>
        </p:txBody>
      </p:sp>
      <p:pic>
        <p:nvPicPr>
          <p:cNvPr id="12" name="Picture 2" descr="http://cdn.flaticon.com/png/256/137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646" y="837007"/>
            <a:ext cx="1001513" cy="10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885765" y="6556375"/>
            <a:ext cx="3442578" cy="266700"/>
          </a:xfrm>
        </p:spPr>
        <p:txBody>
          <a:bodyPr/>
          <a:lstStyle/>
          <a:p>
            <a:r>
              <a:rPr lang="de-DE" dirty="0"/>
              <a:t>(Hier alte Screenshots mit Version 2.4.8.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 err="1">
                <a:latin typeface="Calibri" pitchFamily="34" charset="0"/>
              </a:rPr>
              <a:t>mongoDB</a:t>
            </a:r>
            <a:r>
              <a:rPr lang="de-DE" sz="2400" dirty="0">
                <a:latin typeface="Calibri" pitchFamily="34" charset="0"/>
              </a:rPr>
              <a:t> - Installation</a:t>
            </a:r>
            <a:br>
              <a:rPr lang="de-DE" sz="2400" dirty="0">
                <a:latin typeface="Calibri" pitchFamily="34" charset="0"/>
              </a:rPr>
            </a:b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Inhaltsplatzhalter 1"/>
          <p:cNvSpPr txBox="1">
            <a:spLocks/>
          </p:cNvSpPr>
          <p:nvPr/>
        </p:nvSpPr>
        <p:spPr>
          <a:xfrm>
            <a:off x="885811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400" kern="0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882678" y="14433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de-DE" sz="2000" kern="0" dirty="0"/>
          </a:p>
          <a:p>
            <a:pPr lvl="1">
              <a:defRPr/>
            </a:pPr>
            <a:endParaRPr lang="de-DE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de-DE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kern="0" dirty="0"/>
              <a:t>	</a:t>
            </a:r>
          </a:p>
          <a:p>
            <a:pPr marL="0" indent="0">
              <a:buNone/>
            </a:pPr>
            <a:endParaRPr lang="de-DE" sz="2400" kern="0" dirty="0"/>
          </a:p>
        </p:txBody>
      </p:sp>
      <p:pic>
        <p:nvPicPr>
          <p:cNvPr id="4" name="Grafik 3" descr="root@viwitra: ~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98" r="3533"/>
          <a:stretch/>
        </p:blipFill>
        <p:spPr>
          <a:xfrm>
            <a:off x="574745" y="1326911"/>
            <a:ext cx="7952228" cy="33928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792942" y="1326911"/>
            <a:ext cx="2510118" cy="1800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de-DE" sz="105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105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105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mongodb-org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platzhalter 11"/>
          <p:cNvSpPr txBox="1">
            <a:spLocks/>
          </p:cNvSpPr>
          <p:nvPr/>
        </p:nvSpPr>
        <p:spPr>
          <a:xfrm>
            <a:off x="4708902" y="6708775"/>
            <a:ext cx="3771841" cy="266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SzPct val="120000"/>
              <a:buFont typeface="Wingdings" panose="05000000000000000000" pitchFamily="2" charset="2"/>
              <a:buNone/>
              <a:defRPr sz="800" b="0">
                <a:solidFill>
                  <a:srgbClr val="0098A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800" b="1">
                <a:solidFill>
                  <a:srgbClr val="0098A1"/>
                </a:solidFill>
                <a:latin typeface="+mn-lt"/>
                <a:sym typeface="Wingding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800" b="1">
                <a:solidFill>
                  <a:srgbClr val="0098A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800">
                <a:solidFill>
                  <a:srgbClr val="0098A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800">
                <a:solidFill>
                  <a:srgbClr val="0098A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3699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Start über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>
          <a:xfrm>
            <a:off x="4814047" y="6556375"/>
            <a:ext cx="3514296" cy="266700"/>
          </a:xfrm>
        </p:spPr>
        <p:txBody>
          <a:bodyPr/>
          <a:lstStyle/>
          <a:p>
            <a:r>
              <a:rPr lang="de-DE" dirty="0"/>
              <a:t>(Hier alte Screenshots mit Version 2.4.8.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 err="1">
                <a:latin typeface="Calibri" pitchFamily="34" charset="0"/>
              </a:rPr>
              <a:t>mongoDB</a:t>
            </a:r>
            <a:r>
              <a:rPr lang="de-DE" sz="2400" dirty="0">
                <a:latin typeface="Calibri" pitchFamily="34" charset="0"/>
              </a:rPr>
              <a:t> - Test</a:t>
            </a:r>
            <a:br>
              <a:rPr lang="de-DE" sz="2400" dirty="0">
                <a:latin typeface="Calibri" pitchFamily="34" charset="0"/>
              </a:rPr>
            </a:b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882678" y="14433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de-DE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kern="0" dirty="0"/>
          </a:p>
        </p:txBody>
      </p:sp>
      <p:pic>
        <p:nvPicPr>
          <p:cNvPr id="4" name="Grafik 3" descr="root@viwitra: ~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25" r="4912"/>
          <a:stretch/>
        </p:blipFill>
        <p:spPr>
          <a:xfrm>
            <a:off x="730278" y="1721997"/>
            <a:ext cx="7696583" cy="20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0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98" name="Foliennummernplatzhalter 1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555DA-EE86-44E5-A06A-81173C0ECCD9}" type="slidenum">
              <a:rPr lang="de-DE" smtClean="0">
                <a:solidFill>
                  <a:srgbClr val="0098A1"/>
                </a:solidFill>
              </a:rPr>
              <a:pPr eaLnBrk="1" hangingPunct="1"/>
              <a:t>39</a:t>
            </a:fld>
            <a:endParaRPr lang="de-DE">
              <a:solidFill>
                <a:srgbClr val="0098A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97010" y="6764134"/>
            <a:ext cx="1956576" cy="111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endParaRPr lang="de-DE" sz="6600" kern="0" dirty="0">
              <a:latin typeface="Calibri" pitchFamily="34" charset="0"/>
            </a:endParaRPr>
          </a:p>
        </p:txBody>
      </p:sp>
      <p:pic>
        <p:nvPicPr>
          <p:cNvPr id="18434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85" y="2941565"/>
            <a:ext cx="4001408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46296" y="2861736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</a:t>
            </a:r>
          </a:p>
        </p:txBody>
      </p:sp>
      <p:pic>
        <p:nvPicPr>
          <p:cNvPr id="52226" name="Picture 2" descr="https://blog.netways.de/wp-content/uploads/2013/04/Nodejs_logo_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6" y="2941565"/>
            <a:ext cx="3399811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789576" y="2087418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2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94640" y="1660980"/>
            <a:ext cx="8480743" cy="473648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Aufgabe: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Sie schreiben die </a:t>
            </a:r>
            <a:br>
              <a:rPr lang="de-DE" dirty="0"/>
            </a:br>
            <a:r>
              <a:rPr lang="de-DE" dirty="0"/>
              <a:t>zusammenfassenden Fragen + Antworten selbst auf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Nutzen Sie dazu die Moderationskarten</a:t>
            </a:r>
          </a:p>
          <a:p>
            <a:pPr lvl="1"/>
            <a:r>
              <a:rPr lang="de-DE" dirty="0"/>
              <a:t>eine Seite Frage</a:t>
            </a:r>
          </a:p>
          <a:p>
            <a:pPr lvl="1"/>
            <a:r>
              <a:rPr lang="de-DE" dirty="0"/>
              <a:t>Andere Seite Antwort(en) </a:t>
            </a:r>
            <a:br>
              <a:rPr lang="de-DE" dirty="0"/>
            </a:br>
            <a:r>
              <a:rPr lang="de-DE" dirty="0"/>
              <a:t>+ ggf. Foliennummer v. heute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jedem am Ende mindestens eine Karte bei mir abgeben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98A1"/>
                </a:solidFill>
              </a:rPr>
              <a:t>Zusammenfassende Fragen und Wiederholung</a:t>
            </a:r>
            <a:br>
              <a:rPr lang="de-DE" dirty="0">
                <a:solidFill>
                  <a:srgbClr val="0098A1"/>
                </a:solidFill>
              </a:rPr>
            </a:br>
            <a:r>
              <a:rPr lang="de-DE" dirty="0">
                <a:solidFill>
                  <a:srgbClr val="0098A1"/>
                </a:solidFill>
              </a:rPr>
              <a:t>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641783" y="364366"/>
            <a:ext cx="176522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300" dirty="0">
                <a:solidFill>
                  <a:srgbClr val="00747A"/>
                </a:solidFill>
                <a:latin typeface="Rosewood Std Regular" panose="00000500000000000000" pitchFamily="50" charset="0"/>
              </a:rPr>
              <a:t>?!</a:t>
            </a:r>
          </a:p>
        </p:txBody>
      </p:sp>
      <p:pic>
        <p:nvPicPr>
          <p:cNvPr id="8" name="Picture 2" descr="http://cdn.mcbuero.de/images/items/910784.gif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6" b="13067"/>
          <a:stretch/>
        </p:blipFill>
        <p:spPr bwMode="auto">
          <a:xfrm>
            <a:off x="6442422" y="2759978"/>
            <a:ext cx="2254087" cy="165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555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294640" y="4350968"/>
            <a:ext cx="8480743" cy="2046498"/>
          </a:xfrm>
        </p:spPr>
        <p:txBody>
          <a:bodyPr/>
          <a:lstStyle/>
          <a:p>
            <a:r>
              <a:rPr lang="de-DE" sz="1800" dirty="0"/>
              <a:t>Für die eigentliche Verbindung wird ein Treiber benötigt. Nativer Treiber hierfür ist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>
                <a:hlinkClick r:id="rId2"/>
              </a:rPr>
              <a:t>https://github.com/mongodb/node-mongodb-native</a:t>
            </a:r>
            <a:endParaRPr lang="de-DE" dirty="0"/>
          </a:p>
          <a:p>
            <a:endParaRPr lang="de-DE" sz="1800" dirty="0"/>
          </a:p>
          <a:p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mongojs</a:t>
            </a:r>
            <a:r>
              <a:rPr lang="de-DE" sz="1800" dirty="0"/>
              <a:t>,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mongoose</a:t>
            </a:r>
            <a:r>
              <a:rPr lang="de-DE" sz="1800" dirty="0"/>
              <a:t> sind Module, die eine Kommunikation zwischen </a:t>
            </a:r>
            <a:r>
              <a:rPr lang="de-DE" sz="1800" dirty="0" err="1"/>
              <a:t>nodeJS</a:t>
            </a:r>
            <a:r>
              <a:rPr lang="de-DE" sz="1800" dirty="0"/>
              <a:t> und </a:t>
            </a:r>
            <a:r>
              <a:rPr lang="de-DE" sz="1800" dirty="0" err="1"/>
              <a:t>mongoDB</a:t>
            </a:r>
            <a:r>
              <a:rPr lang="de-DE" sz="1800" dirty="0"/>
              <a:t> erleichtern.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pic>
        <p:nvPicPr>
          <p:cNvPr id="4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44" y="3214582"/>
            <a:ext cx="1667999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blog.netways.de/wp-content/uploads/2013/04/Nodejs_logo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7" y="3107768"/>
            <a:ext cx="1729263" cy="5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457" y="1614610"/>
            <a:ext cx="1015875" cy="13462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68" y="1614610"/>
            <a:ext cx="1231749" cy="1346200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7" idx="3"/>
          </p:cNvCxnSpPr>
          <p:nvPr/>
        </p:nvCxnSpPr>
        <p:spPr>
          <a:xfrm>
            <a:off x="2045332" y="2287710"/>
            <a:ext cx="19967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057971" y="191837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API (</a:t>
            </a:r>
            <a:r>
              <a:rPr lang="de-DE" dirty="0" err="1"/>
              <a:t>mongodb</a:t>
            </a:r>
            <a:r>
              <a:rPr lang="de-DE" dirty="0"/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97705" y="27499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mongojs</a:t>
            </a:r>
            <a:r>
              <a:rPr lang="de-DE" dirty="0"/>
              <a:t>, </a:t>
            </a:r>
            <a:r>
              <a:rPr lang="de-DE" dirty="0" err="1"/>
              <a:t>mongoose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670" y="1947253"/>
            <a:ext cx="1003177" cy="762000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4991196" y="2287710"/>
            <a:ext cx="18585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98" name="Foliennummernplatzhalter 1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555DA-EE86-44E5-A06A-81173C0ECCD9}" type="slidenum">
              <a:rPr lang="de-DE" smtClean="0">
                <a:solidFill>
                  <a:srgbClr val="0098A1"/>
                </a:solidFill>
              </a:rPr>
              <a:pPr eaLnBrk="1" hangingPunct="1"/>
              <a:t>41</a:t>
            </a:fld>
            <a:endParaRPr lang="de-DE">
              <a:solidFill>
                <a:srgbClr val="0098A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6763" y="1690688"/>
            <a:ext cx="7581900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6600" kern="0" dirty="0" err="1">
                <a:latin typeface="Calibri" pitchFamily="34" charset="0"/>
              </a:rPr>
              <a:t>mongojs</a:t>
            </a:r>
            <a:r>
              <a:rPr lang="de-DE" sz="6600" kern="0" dirty="0">
                <a:latin typeface="Calibri" pitchFamily="34" charset="0"/>
              </a:rPr>
              <a:t> </a:t>
            </a:r>
          </a:p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6600" kern="0" dirty="0">
                <a:latin typeface="Calibri" pitchFamily="34" charset="0"/>
              </a:rPr>
              <a:t>vs. </a:t>
            </a:r>
          </a:p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6600" kern="0" dirty="0" err="1">
                <a:latin typeface="Calibri" pitchFamily="34" charset="0"/>
              </a:rPr>
              <a:t>mongoose</a:t>
            </a:r>
            <a:endParaRPr lang="de-DE" sz="66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6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mongojs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30477" y="1339839"/>
            <a:ext cx="8180445" cy="3970318"/>
          </a:xfrm>
          <a:prstGeom prst="rect">
            <a:avLst/>
          </a:prstGeom>
          <a:noFill/>
          <a:ln w="19050">
            <a:solidFill>
              <a:srgbClr val="0098A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"0.13.0",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://github.com/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mafintosh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mongojs.git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"Mathias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Madsen &lt;mathiasbuus@gmail.com&gt;",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thunky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"~0.1.0",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readable-stream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"~1.1.9",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"1.4.0"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mongoose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30477" y="1339839"/>
            <a:ext cx="8180445" cy="4801314"/>
          </a:xfrm>
          <a:prstGeom prst="rect">
            <a:avLst/>
          </a:prstGeom>
          <a:noFill/>
          <a:ln w="19050">
            <a:solidFill>
              <a:srgbClr val="0098A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ODM"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"3.8.12-pre"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"Guillermo Rauch &lt;guillermo@learnboost.com&gt;"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"1.4.5"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"0.2.1"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"0.1.0"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"0.0.5"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muri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"0.3.1"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mpromise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"0.4.3"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mpath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"0.1.1"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regexp-clone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"0.0.1"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,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mquery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"0.7.0"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908096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 err="1"/>
              <a:t>MongoJS</a:t>
            </a:r>
            <a:endParaRPr lang="de-DE" sz="2400" dirty="0"/>
          </a:p>
          <a:p>
            <a:pPr lvl="1"/>
            <a:r>
              <a:rPr lang="de-DE" sz="2400" dirty="0"/>
              <a:t>Direkter Zugriff auf die Datenbank</a:t>
            </a:r>
          </a:p>
          <a:p>
            <a:pPr lvl="1"/>
            <a:r>
              <a:rPr lang="de-DE" sz="2400" dirty="0"/>
              <a:t>Flexibler Umgang mit Struktur</a:t>
            </a:r>
          </a:p>
          <a:p>
            <a:pPr lvl="1"/>
            <a:r>
              <a:rPr lang="de-DE" sz="2400" dirty="0"/>
              <a:t>Einfach in der Handhabung</a:t>
            </a:r>
          </a:p>
          <a:p>
            <a:pPr lvl="1"/>
            <a:r>
              <a:rPr lang="de-DE" sz="2400" dirty="0"/>
              <a:t>Native und einfache Mongo-Syntax</a:t>
            </a:r>
          </a:p>
          <a:p>
            <a:r>
              <a:rPr lang="de-DE" sz="2400" dirty="0" err="1"/>
              <a:t>Mongoose</a:t>
            </a:r>
            <a:endParaRPr lang="de-DE" sz="2400" dirty="0"/>
          </a:p>
          <a:p>
            <a:pPr lvl="1"/>
            <a:r>
              <a:rPr lang="de-DE" sz="2400" dirty="0"/>
              <a:t>Arbeit mit Schemata und Modellen</a:t>
            </a:r>
          </a:p>
          <a:p>
            <a:pPr lvl="1"/>
            <a:r>
              <a:rPr lang="de-DE" sz="2400" dirty="0"/>
              <a:t>Komplexe Anforderungen können umgesetzt werden (z.B. Referenzen aka. JOINS)</a:t>
            </a:r>
          </a:p>
          <a:p>
            <a:pPr lvl="1"/>
            <a:r>
              <a:rPr lang="de-DE" sz="2400" dirty="0"/>
              <a:t>Umständlich für minimale Anforderungen</a:t>
            </a:r>
          </a:p>
          <a:p>
            <a:pPr marL="457200" lvl="1" indent="0">
              <a:buNone/>
            </a:pPr>
            <a:endParaRPr lang="de-DE" sz="2400" dirty="0"/>
          </a:p>
          <a:p>
            <a:pPr lvl="1"/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Kurzer Vergleich: </a:t>
            </a:r>
            <a:r>
              <a:rPr lang="de-DE" dirty="0" err="1"/>
              <a:t>mongojs</a:t>
            </a:r>
            <a:r>
              <a:rPr lang="de-DE" dirty="0"/>
              <a:t> und </a:t>
            </a:r>
            <a:r>
              <a:rPr lang="de-DE" dirty="0" err="1"/>
              <a:t>mongoose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885811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125678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47134" y="3902695"/>
            <a:ext cx="4873657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/>
              <a:t>__________ </a:t>
            </a:r>
          </a:p>
          <a:p>
            <a:endParaRPr lang="de-DE" dirty="0"/>
          </a:p>
          <a:p>
            <a:r>
              <a:rPr lang="de-DE" dirty="0"/>
              <a:t>Zuordnungsaufgabe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75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98" name="Foliennummernplatzhalter 1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555DA-EE86-44E5-A06A-81173C0ECCD9}" type="slidenum">
              <a:rPr lang="de-DE" smtClean="0">
                <a:solidFill>
                  <a:schemeClr val="bg1"/>
                </a:solidFill>
              </a:rPr>
              <a:pPr eaLnBrk="1" hangingPunct="1"/>
              <a:t>46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97010" y="6764134"/>
            <a:ext cx="1956576" cy="111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endParaRPr lang="de-DE" sz="6600" kern="0" dirty="0">
              <a:latin typeface="Calibri" pitchFamily="34" charset="0"/>
            </a:endParaRPr>
          </a:p>
        </p:txBody>
      </p:sp>
      <p:pic>
        <p:nvPicPr>
          <p:cNvPr id="18434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85" y="2941565"/>
            <a:ext cx="4001408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46296" y="2861736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</a:t>
            </a:r>
          </a:p>
        </p:txBody>
      </p:sp>
      <p:pic>
        <p:nvPicPr>
          <p:cNvPr id="52226" name="Picture 2" descr="https://blog.netways.de/wp-content/uploads/2013/04/Nodejs_logo_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6" y="2941565"/>
            <a:ext cx="3399811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267008" y="4272989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rgbClr val="00B050"/>
                </a:solidFill>
              </a:rPr>
              <a:t>mit </a:t>
            </a:r>
            <a:r>
              <a:rPr lang="de-DE" sz="4000" dirty="0" err="1">
                <a:solidFill>
                  <a:srgbClr val="00B050"/>
                </a:solidFill>
              </a:rPr>
              <a:t>mongojs</a:t>
            </a:r>
            <a:endParaRPr lang="de-DE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91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1" indent="-342900">
              <a:spcBef>
                <a:spcPct val="30000"/>
              </a:spcBef>
              <a:buClr>
                <a:srgbClr val="FF1919"/>
              </a:buClr>
              <a:buSzPct val="120000"/>
            </a:pPr>
            <a:r>
              <a:rPr lang="de-DE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de-DE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de-DE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--save </a:t>
            </a:r>
            <a:r>
              <a:rPr lang="de-DE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mongojs</a:t>
            </a:r>
            <a:endParaRPr lang="de-D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spcBef>
                <a:spcPct val="30000"/>
              </a:spcBef>
              <a:buClr>
                <a:srgbClr val="FF1919"/>
              </a:buClr>
              <a:buSzPct val="120000"/>
            </a:pPr>
            <a:r>
              <a:rPr lang="de-DE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mongojs</a:t>
            </a:r>
            <a:r>
              <a:rPr lang="de-DE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emuliert die offizielle </a:t>
            </a:r>
            <a:r>
              <a:rPr lang="de-DE" sz="2400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MongoDB</a:t>
            </a:r>
            <a:r>
              <a:rPr lang="de-DE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API</a:t>
            </a:r>
          </a:p>
          <a:p>
            <a:pPr marL="742950" lvl="2" indent="-342900">
              <a:spcBef>
                <a:spcPct val="30000"/>
              </a:spcBef>
              <a:buClr>
                <a:srgbClr val="FF1919"/>
              </a:buClr>
              <a:buSzPct val="120000"/>
            </a:pPr>
            <a:r>
              <a:rPr lang="de-DE" sz="2400" dirty="0">
                <a:latin typeface="+mj-lt"/>
                <a:cs typeface="Courier New" panose="02070309020205020404" pitchFamily="49" charset="0"/>
              </a:rPr>
              <a:t>Also Syntax wie im Terminal, aber direkt in node.js</a:t>
            </a:r>
            <a:endParaRPr lang="de-DE" dirty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30000"/>
              </a:spcBef>
              <a:buClr>
                <a:srgbClr val="FF1919"/>
              </a:buClr>
              <a:buSzPct val="120000"/>
            </a:pPr>
            <a:endParaRPr lang="de-DE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Quele</a:t>
            </a:r>
            <a:r>
              <a:rPr lang="de-DE" dirty="0"/>
              <a:t>: </a:t>
            </a:r>
            <a:r>
              <a:rPr lang="de-DE" dirty="0" err="1"/>
              <a:t>MongoDB</a:t>
            </a:r>
            <a:r>
              <a:rPr lang="de-DE" dirty="0"/>
              <a:t> Doku </a:t>
            </a:r>
            <a:r>
              <a:rPr lang="de-DE" dirty="0">
                <a:hlinkClick r:id="rId2"/>
              </a:rPr>
              <a:t>https://docs.mongodb.org/manual/tutorial/query-documents/</a:t>
            </a:r>
            <a:r>
              <a:rPr lang="de-DE" dirty="0"/>
              <a:t> 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Node</a:t>
            </a:r>
            <a:r>
              <a:rPr lang="de-DE" dirty="0"/>
              <a:t> Paket „,</a:t>
            </a:r>
            <a:r>
              <a:rPr lang="de-DE" dirty="0" err="1"/>
              <a:t>mongojs</a:t>
            </a:r>
            <a:r>
              <a:rPr lang="de-DE" dirty="0"/>
              <a:t>“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3" name="Inhaltsplatzhalter 1"/>
          <p:cNvSpPr txBox="1">
            <a:spLocks/>
          </p:cNvSpPr>
          <p:nvPr/>
        </p:nvSpPr>
        <p:spPr>
          <a:xfrm>
            <a:off x="885811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400" kern="0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730278" y="12909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882678" y="1443330"/>
            <a:ext cx="7607243" cy="45639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191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sz="2400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2" y="2856608"/>
            <a:ext cx="5499646" cy="344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0611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Node Paket „,mongojs“: Programmierbeispiel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2745" y="2370443"/>
            <a:ext cx="561564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blackbox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/store.js'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72745" y="4144266"/>
            <a:ext cx="635622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://localhost:27017/me2'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[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{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authMechanism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'ScramSHA1'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88385" y="2539720"/>
            <a:ext cx="1758894" cy="756572"/>
          </a:xfrm>
          <a:prstGeom prst="wedgeRoundRectCallout">
            <a:avLst>
              <a:gd name="adj1" fmla="val -80237"/>
              <a:gd name="adj2" fmla="val 193986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Standard-Port der 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18" name="Abgerundete rechteckige Legende 17"/>
          <p:cNvSpPr/>
          <p:nvPr/>
        </p:nvSpPr>
        <p:spPr>
          <a:xfrm>
            <a:off x="6867832" y="3198219"/>
            <a:ext cx="1803178" cy="680445"/>
          </a:xfrm>
          <a:prstGeom prst="wedgeRoundRectCallout">
            <a:avLst>
              <a:gd name="adj1" fmla="val -85252"/>
              <a:gd name="adj2" fmla="val 129010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Gewünschte Datenbank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6751114" y="4517194"/>
            <a:ext cx="1803178" cy="959158"/>
          </a:xfrm>
          <a:prstGeom prst="wedgeRoundRectCallout">
            <a:avLst>
              <a:gd name="adj1" fmla="val -129833"/>
              <a:gd name="adj2" fmla="val -23943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 benutzende Collections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2733140" y="5399156"/>
            <a:ext cx="4335659" cy="1088756"/>
          </a:xfrm>
          <a:prstGeom prst="wedgeRoundRectCallout">
            <a:avLst>
              <a:gd name="adj1" fmla="val -13258"/>
              <a:gd name="adj2" fmla="val -70089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Letzter Parameter: Objekt mit Optionen. Bei </a:t>
            </a:r>
            <a:r>
              <a:rPr lang="de-DE" dirty="0" err="1"/>
              <a:t>MongoDB</a:t>
            </a:r>
            <a:r>
              <a:rPr lang="de-DE" dirty="0"/>
              <a:t> ^3.0 muss hier ScramsSHA1 genommen werden</a:t>
            </a:r>
          </a:p>
        </p:txBody>
      </p:sp>
    </p:spTree>
    <p:extLst>
      <p:ext uri="{BB962C8B-B14F-4D97-AF65-F5344CB8AC3E}">
        <p14:creationId xmlns:p14="http://schemas.microsoft.com/office/powerpoint/2010/main" val="1246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Node Paket „,mongojs“: Programmierbeispiel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8160" y="2510292"/>
            <a:ext cx="30235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4640" y="4036310"/>
            <a:ext cx="524534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.tweets.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check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altLang="de-DE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79857" y="2892198"/>
            <a:ext cx="3455207" cy="859895"/>
          </a:xfrm>
          <a:prstGeom prst="wedgeRoundRectCallout">
            <a:avLst>
              <a:gd name="adj1" fmla="val -52622"/>
              <a:gd name="adj2" fmla="val 85684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 benutzende Collections sind dann als Objekt in </a:t>
            </a:r>
            <a:r>
              <a:rPr lang="de-DE" dirty="0" err="1"/>
              <a:t>db</a:t>
            </a:r>
            <a:r>
              <a:rPr lang="de-DE" dirty="0"/>
              <a:t> verfügbar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744141" y="5472068"/>
            <a:ext cx="3455207" cy="859895"/>
          </a:xfrm>
          <a:prstGeom prst="wedgeRoundRectCallout">
            <a:avLst>
              <a:gd name="adj1" fmla="val -33524"/>
              <a:gd name="adj2" fmla="val -187289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Suchfilter-Objekt. Kann auch weggelassen werden.</a:t>
            </a:r>
          </a:p>
        </p:txBody>
      </p:sp>
    </p:spTree>
    <p:extLst>
      <p:ext uri="{BB962C8B-B14F-4D97-AF65-F5344CB8AC3E}">
        <p14:creationId xmlns:p14="http://schemas.microsoft.com/office/powerpoint/2010/main" val="32031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Zeitplan Zug 2 Übungen, Dienstag folgende Woche (vorläufig)</a:t>
            </a:r>
            <a:br>
              <a:rPr lang="de-DE" dirty="0"/>
            </a:b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5258"/>
              </p:ext>
            </p:extLst>
          </p:nvPr>
        </p:nvGraphicFramePr>
        <p:xfrm>
          <a:off x="294640" y="1259748"/>
          <a:ext cx="862255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7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59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Thema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Übung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NACH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Unterricht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Einführung, Ziele, Ablauf, Benotung</a:t>
                      </a:r>
                      <a:r>
                        <a:rPr lang="de-DE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usw.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rgbClr val="00747A"/>
                          </a:solidFill>
                          <a:effectLst/>
                          <a:latin typeface="Calibri" panose="020F0502020204030204" pitchFamily="34" charset="0"/>
                        </a:rPr>
                        <a:t>(11.10.) </a:t>
                      </a: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Gruppenbildung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Wiederholung HTML/CSS/JS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Ü1: Client-Website</a:t>
                      </a:r>
                      <a:endParaRPr lang="en-US" sz="1600" dirty="0"/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Client-Server Architektur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REST-APIs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Ü2: Server mit node.js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03.11.2016</a:t>
                      </a:r>
                    </a:p>
                  </a:txBody>
                  <a:tcPr marL="36000" marR="36000" marT="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in node.js</a:t>
                      </a:r>
                    </a:p>
                  </a:txBody>
                  <a:tcPr marL="36000" marR="36000" marT="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Ü2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Debugging und Testen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Ü3: API mit node.js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17.11.2016</a:t>
                      </a:r>
                    </a:p>
                  </a:txBody>
                  <a:tcPr marL="36000" marR="36000" marT="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Strukturierung, Modularisierung</a:t>
                      </a:r>
                    </a:p>
                  </a:txBody>
                  <a:tcPr marL="36000" marR="36000" marT="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24.11.2016</a:t>
                      </a:r>
                    </a:p>
                  </a:txBody>
                  <a:tcPr marL="36000" marR="36000" marT="0" marB="0" anchor="b"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Datenhaltung, SQL,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NoSQL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Ü4: Umfangreiche REST API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backbone.js als Gegenpart zu REST/Node.js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Authentifizierung und Patterns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15.12.2016</a:t>
                      </a:r>
                    </a:p>
                  </a:txBody>
                  <a:tcPr marL="36000" marR="3600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Vertiefung (DB, Sicherheit,</a:t>
                      </a:r>
                      <a:r>
                        <a:rPr lang="de-DE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..)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Ü5: </a:t>
                      </a:r>
                      <a:r>
                        <a:rPr lang="de-DE" sz="1600" u="none" strike="noStrike" dirty="0" err="1">
                          <a:effectLst/>
                          <a:latin typeface="Calibri" panose="020F0502020204030204" pitchFamily="34" charset="0"/>
                        </a:rPr>
                        <a:t>mongoDB</a:t>
                      </a: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-Anbindung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05.01.2017</a:t>
                      </a:r>
                    </a:p>
                  </a:txBody>
                  <a:tcPr marL="36000" marR="36000" marT="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Mobile Development/Cross-Plattform-Development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Klausurvorbereitung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Ü6: Backbone.js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Gastdozent(en) mit Anwesenheitspflicht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u="none" strike="noStrike" dirty="0" err="1">
                          <a:effectLst/>
                          <a:latin typeface="Calibri" panose="020F0502020204030204" pitchFamily="34" charset="0"/>
                        </a:rPr>
                        <a:t>Klausur</a:t>
                      </a:r>
                      <a:r>
                        <a:rPr lang="it-IT" sz="1600" b="1" u="none" strike="noStrike" dirty="0">
                          <a:effectLst/>
                          <a:latin typeface="Calibri" panose="020F0502020204030204" pitchFamily="34" charset="0"/>
                        </a:rPr>
                        <a:t> PZR1 </a:t>
                      </a:r>
                      <a:br>
                        <a:rPr lang="it-IT" sz="1600" b="1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600" u="none" strike="noStrike" dirty="0">
                          <a:effectLst/>
                          <a:latin typeface="Calibri" panose="020F0502020204030204" pitchFamily="34" charset="0"/>
                        </a:rPr>
                        <a:t>(Di, 24.01.  </a:t>
                      </a:r>
                      <a:r>
                        <a:rPr lang="it-IT" sz="1600" b="1" u="none" strike="noStrike" dirty="0">
                          <a:effectLst/>
                          <a:latin typeface="Calibri" panose="020F0502020204030204" pitchFamily="34" charset="0"/>
                        </a:rPr>
                        <a:t>14:15</a:t>
                      </a:r>
                      <a:r>
                        <a:rPr lang="it-IT" sz="16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600" u="none" strike="noStrike" dirty="0" err="1">
                          <a:effectLst/>
                          <a:latin typeface="Calibri" panose="020F0502020204030204" pitchFamily="34" charset="0"/>
                        </a:rPr>
                        <a:t>Uhr</a:t>
                      </a:r>
                      <a:r>
                        <a:rPr lang="it-IT" sz="1600" u="none" strike="noStrike" dirty="0"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de-D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Raum </a:t>
                      </a:r>
                      <a:r>
                        <a:rPr lang="de-D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DE37, Haus Bauwesen</a:t>
                      </a:r>
                      <a:r>
                        <a:rPr lang="it-IT" sz="1600" u="none" strike="noStrike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02.02.2017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Klausureinsicht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76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Klausur PZR2 </a:t>
                      </a:r>
                      <a:br>
                        <a:rPr lang="de-DE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(Di, 21.03. </a:t>
                      </a:r>
                      <a:r>
                        <a:rPr lang="de-DE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10:00</a:t>
                      </a:r>
                      <a:r>
                        <a:rPr lang="de-D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Uhr, Raum B554, Haus Gauß)</a:t>
                      </a: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  -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27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Node Paket „,mongojs“: Programmierbeispiel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89183" y="1637922"/>
            <a:ext cx="536877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89183" y="2018545"/>
            <a:ext cx="623279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89183" y="2399168"/>
            <a:ext cx="487505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89183" y="2879005"/>
            <a:ext cx="623279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.tweets.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 { </a:t>
            </a:r>
            <a:br>
              <a:rPr lang="de-DE" altLang="de-DE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item.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altLang="de-DE" sz="1600" dirty="0">
              <a:latin typeface="Arial" panose="020B0604020202020204" pitchFamily="34" charset="0"/>
            </a:endParaRPr>
          </a:p>
          <a:p>
            <a:pPr lvl="0" eaLnBrk="0" hangingPunct="0"/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049613" y="3752071"/>
            <a:ext cx="660309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.tweets.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findAndModify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{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 {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84666" y="5801889"/>
            <a:ext cx="734367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.tweets.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Node Paket „,mongojs“: Programmierbeispiel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89183" y="1637922"/>
            <a:ext cx="536877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89183" y="2018545"/>
            <a:ext cx="623279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89183" y="2399168"/>
            <a:ext cx="487505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89183" y="2879005"/>
            <a:ext cx="623279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.tweets.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 { </a:t>
            </a:r>
            <a:br>
              <a:rPr lang="de-DE" altLang="de-DE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item.</a:t>
            </a:r>
            <a:r>
              <a:rPr lang="de-DE" altLang="de-DE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de-DE" altLang="de-DE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altLang="de-DE" sz="1600" dirty="0">
              <a:latin typeface="Arial" panose="020B0604020202020204" pitchFamily="34" charset="0"/>
            </a:endParaRPr>
          </a:p>
          <a:p>
            <a:pPr lvl="0" eaLnBrk="0" hangingPunct="0"/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049613" y="3752071"/>
            <a:ext cx="660309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.tweets.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findAndModify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{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 {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84666" y="5801889"/>
            <a:ext cx="734367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.tweets.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84067" y="2879005"/>
            <a:ext cx="3279556" cy="25791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Wie bei store.js besteht das Problem, dass jedes beliebige Objekt als Dokument eingefügt werden kann.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 Konsistenzprüfung in der DB fehlt!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22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Funktionen, siehe Doku</a:t>
            </a:r>
            <a:br>
              <a:rPr lang="de-DE" dirty="0"/>
            </a:br>
            <a:r>
              <a:rPr lang="de-DE" dirty="0">
                <a:hlinkClick r:id="rId2"/>
              </a:rPr>
              <a:t>https://github.com/mafintosh/mongojs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Sortierung mit 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1})</a:t>
            </a:r>
          </a:p>
          <a:p>
            <a:pPr lvl="1"/>
            <a:r>
              <a:rPr lang="de-DE" dirty="0"/>
              <a:t>Kriterien mit 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.find({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{$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90}})</a:t>
            </a:r>
          </a:p>
          <a:p>
            <a:pPr lvl="1"/>
            <a:r>
              <a:rPr lang="de-DE" dirty="0"/>
              <a:t>Limit, Offset mit 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(2).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  </a:t>
            </a:r>
            <a:r>
              <a:rPr lang="de-DE" dirty="0"/>
              <a:t>usw.</a:t>
            </a:r>
            <a:br>
              <a:rPr lang="de-DE" dirty="0"/>
            </a:b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Prinzipiell alle Funktionen, die </a:t>
            </a:r>
            <a:r>
              <a:rPr lang="de-DE" dirty="0" err="1"/>
              <a:t>mongoDB</a:t>
            </a:r>
            <a:r>
              <a:rPr lang="de-DE" dirty="0"/>
              <a:t> auch selbst hat,</a:t>
            </a:r>
            <a:br>
              <a:rPr lang="de-DE" dirty="0"/>
            </a:br>
            <a:r>
              <a:rPr lang="de-DE" dirty="0"/>
              <a:t> als JS-API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Siehe auch </a:t>
            </a:r>
            <a:r>
              <a:rPr lang="de-DE" dirty="0">
                <a:hlinkClick r:id="rId3"/>
              </a:rPr>
              <a:t>https://docs.mongodb.org/manual/</a:t>
            </a:r>
            <a:r>
              <a:rPr lang="de-DE" dirty="0"/>
              <a:t>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Node</a:t>
            </a:r>
            <a:r>
              <a:rPr lang="de-DE" dirty="0"/>
              <a:t> Paket „,</a:t>
            </a:r>
            <a:r>
              <a:rPr lang="de-DE" dirty="0" err="1"/>
              <a:t>mongojs</a:t>
            </a:r>
            <a:r>
              <a:rPr lang="de-DE" dirty="0"/>
              <a:t>“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29" y="4637296"/>
            <a:ext cx="7169471" cy="17601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83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Aufgabe: </a:t>
            </a:r>
            <a:r>
              <a:rPr lang="de-DE" b="0" dirty="0"/>
              <a:t>Welche Vorteile hat </a:t>
            </a:r>
            <a:r>
              <a:rPr lang="de-DE" b="0" dirty="0" err="1"/>
              <a:t>mySQL</a:t>
            </a:r>
            <a:r>
              <a:rPr lang="de-DE" b="0" dirty="0"/>
              <a:t> für Sie. Welche Vorteile hat </a:t>
            </a:r>
            <a:r>
              <a:rPr lang="de-DE" b="0" dirty="0" err="1"/>
              <a:t>mongoDB</a:t>
            </a:r>
            <a:r>
              <a:rPr lang="de-DE" b="0" dirty="0"/>
              <a:t> mit </a:t>
            </a:r>
            <a:r>
              <a:rPr lang="de-DE" b="0" dirty="0" err="1"/>
              <a:t>mongojs</a:t>
            </a:r>
            <a:r>
              <a:rPr lang="de-DE" b="0" dirty="0"/>
              <a:t>-Modul? </a:t>
            </a:r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Sammeln Sie pro Team</a:t>
            </a:r>
            <a:br>
              <a:rPr lang="de-DE" dirty="0"/>
            </a:br>
            <a:r>
              <a:rPr lang="de-DE" dirty="0"/>
              <a:t>mind. zwei Vorteile von MySQL und zwei Vorteile von </a:t>
            </a:r>
            <a:r>
              <a:rPr lang="de-DE" dirty="0" err="1"/>
              <a:t>MongoDB</a:t>
            </a:r>
            <a:r>
              <a:rPr lang="de-DE" dirty="0"/>
              <a:t>/</a:t>
            </a:r>
            <a:r>
              <a:rPr lang="de-DE" dirty="0" err="1"/>
              <a:t>mongojs</a:t>
            </a:r>
            <a:r>
              <a:rPr lang="de-DE" dirty="0"/>
              <a:t>?(2-3min Zeit)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Anschließend: Tafelsammlung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Zusammenfassung: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156227" y="1523275"/>
            <a:ext cx="117211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300" dirty="0">
                <a:solidFill>
                  <a:srgbClr val="00747A"/>
                </a:solidFill>
                <a:latin typeface="Rosewood Std Regular" panose="00000500000000000000" pitchFamily="50" charset="0"/>
              </a:rPr>
              <a:t>?</a:t>
            </a:r>
          </a:p>
        </p:txBody>
      </p:sp>
      <p:sp>
        <p:nvSpPr>
          <p:cNvPr id="8" name="Rechteck 7"/>
          <p:cNvSpPr/>
          <p:nvPr/>
        </p:nvSpPr>
        <p:spPr>
          <a:xfrm>
            <a:off x="1150070" y="3855563"/>
            <a:ext cx="2318994" cy="2384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Pro </a:t>
            </a:r>
            <a:r>
              <a:rPr lang="de-DE" dirty="0" err="1"/>
              <a:t>Mongojs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638746" y="3855562"/>
            <a:ext cx="2318994" cy="2384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Pro MySQL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8412" y="5806911"/>
            <a:ext cx="5580668" cy="433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Mongojs</a:t>
            </a:r>
            <a:r>
              <a:rPr lang="de-DE" dirty="0">
                <a:solidFill>
                  <a:schemeClr val="tx1"/>
                </a:solidFill>
              </a:rPr>
              <a:t> vs. </a:t>
            </a:r>
            <a:r>
              <a:rPr lang="de-DE" dirty="0" err="1">
                <a:solidFill>
                  <a:schemeClr val="tx1"/>
                </a:solidFill>
              </a:rPr>
              <a:t>mySQL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10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9427" y="4251487"/>
            <a:ext cx="4873657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/>
              <a:t>__________ </a:t>
            </a:r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712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98" name="Foliennummernplatzhalter 1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555DA-EE86-44E5-A06A-81173C0ECCD9}" type="slidenum">
              <a:rPr lang="de-DE" smtClean="0">
                <a:solidFill>
                  <a:schemeClr val="bg1"/>
                </a:solidFill>
              </a:rPr>
              <a:pPr eaLnBrk="1" hangingPunct="1"/>
              <a:t>55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97010" y="6764134"/>
            <a:ext cx="1956576" cy="111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endParaRPr lang="de-DE" sz="6600" kern="0" dirty="0">
              <a:latin typeface="Calibri" pitchFamily="34" charset="0"/>
            </a:endParaRPr>
          </a:p>
        </p:txBody>
      </p:sp>
      <p:pic>
        <p:nvPicPr>
          <p:cNvPr id="18434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85" y="2941565"/>
            <a:ext cx="4001408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46296" y="2861736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</a:t>
            </a:r>
          </a:p>
        </p:txBody>
      </p:sp>
      <p:pic>
        <p:nvPicPr>
          <p:cNvPr id="52226" name="Picture 2" descr="https://blog.netways.de/wp-content/uploads/2013/04/Nodejs_logo_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6" y="2941565"/>
            <a:ext cx="3399811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267008" y="4272989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rgbClr val="00B050"/>
                </a:solidFill>
              </a:rPr>
              <a:t>mit </a:t>
            </a:r>
            <a:r>
              <a:rPr lang="de-DE" sz="4000" dirty="0" err="1">
                <a:solidFill>
                  <a:srgbClr val="00B050"/>
                </a:solidFill>
              </a:rPr>
              <a:t>mongoose</a:t>
            </a:r>
            <a:endParaRPr lang="de-DE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86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de-DE" dirty="0">
                <a:solidFill>
                  <a:srgbClr val="0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de-DE" dirty="0">
                <a:solidFill>
                  <a:srgbClr val="0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--save </a:t>
            </a:r>
            <a:r>
              <a:rPr lang="de-DE" dirty="0" err="1">
                <a:solidFill>
                  <a:srgbClr val="0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mongoose</a:t>
            </a:r>
            <a:endParaRPr lang="de-DE" dirty="0">
              <a:solidFill>
                <a:srgbClr val="0098A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Mongoose</a:t>
            </a:r>
            <a:r>
              <a:rPr lang="de-DE" dirty="0">
                <a:solidFill>
                  <a:schemeClr val="tx1"/>
                </a:solidFill>
              </a:rPr>
              <a:t> ist ein </a:t>
            </a:r>
            <a:r>
              <a:rPr lang="de-DE" dirty="0" err="1">
                <a:solidFill>
                  <a:schemeClr val="tx1"/>
                </a:solidFill>
              </a:rPr>
              <a:t>mongoDB</a:t>
            </a:r>
            <a:r>
              <a:rPr lang="de-DE" dirty="0">
                <a:solidFill>
                  <a:schemeClr val="tx1"/>
                </a:solidFill>
              </a:rPr>
              <a:t> Objekt-Mapper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Operationen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nicht direkt auf Collections via DB-Verbindung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Sondern: über </a:t>
            </a:r>
            <a:r>
              <a:rPr lang="de-DE" dirty="0" err="1">
                <a:solidFill>
                  <a:schemeClr val="tx1"/>
                </a:solidFill>
              </a:rPr>
              <a:t>Mongoose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/>
              <a:t>Model</a:t>
            </a:r>
            <a:r>
              <a:rPr lang="de-DE" dirty="0">
                <a:solidFill>
                  <a:schemeClr val="tx1"/>
                </a:solidFill>
              </a:rPr>
              <a:t> Instanzen</a:t>
            </a:r>
          </a:p>
          <a:p>
            <a:pPr lvl="2"/>
            <a:endParaRPr lang="de-DE" dirty="0"/>
          </a:p>
          <a:p>
            <a:pPr marL="0" indent="0">
              <a:buNone/>
            </a:pPr>
            <a:r>
              <a:rPr lang="de-DE" dirty="0"/>
              <a:t>Was ist ein Model, was ein Schema?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</a:t>
            </a:r>
            <a:r>
              <a:rPr lang="de-DE" dirty="0" err="1"/>
              <a:t>mongoose</a:t>
            </a:r>
            <a:r>
              <a:rPr lang="de-DE" dirty="0"/>
              <a:t>:</a:t>
            </a:r>
          </a:p>
          <a:p>
            <a:r>
              <a:rPr lang="de-DE" dirty="0"/>
              <a:t>Eine </a:t>
            </a:r>
            <a:r>
              <a:rPr lang="de-DE" dirty="0" err="1"/>
              <a:t>Konstruktorfunktion</a:t>
            </a:r>
            <a:r>
              <a:rPr lang="de-DE" dirty="0"/>
              <a:t>, die Folgendes ermöglicht:</a:t>
            </a:r>
          </a:p>
          <a:p>
            <a:pPr lvl="1"/>
            <a:r>
              <a:rPr lang="de-DE" dirty="0"/>
              <a:t>Anlegen neuer Objekte basierend auf einem Schema</a:t>
            </a:r>
          </a:p>
          <a:p>
            <a:pPr lvl="1"/>
            <a:r>
              <a:rPr lang="de-DE" dirty="0"/>
              <a:t>Zugriff auf die entsprechende DB-Collection des Models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Node</a:t>
            </a:r>
            <a:r>
              <a:rPr lang="de-DE" dirty="0"/>
              <a:t> Paket „</a:t>
            </a:r>
            <a:r>
              <a:rPr lang="de-DE" dirty="0" err="1"/>
              <a:t>mongoose</a:t>
            </a:r>
            <a:r>
              <a:rPr lang="de-DE" dirty="0"/>
              <a:t>“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839746" y="2004629"/>
            <a:ext cx="117211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300" dirty="0">
                <a:solidFill>
                  <a:srgbClr val="00747A"/>
                </a:solidFill>
                <a:latin typeface="Rosewood Std Regular" panose="00000500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959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 err="1"/>
              <a:t>Mongojs</a:t>
            </a:r>
            <a:r>
              <a:rPr lang="de-DE" sz="1800" dirty="0"/>
              <a:t>: direkter Abruf von der Collection der DB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100" dirty="0"/>
          </a:p>
          <a:p>
            <a:r>
              <a:rPr lang="de-DE" sz="1800" dirty="0" err="1"/>
              <a:t>Mongoose</a:t>
            </a:r>
            <a:r>
              <a:rPr lang="de-DE" sz="1800" dirty="0"/>
              <a:t>: ein Model wird erstellt (mittels eines Schemas) und darüber laufen die Anfragen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Code-Beispiel: Vergleich von </a:t>
            </a:r>
            <a:r>
              <a:rPr lang="de-DE" dirty="0" err="1"/>
              <a:t>mongojs</a:t>
            </a:r>
            <a:r>
              <a:rPr lang="de-DE" dirty="0"/>
              <a:t> und </a:t>
            </a:r>
            <a:r>
              <a:rPr lang="de-DE" dirty="0" err="1"/>
              <a:t>mongoose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71676" y="1580432"/>
            <a:ext cx="4875053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98A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mongojs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.tweets.find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02789" y="3636310"/>
            <a:ext cx="7960834" cy="2062103"/>
          </a:xfrm>
          <a:prstGeom prst="rect">
            <a:avLst/>
          </a:prstGeom>
          <a:solidFill>
            <a:srgbClr val="FFFFFF"/>
          </a:solidFill>
          <a:ln w="9525">
            <a:solidFill>
              <a:srgbClr val="0098A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/me2'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'Tweet'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 });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02789" y="5812691"/>
            <a:ext cx="7096815" cy="584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98A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..'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});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Node</a:t>
            </a:r>
            <a:r>
              <a:rPr lang="de-DE" dirty="0"/>
              <a:t> Paket „,</a:t>
            </a:r>
            <a:r>
              <a:rPr lang="de-DE" dirty="0" err="1"/>
              <a:t>mongoose</a:t>
            </a:r>
            <a:r>
              <a:rPr lang="de-DE" dirty="0"/>
              <a:t>“: Programmierbeispiel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2745" y="2370443"/>
            <a:ext cx="561564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blackbox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/store.js'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72745" y="3633864"/>
            <a:ext cx="746710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://localhost:27017/me2'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0" hangingPunct="0"/>
            <a:endParaRPr lang="de-DE" altLang="de-DE" sz="1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lang="de-DE" altLang="de-DE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lang="de-DE" altLang="de-DE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altLang="de-DE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lang="de-DE" altLang="de-DE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NEU (in Datei ./</a:t>
            </a:r>
            <a:r>
              <a:rPr lang="de-DE" dirty="0" err="1"/>
              <a:t>models</a:t>
            </a:r>
            <a:r>
              <a:rPr lang="de-DE" dirty="0"/>
              <a:t>/tweets.js)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Node</a:t>
            </a:r>
            <a:r>
              <a:rPr lang="de-DE" dirty="0"/>
              <a:t> Paket „,</a:t>
            </a:r>
            <a:r>
              <a:rPr lang="de-DE" dirty="0" err="1"/>
              <a:t>mongoose</a:t>
            </a:r>
            <a:r>
              <a:rPr lang="de-DE" dirty="0"/>
              <a:t>“: Programmierbeispiel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2745" y="2207428"/>
            <a:ext cx="7467109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.Schema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TweetSchema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{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{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.Types.ObjectId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'Tweet'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TweetSchema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208416" y="1777480"/>
            <a:ext cx="3455207" cy="859895"/>
          </a:xfrm>
          <a:prstGeom prst="wedgeRoundRectCallout">
            <a:avLst>
              <a:gd name="adj1" fmla="val -67355"/>
              <a:gd name="adj2" fmla="val 99936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 ist eine Strukturdefinition (ähnlich einer Tabellenstruktur bei MySQL)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88793" y="3804828"/>
            <a:ext cx="3455207" cy="859895"/>
          </a:xfrm>
          <a:prstGeom prst="wedgeRoundRectCallout">
            <a:avLst>
              <a:gd name="adj1" fmla="val -57260"/>
              <a:gd name="adj2" fmla="val -15173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Options-Objekt erlaubt u.a. automatische Erstellung von </a:t>
            </a:r>
            <a:r>
              <a:rPr lang="de-DE" dirty="0" err="1"/>
              <a:t>Timestamps</a:t>
            </a:r>
            <a:endParaRPr lang="de-DE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3110845" y="5454105"/>
            <a:ext cx="3951403" cy="1080045"/>
          </a:xfrm>
          <a:prstGeom prst="wedgeRoundRectCallout">
            <a:avLst>
              <a:gd name="adj1" fmla="val -34282"/>
              <a:gd name="adj2" fmla="val -92401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model</a:t>
            </a:r>
            <a:r>
              <a:rPr lang="de-DE" dirty="0"/>
              <a:t> erstellt eine </a:t>
            </a:r>
            <a:r>
              <a:rPr lang="de-DE" dirty="0" err="1"/>
              <a:t>Kontruktorfunktion</a:t>
            </a:r>
            <a:r>
              <a:rPr lang="de-DE" dirty="0"/>
              <a:t>, welche auch statische Methoden für find(), update usw. hat.</a:t>
            </a:r>
          </a:p>
        </p:txBody>
      </p:sp>
    </p:spTree>
    <p:extLst>
      <p:ext uri="{BB962C8B-B14F-4D97-AF65-F5344CB8AC3E}">
        <p14:creationId xmlns:p14="http://schemas.microsoft.com/office/powerpoint/2010/main" val="33731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Zeitplan Zug 1 Übungen, Di &amp; Do gleiche Woche (vorläufig)</a:t>
            </a:r>
            <a:br>
              <a:rPr lang="de-DE" dirty="0"/>
            </a:b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08591"/>
              </p:ext>
            </p:extLst>
          </p:nvPr>
        </p:nvGraphicFramePr>
        <p:xfrm>
          <a:off x="245224" y="1259748"/>
          <a:ext cx="862255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7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59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Thema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Übung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(Di/Do)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Einführung, Ziele, Ablauf, Benotung</a:t>
                      </a:r>
                      <a:r>
                        <a:rPr lang="de-DE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usw.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rgbClr val="00747A"/>
                          </a:solidFill>
                          <a:effectLst/>
                          <a:latin typeface="Calibri" panose="020F0502020204030204" pitchFamily="34" charset="0"/>
                        </a:rPr>
                        <a:t>(11./13.10.) </a:t>
                      </a: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Gruppenbild.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Wiederholung HTML/CSS/JS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Ü1: Client-Website</a:t>
                      </a:r>
                      <a:endParaRPr lang="en-US" sz="1600" dirty="0"/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Client-Server Architektur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REST-APIs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Ü2: Server mit node.js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in node.js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Ü2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Debugging und Testen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Ü3: API mit node.js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22.11.2016</a:t>
                      </a:r>
                    </a:p>
                  </a:txBody>
                  <a:tcPr marL="36000" marR="36000" marT="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Strukturierung, Modularisierung</a:t>
                      </a:r>
                    </a:p>
                  </a:txBody>
                  <a:tcPr marL="36000" marR="36000" marT="0" marB="0" anchor="b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29.11.2016</a:t>
                      </a:r>
                    </a:p>
                  </a:txBody>
                  <a:tcPr marL="36000" marR="36000" marT="0" marB="0" anchor="b"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Datenhaltung, SQL, 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NoSQL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Ü4: Umfangreiche REST API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backbone.js als Gegenpart zu REST/Node.js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13.12.2016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Authentifizierung und Patterns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20.12.2016</a:t>
                      </a:r>
                    </a:p>
                  </a:txBody>
                  <a:tcPr marL="36000" marR="3600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Vertiefung (DB, Sicherheit,</a:t>
                      </a:r>
                      <a:r>
                        <a:rPr lang="de-DE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..)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Ü5: </a:t>
                      </a:r>
                      <a:r>
                        <a:rPr lang="de-DE" sz="1600" u="none" strike="noStrike" dirty="0" err="1">
                          <a:effectLst/>
                          <a:latin typeface="Calibri" panose="020F0502020204030204" pitchFamily="34" charset="0"/>
                        </a:rPr>
                        <a:t>mongoDB</a:t>
                      </a: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-Anbindung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10.01.2017</a:t>
                      </a:r>
                    </a:p>
                  </a:txBody>
                  <a:tcPr marL="36000" marR="36000" marT="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Mobile Development/Cross-Plattform-Development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Klausurvorbereitung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Ü6: Backbone.js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Gastdozent(en) mit Anwesenheitspflicht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rgbClr val="00747A"/>
                          </a:solidFill>
                          <a:effectLst/>
                          <a:latin typeface="Calibri" panose="020F0502020204030204" pitchFamily="34" charset="0"/>
                        </a:rPr>
                        <a:t>(24./26.01.) </a:t>
                      </a: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Ü6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u="none" strike="noStrike" dirty="0" err="1">
                          <a:effectLst/>
                          <a:latin typeface="Calibri" panose="020F0502020204030204" pitchFamily="34" charset="0"/>
                        </a:rPr>
                        <a:t>Klausur</a:t>
                      </a:r>
                      <a:r>
                        <a:rPr lang="it-IT" sz="1600" b="1" u="none" strike="noStrike" dirty="0">
                          <a:effectLst/>
                          <a:latin typeface="Calibri" panose="020F0502020204030204" pitchFamily="34" charset="0"/>
                        </a:rPr>
                        <a:t> PZR1 </a:t>
                      </a:r>
                      <a:br>
                        <a:rPr lang="it-IT" sz="1600" b="1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600" u="none" strike="noStrike" dirty="0">
                          <a:effectLst/>
                          <a:latin typeface="Calibri" panose="020F0502020204030204" pitchFamily="34" charset="0"/>
                        </a:rPr>
                        <a:t>(Di, 24.01.  </a:t>
                      </a:r>
                      <a:r>
                        <a:rPr lang="it-IT" sz="1600" b="1" u="none" strike="noStrike" dirty="0">
                          <a:effectLst/>
                          <a:latin typeface="Calibri" panose="020F0502020204030204" pitchFamily="34" charset="0"/>
                        </a:rPr>
                        <a:t>14:15</a:t>
                      </a:r>
                      <a:r>
                        <a:rPr lang="it-IT" sz="160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600" u="none" strike="noStrike" dirty="0" err="1">
                          <a:effectLst/>
                          <a:latin typeface="Calibri" panose="020F0502020204030204" pitchFamily="34" charset="0"/>
                        </a:rPr>
                        <a:t>Uhr</a:t>
                      </a:r>
                      <a:r>
                        <a:rPr lang="it-IT" sz="1600" u="none" strike="noStrike" dirty="0"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de-D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Raum DE37, Haus Bauwesen</a:t>
                      </a:r>
                      <a:r>
                        <a:rPr lang="it-IT" sz="1600" u="none" strike="noStrike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02.02.2017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Klausureinsicht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0" marT="76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21.03.2017</a:t>
                      </a: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Klausur PZR2 </a:t>
                      </a:r>
                      <a:br>
                        <a:rPr lang="de-DE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(Di, 21.03. </a:t>
                      </a:r>
                      <a:r>
                        <a:rPr lang="de-DE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10:00</a:t>
                      </a:r>
                      <a:r>
                        <a:rPr lang="de-DE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Uhr, Raum B554, Haus Gauß)</a:t>
                      </a:r>
                    </a:p>
                  </a:txBody>
                  <a:tcPr marL="36000" marR="36000" marT="762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none" strike="noStrike" dirty="0">
                          <a:effectLst/>
                          <a:latin typeface="Calibri" panose="020F0502020204030204" pitchFamily="34" charset="0"/>
                        </a:rPr>
                        <a:t>  -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6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631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Node</a:t>
            </a:r>
            <a:r>
              <a:rPr lang="de-DE" dirty="0"/>
              <a:t> Paket „,</a:t>
            </a:r>
            <a:r>
              <a:rPr lang="de-DE" dirty="0" err="1"/>
              <a:t>mongoose</a:t>
            </a:r>
            <a:r>
              <a:rPr lang="de-DE" dirty="0"/>
              <a:t> “: Programmierbeispiel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2745" y="1948883"/>
            <a:ext cx="30235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4640" y="3219943"/>
            <a:ext cx="536877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10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Node</a:t>
            </a:r>
            <a:r>
              <a:rPr lang="de-DE" dirty="0"/>
              <a:t> Paket „, </a:t>
            </a:r>
            <a:r>
              <a:rPr lang="de-DE" dirty="0" err="1"/>
              <a:t>mongoose</a:t>
            </a:r>
            <a:r>
              <a:rPr lang="de-DE" dirty="0"/>
              <a:t>“: Programmierbeispiel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89183" y="1637922"/>
            <a:ext cx="536877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9183" y="2830588"/>
            <a:ext cx="475162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129355" y="4814112"/>
            <a:ext cx="6523348" cy="1404594"/>
          </a:xfrm>
          <a:prstGeom prst="roundRect">
            <a:avLst>
              <a:gd name="adj" fmla="val 6476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Vorteile der Model-Nutzung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Erstellung mit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dirty="0"/>
              <a:t> übernimmt nur Felder, die im Schema definiert sind und wandelt Typen um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.save(..) </a:t>
            </a:r>
            <a:r>
              <a:rPr lang="de-DE" dirty="0"/>
              <a:t>prüft automatisch auf Konsistenz und liefert Error </a:t>
            </a:r>
            <a:r>
              <a:rPr lang="de-DE" dirty="0" err="1"/>
              <a:t>err</a:t>
            </a:r>
            <a:r>
              <a:rPr lang="de-DE" dirty="0"/>
              <a:t> falls was fehlt/falsch ist</a:t>
            </a:r>
          </a:p>
        </p:txBody>
      </p:sp>
    </p:spTree>
    <p:extLst>
      <p:ext uri="{BB962C8B-B14F-4D97-AF65-F5344CB8AC3E}">
        <p14:creationId xmlns:p14="http://schemas.microsoft.com/office/powerpoint/2010/main" val="17543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Ziel: Ersetzen von store.js durch </a:t>
            </a:r>
            <a:r>
              <a:rPr lang="de-DE" dirty="0" err="1"/>
              <a:t>mongodb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NEU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2F16C0-C26F-4E24-A7A1-F129F9F5C782}" type="slidenum">
              <a:rPr lang="de-DE" smtClean="0"/>
              <a:pPr/>
              <a:t>62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Node Paket „,mongojs“: Programmierbeispiel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89183" y="1637922"/>
            <a:ext cx="536877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89183" y="2018545"/>
            <a:ext cx="623279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89183" y="2399168"/>
            <a:ext cx="487505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9183" y="2830588"/>
            <a:ext cx="475162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89183" y="4586857"/>
            <a:ext cx="68499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.findByIdAndUpdate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89183" y="5612507"/>
            <a:ext cx="6470041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.findByIdAndRemove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1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63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Mongoose</a:t>
            </a:r>
            <a:r>
              <a:rPr lang="de-DE" dirty="0"/>
              <a:t>-basierte API ansprechen mit Postman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b="54773"/>
          <a:stretch/>
        </p:blipFill>
        <p:spPr>
          <a:xfrm>
            <a:off x="516929" y="1240857"/>
            <a:ext cx="6053943" cy="26369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89698"/>
          <a:stretch/>
        </p:blipFill>
        <p:spPr>
          <a:xfrm>
            <a:off x="758054" y="3877855"/>
            <a:ext cx="6053943" cy="6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2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64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2" y="861139"/>
            <a:ext cx="6653555" cy="5322845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5320176" y="3247105"/>
            <a:ext cx="3455207" cy="859895"/>
          </a:xfrm>
          <a:prstGeom prst="wedgeRoundRectCallout">
            <a:avLst>
              <a:gd name="adj1" fmla="val -67355"/>
              <a:gd name="adj2" fmla="val 99936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mongoDB</a:t>
            </a:r>
            <a:r>
              <a:rPr lang="de-DE" dirty="0"/>
              <a:t> vergibt _</a:t>
            </a:r>
            <a:r>
              <a:rPr lang="de-DE" dirty="0" err="1"/>
              <a:t>id</a:t>
            </a:r>
            <a:r>
              <a:rPr lang="de-DE" dirty="0"/>
              <a:t> selbst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9589" y="5544345"/>
            <a:ext cx="3455207" cy="859895"/>
          </a:xfrm>
          <a:prstGeom prst="wedgeRoundRectCallout">
            <a:avLst>
              <a:gd name="adj1" fmla="val -111553"/>
              <a:gd name="adj2" fmla="val -40387"/>
              <a:gd name="adj3" fmla="val 16667"/>
            </a:avLst>
          </a:prstGeom>
          <a:solidFill>
            <a:srgbClr val="0050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Version: wird hochgezählt bei Manipulation</a:t>
            </a:r>
          </a:p>
        </p:txBody>
      </p:sp>
    </p:spTree>
    <p:extLst>
      <p:ext uri="{BB962C8B-B14F-4D97-AF65-F5344CB8AC3E}">
        <p14:creationId xmlns:p14="http://schemas.microsoft.com/office/powerpoint/2010/main" val="24418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65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Mongoose</a:t>
            </a:r>
            <a:r>
              <a:rPr lang="de-DE" dirty="0"/>
              <a:t>-basierte API ansprechen mit Postman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b="69276"/>
          <a:stretch/>
        </p:blipFill>
        <p:spPr>
          <a:xfrm>
            <a:off x="651736" y="1212191"/>
            <a:ext cx="7224359" cy="22531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72976"/>
          <a:stretch/>
        </p:blipFill>
        <p:spPr>
          <a:xfrm>
            <a:off x="651736" y="3808429"/>
            <a:ext cx="7901859" cy="21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b="69735"/>
          <a:stretch/>
        </p:blipFill>
        <p:spPr>
          <a:xfrm>
            <a:off x="330353" y="1178855"/>
            <a:ext cx="8333270" cy="247684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66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66780"/>
          <a:stretch/>
        </p:blipFill>
        <p:spPr>
          <a:xfrm>
            <a:off x="372745" y="3783877"/>
            <a:ext cx="8132231" cy="2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67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Mongoose</a:t>
            </a:r>
            <a:r>
              <a:rPr lang="de-DE" dirty="0"/>
              <a:t> Validation Errors: </a:t>
            </a:r>
            <a:r>
              <a:rPr lang="de-DE" dirty="0" err="1"/>
              <a:t>Example</a:t>
            </a:r>
            <a:r>
              <a:rPr lang="de-DE" dirty="0"/>
              <a:t> POST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9141" y="1058116"/>
            <a:ext cx="808426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 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getOwnPropertyNames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hangingPunct="0"/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95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68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Mongoose</a:t>
            </a:r>
            <a:r>
              <a:rPr lang="de-DE" dirty="0"/>
              <a:t> Validation Errors: </a:t>
            </a:r>
            <a:r>
              <a:rPr lang="de-DE" dirty="0" err="1"/>
              <a:t>Example</a:t>
            </a:r>
            <a:r>
              <a:rPr lang="de-DE" dirty="0"/>
              <a:t> POST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178855"/>
            <a:ext cx="8126458" cy="221846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59" y="3772588"/>
            <a:ext cx="8597485" cy="224171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5318" y="6164818"/>
            <a:ext cx="800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Mehr Doku zu Validation Errors: </a:t>
            </a:r>
            <a:r>
              <a:rPr lang="de-DE" dirty="0">
                <a:hlinkClick r:id="rId4"/>
              </a:rPr>
              <a:t>http://mongoosejs.com/docs/validation.html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392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69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4807670" y="6556375"/>
            <a:ext cx="3520673" cy="244475"/>
          </a:xfrm>
        </p:spPr>
        <p:txBody>
          <a:bodyPr/>
          <a:lstStyle/>
          <a:p>
            <a:r>
              <a:rPr lang="de-DE" dirty="0"/>
              <a:t>Bildquelle: https://upload.wikimedia.org/wikipedia/commons/3/37/Filter.svg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Mongoose</a:t>
            </a:r>
            <a:r>
              <a:rPr lang="de-DE" dirty="0"/>
              <a:t>: Filtern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89" y="1687712"/>
            <a:ext cx="4434531" cy="42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0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5414" y="1951348"/>
            <a:ext cx="4873657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</a:t>
            </a:r>
          </a:p>
          <a:p>
            <a:endParaRPr lang="de-DE" dirty="0"/>
          </a:p>
          <a:p>
            <a:r>
              <a:rPr lang="de-DE" dirty="0" err="1">
                <a:solidFill>
                  <a:schemeClr val="bg1"/>
                </a:solidFill>
              </a:rPr>
              <a:t>NoSQL</a:t>
            </a:r>
            <a:r>
              <a:rPr lang="de-DE" dirty="0">
                <a:solidFill>
                  <a:schemeClr val="bg1"/>
                </a:solidFill>
              </a:rPr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/>
              <a:t>__________ </a:t>
            </a:r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3814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Nur bestimmte Attribute zurückliefern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Auch möglich als Query via </a:t>
            </a:r>
            <a:r>
              <a:rPr lang="de-DE" dirty="0" err="1"/>
              <a:t>Fluent</a:t>
            </a:r>
            <a:r>
              <a:rPr lang="de-DE" dirty="0"/>
              <a:t> Interfaces zusammenzustellen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70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Mongoose</a:t>
            </a:r>
            <a:r>
              <a:rPr lang="de-DE" dirty="0"/>
              <a:t>: Filtern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745" y="1755023"/>
            <a:ext cx="684995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({},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" y="2744929"/>
            <a:ext cx="4487564" cy="1477097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9654" y="4913663"/>
            <a:ext cx="746710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 });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… });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Filter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Achtung: Bei </a:t>
            </a:r>
            <a:r>
              <a:rPr lang="de-DE" dirty="0" err="1"/>
              <a:t>sort</a:t>
            </a:r>
            <a:r>
              <a:rPr lang="de-DE" dirty="0"/>
              <a:t>() sollte ein </a:t>
            </a:r>
            <a:r>
              <a:rPr lang="de-DE" dirty="0" err="1"/>
              <a:t>index</a:t>
            </a:r>
            <a:r>
              <a:rPr lang="de-DE" dirty="0"/>
              <a:t> dafür angelegt worden sein!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Siehe auch Doku</a:t>
            </a:r>
            <a:br>
              <a:rPr lang="de-DE" dirty="0"/>
            </a:br>
            <a:r>
              <a:rPr lang="de-DE" dirty="0">
                <a:hlinkClick r:id="rId2"/>
              </a:rPr>
              <a:t>http://mongoosejs.com/docs/queries.html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71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Mongoose</a:t>
            </a:r>
            <a:r>
              <a:rPr lang="de-DE" dirty="0"/>
              <a:t>: Filtern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46754" y="1960728"/>
            <a:ext cx="635622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'-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});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9691" y="4368944"/>
            <a:ext cx="462819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TweetSchema.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Aufgabe: </a:t>
            </a:r>
            <a:r>
              <a:rPr lang="de-DE" sz="1800" b="0" dirty="0"/>
              <a:t>Welche Aussagen treffen für Modul </a:t>
            </a:r>
            <a:r>
              <a:rPr lang="de-DE" sz="1800" b="0" dirty="0" err="1"/>
              <a:t>monojs</a:t>
            </a:r>
            <a:r>
              <a:rPr lang="de-DE" sz="1800" b="0" dirty="0"/>
              <a:t> zu, </a:t>
            </a:r>
            <a:br>
              <a:rPr lang="de-DE" sz="1800" b="0" dirty="0"/>
            </a:br>
            <a:r>
              <a:rPr lang="de-DE" sz="1800" b="0" dirty="0"/>
              <a:t>welche für </a:t>
            </a:r>
            <a:r>
              <a:rPr lang="de-DE" sz="1800" b="0" dirty="0" err="1"/>
              <a:t>mongoose</a:t>
            </a:r>
            <a:r>
              <a:rPr lang="de-DE" sz="1800" b="0" dirty="0"/>
              <a:t>, welche für beide/keinen?</a:t>
            </a:r>
            <a:endParaRPr lang="de-DE" sz="1800" dirty="0"/>
          </a:p>
          <a:p>
            <a:pPr marL="457200" indent="-457200">
              <a:buFont typeface="+mj-lt"/>
              <a:buAutoNum type="arabicPeriod"/>
            </a:pPr>
            <a:r>
              <a:rPr lang="de-DE" sz="1800" dirty="0"/>
              <a:t>Überlegen Sie erst alleine, dann im Team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800" dirty="0"/>
              <a:t>Unklare Punkte diskutieren wir anschließend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72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Zusammenfassung: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276299" y="334936"/>
            <a:ext cx="117211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300" dirty="0">
                <a:solidFill>
                  <a:srgbClr val="00747A"/>
                </a:solidFill>
                <a:latin typeface="Rosewood Std Regular" panose="00000500000000000000" pitchFamily="50" charset="0"/>
              </a:rPr>
              <a:t>?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89215"/>
              </p:ext>
            </p:extLst>
          </p:nvPr>
        </p:nvGraphicFramePr>
        <p:xfrm>
          <a:off x="372745" y="2544546"/>
          <a:ext cx="82296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225">
                  <a:extLst>
                    <a:ext uri="{9D8B030D-6E8A-4147-A177-3AD203B41FA5}">
                      <a16:colId xmlns:a16="http://schemas.microsoft.com/office/drawing/2014/main" val="21297763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79031446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1873231576"/>
                    </a:ext>
                  </a:extLst>
                </a:gridCol>
                <a:gridCol w="5457047">
                  <a:extLst>
                    <a:ext uri="{9D8B030D-6E8A-4147-A177-3AD203B41FA5}">
                      <a16:colId xmlns:a16="http://schemas.microsoft.com/office/drawing/2014/main" val="332224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mongojs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Beide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keines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mongoose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Aussage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Validierung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beim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Speichern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7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</a:t>
                      </a:r>
                      <a:r>
                        <a:rPr lang="en-US" dirty="0"/>
                        <a:t> Object-Document-Mapper (ODM)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3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das </a:t>
                      </a:r>
                      <a:r>
                        <a:rPr lang="en-US" dirty="0" err="1"/>
                        <a:t>Speichern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verschiedener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Dokumentarten</a:t>
                      </a:r>
                      <a:r>
                        <a:rPr lang="en-US" baseline="0" dirty="0"/>
                        <a:t> in </a:t>
                      </a:r>
                      <a:r>
                        <a:rPr lang="en-US" baseline="0" dirty="0" err="1"/>
                        <a:t>einer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Sammlung</a:t>
                      </a:r>
                      <a:r>
                        <a:rPr lang="en-US" baseline="0" dirty="0"/>
                        <a:t> (collection)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Fremdschlüsselbeziehungen</a:t>
                      </a:r>
                      <a:r>
                        <a:rPr lang="en-US" dirty="0"/>
                        <a:t> und JOINs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8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die </a:t>
                      </a:r>
                      <a:r>
                        <a:rPr lang="en-US" dirty="0" err="1"/>
                        <a:t>Auswahl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nur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einzelner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Dokumentenfelder</a:t>
                      </a:r>
                      <a:r>
                        <a:rPr lang="en-US" baseline="0" dirty="0"/>
                        <a:t>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wie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 name, age from users;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die </a:t>
                      </a:r>
                      <a:r>
                        <a:rPr lang="en-US" dirty="0" err="1"/>
                        <a:t>komplette</a:t>
                      </a:r>
                      <a:r>
                        <a:rPr lang="en-US" dirty="0"/>
                        <a:t> MongoDB API-Syntax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2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76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Aufgabe: </a:t>
            </a:r>
            <a:r>
              <a:rPr lang="de-DE" sz="1800" b="0" dirty="0"/>
              <a:t>Welche Aussagen treffen für Modul </a:t>
            </a:r>
            <a:r>
              <a:rPr lang="de-DE" sz="1800" b="0" dirty="0" err="1"/>
              <a:t>monojs</a:t>
            </a:r>
            <a:r>
              <a:rPr lang="de-DE" sz="1800" b="0" dirty="0"/>
              <a:t> zu, </a:t>
            </a:r>
            <a:br>
              <a:rPr lang="de-DE" sz="1800" b="0" dirty="0"/>
            </a:br>
            <a:r>
              <a:rPr lang="de-DE" sz="1800" b="0" dirty="0"/>
              <a:t>welche für </a:t>
            </a:r>
            <a:r>
              <a:rPr lang="de-DE" sz="1800" b="0" dirty="0" err="1"/>
              <a:t>mongoose</a:t>
            </a:r>
            <a:r>
              <a:rPr lang="de-DE" sz="1800" b="0" dirty="0"/>
              <a:t>, welche für beide/keinen?</a:t>
            </a:r>
            <a:endParaRPr lang="de-DE" sz="1800" dirty="0"/>
          </a:p>
          <a:p>
            <a:pPr marL="457200" indent="-457200">
              <a:buFont typeface="+mj-lt"/>
              <a:buAutoNum type="arabicPeriod"/>
            </a:pPr>
            <a:r>
              <a:rPr lang="de-DE" sz="1800" dirty="0"/>
              <a:t>Überlegen Sie erst alleine, dann im Team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800" dirty="0"/>
              <a:t>Unklare Punkte diskutieren wir anschließend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73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Zusammenfassung: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276299" y="334936"/>
            <a:ext cx="77777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300" dirty="0">
                <a:solidFill>
                  <a:srgbClr val="00747A"/>
                </a:solidFill>
                <a:latin typeface="Rosewood Std Regular" panose="00000500000000000000" pitchFamily="50" charset="0"/>
              </a:rPr>
              <a:t>!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13044"/>
              </p:ext>
            </p:extLst>
          </p:nvPr>
        </p:nvGraphicFramePr>
        <p:xfrm>
          <a:off x="420211" y="2599964"/>
          <a:ext cx="82296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225">
                  <a:extLst>
                    <a:ext uri="{9D8B030D-6E8A-4147-A177-3AD203B41FA5}">
                      <a16:colId xmlns:a16="http://schemas.microsoft.com/office/drawing/2014/main" val="21297763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79031446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1873231576"/>
                    </a:ext>
                  </a:extLst>
                </a:gridCol>
                <a:gridCol w="5457047">
                  <a:extLst>
                    <a:ext uri="{9D8B030D-6E8A-4147-A177-3AD203B41FA5}">
                      <a16:colId xmlns:a16="http://schemas.microsoft.com/office/drawing/2014/main" val="332224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Mongojs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Beide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keines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mongoose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Aussage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Validierung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beim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Speichern</a:t>
                      </a:r>
                      <a:r>
                        <a:rPr lang="en-US" baseline="0" dirty="0"/>
                        <a:t> (Schemas)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7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ein</a:t>
                      </a:r>
                      <a:r>
                        <a:rPr lang="en-US" dirty="0"/>
                        <a:t> Object-Document-Mapper (ODM)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3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das </a:t>
                      </a:r>
                      <a:r>
                        <a:rPr lang="en-US" dirty="0" err="1"/>
                        <a:t>Speichern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verschiedener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Dokumentarten</a:t>
                      </a:r>
                      <a:r>
                        <a:rPr lang="en-US" baseline="0" dirty="0"/>
                        <a:t> in </a:t>
                      </a:r>
                      <a:r>
                        <a:rPr lang="en-US" baseline="0" dirty="0" err="1"/>
                        <a:t>einer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Sammlung</a:t>
                      </a:r>
                      <a:r>
                        <a:rPr lang="en-US" baseline="0" dirty="0"/>
                        <a:t> (collection)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Fremdschlüsselbeziehungen</a:t>
                      </a:r>
                      <a:r>
                        <a:rPr lang="en-US" dirty="0"/>
                        <a:t> und JOINs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8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die </a:t>
                      </a:r>
                      <a:r>
                        <a:rPr lang="en-US" dirty="0" err="1"/>
                        <a:t>Auswahl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nur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einzelner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Dokumentenfelder</a:t>
                      </a:r>
                      <a:r>
                        <a:rPr lang="en-US" baseline="0" dirty="0"/>
                        <a:t>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wie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SELECT name, age from users;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unterstützt</a:t>
                      </a:r>
                      <a:r>
                        <a:rPr lang="en-US" dirty="0"/>
                        <a:t> die </a:t>
                      </a:r>
                      <a:r>
                        <a:rPr lang="en-US" dirty="0" err="1"/>
                        <a:t>komplette</a:t>
                      </a:r>
                      <a:r>
                        <a:rPr lang="en-US" dirty="0"/>
                        <a:t> MongoDB API-Syntax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2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150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 err="1"/>
              <a:t>mongoDB</a:t>
            </a:r>
            <a:endParaRPr lang="de-DE" sz="2400" dirty="0"/>
          </a:p>
          <a:p>
            <a:pPr lvl="1"/>
            <a:r>
              <a:rPr lang="de-DE" sz="2400" dirty="0">
                <a:hlinkClick r:id="rId2"/>
              </a:rPr>
              <a:t>https://github.com/mongodb/node-mongodb-native</a:t>
            </a:r>
            <a:endParaRPr lang="de-DE" sz="2400" dirty="0"/>
          </a:p>
          <a:p>
            <a:r>
              <a:rPr lang="de-DE" sz="2400" dirty="0" err="1"/>
              <a:t>MongoJS</a:t>
            </a:r>
            <a:endParaRPr lang="de-DE" sz="2400" dirty="0"/>
          </a:p>
          <a:p>
            <a:pPr lvl="1"/>
            <a:r>
              <a:rPr lang="de-DE" sz="2400" dirty="0">
                <a:hlinkClick r:id="rId3"/>
              </a:rPr>
              <a:t>https://github.com/mafintosh/mongojs</a:t>
            </a:r>
            <a:endParaRPr lang="de-DE" sz="2400" dirty="0"/>
          </a:p>
          <a:p>
            <a:r>
              <a:rPr lang="de-DE" sz="2400" dirty="0" err="1"/>
              <a:t>Mongoose</a:t>
            </a:r>
            <a:endParaRPr lang="de-DE" sz="2400" dirty="0"/>
          </a:p>
          <a:p>
            <a:pPr lvl="1"/>
            <a:r>
              <a:rPr lang="de-DE" sz="2400" dirty="0">
                <a:hlinkClick r:id="rId4"/>
              </a:rPr>
              <a:t>https://github.com/learnboost/mongoose</a:t>
            </a:r>
            <a:endParaRPr lang="de-DE" sz="2400" dirty="0"/>
          </a:p>
          <a:p>
            <a:pPr lvl="1"/>
            <a:endParaRPr lang="de-DE" sz="2400" dirty="0"/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012D4BD-4EDB-4F99-8E57-39828C624257}" type="slidenum">
              <a:rPr lang="de-DE" smtClean="0"/>
              <a:pPr>
                <a:defRPr/>
              </a:pPr>
              <a:t>74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 für APIs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</p:spTree>
    <p:extLst>
      <p:ext uri="{BB962C8B-B14F-4D97-AF65-F5344CB8AC3E}">
        <p14:creationId xmlns:p14="http://schemas.microsoft.com/office/powerpoint/2010/main" val="718999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4619133"/>
            <a:ext cx="4873657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 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 err="1"/>
              <a:t>node-restful</a:t>
            </a:r>
            <a:endParaRPr lang="de-DE" dirty="0"/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75</a:t>
            </a:fld>
            <a:endParaRPr lang="de-DE" dirty="0"/>
          </a:p>
        </p:txBody>
      </p:sp>
      <p:pic>
        <p:nvPicPr>
          <p:cNvPr id="9" name="Picture 2" descr="http://static.zehn.de/image/3a2e5985e6bcc6c726abe9b2f9a1a335/1248105898.4.081fdc6b871a6e5f1134554af404e040.Sahnehaeubchen_Fotolia_4150869_askaja.jpgthumb_187x14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16" y="3478145"/>
            <a:ext cx="2371119" cy="17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519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--save </a:t>
            </a:r>
            <a:r>
              <a:rPr lang="de-DE" dirty="0" err="1"/>
              <a:t>node-restful</a:t>
            </a:r>
            <a:endParaRPr lang="de-DE" dirty="0"/>
          </a:p>
          <a:p>
            <a:pPr lvl="1"/>
            <a:r>
              <a:rPr lang="de-DE" dirty="0">
                <a:solidFill>
                  <a:schemeClr val="tx1"/>
                </a:solidFill>
              </a:rPr>
              <a:t>Eine Middleware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basierend auf </a:t>
            </a:r>
            <a:r>
              <a:rPr lang="de-DE" dirty="0" err="1">
                <a:solidFill>
                  <a:schemeClr val="tx1"/>
                </a:solidFill>
              </a:rPr>
              <a:t>Mongoose</a:t>
            </a:r>
            <a:r>
              <a:rPr lang="de-DE" dirty="0">
                <a:solidFill>
                  <a:schemeClr val="tx1"/>
                </a:solidFill>
              </a:rPr>
              <a:t> Models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Erstellt Handler für alle nötigen REST Methoden automatisch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Erstellt automatisch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 /resources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 /resources/:id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 /resources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 /resources/:id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 /resources/:id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76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REST APIs mit </a:t>
            </a:r>
            <a:r>
              <a:rPr lang="de-DE" dirty="0" err="1"/>
              <a:t>node-restful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2050" name="Picture 2" descr="http://static.zehn.de/image/3a2e5985e6bcc6c726abe9b2f9a1a335/1248105898.4.081fdc6b871a6e5f1134554af404e040.Sahnehaeubchen_Fotolia_4150869_askaja.jpgthumb_187x14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703" y="843743"/>
            <a:ext cx="1296411" cy="9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71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294640" y="4694548"/>
            <a:ext cx="8480743" cy="744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600" dirty="0" err="1"/>
              <a:t>npm</a:t>
            </a:r>
            <a:r>
              <a:rPr lang="de-DE" sz="1600" dirty="0"/>
              <a:t> </a:t>
            </a:r>
            <a:r>
              <a:rPr lang="de-DE" sz="1600" dirty="0" err="1"/>
              <a:t>install</a:t>
            </a:r>
            <a:r>
              <a:rPr lang="de-DE" sz="1600" dirty="0"/>
              <a:t> --save </a:t>
            </a:r>
            <a:r>
              <a:rPr lang="de-DE" sz="1600" dirty="0" err="1"/>
              <a:t>node-restful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Das ist alles. </a:t>
            </a:r>
            <a:br>
              <a:rPr lang="de-DE" sz="1600" dirty="0"/>
            </a:br>
            <a:r>
              <a:rPr lang="de-DE" sz="1600" b="0" dirty="0"/>
              <a:t>Mit </a:t>
            </a:r>
            <a:r>
              <a:rPr lang="de-DE" sz="1600" b="0" dirty="0" err="1"/>
              <a:t>register</a:t>
            </a:r>
            <a:r>
              <a:rPr lang="de-DE" sz="1600" b="0" dirty="0"/>
              <a:t>(..) hängt sich </a:t>
            </a:r>
            <a:r>
              <a:rPr lang="de-DE" sz="1600" b="0" dirty="0" err="1"/>
              <a:t>node-restful</a:t>
            </a:r>
            <a:r>
              <a:rPr lang="de-DE" sz="1600" b="0" dirty="0"/>
              <a:t> in </a:t>
            </a:r>
            <a:r>
              <a:rPr lang="de-DE" sz="1600" b="0" dirty="0" err="1"/>
              <a:t>app.use</a:t>
            </a:r>
            <a:r>
              <a:rPr lang="de-DE" sz="1600" b="0" dirty="0"/>
              <a:t>(..) entsprechend  ein.</a:t>
            </a:r>
          </a:p>
          <a:p>
            <a:endParaRPr lang="de-DE" sz="1600" b="0" dirty="0"/>
          </a:p>
          <a:p>
            <a:endParaRPr lang="de-DE" sz="1600" b="0" dirty="0"/>
          </a:p>
          <a:p>
            <a:pPr marL="0" indent="0">
              <a:buNone/>
            </a:pPr>
            <a:r>
              <a:rPr lang="de-DE" sz="1600" b="0" dirty="0"/>
              <a:t>(Nutzung von </a:t>
            </a:r>
            <a:r>
              <a:rPr lang="de-DE" sz="1600" b="0" dirty="0" err="1"/>
              <a:t>MongoDB</a:t>
            </a:r>
            <a:r>
              <a:rPr lang="de-DE" sz="1600" b="0" dirty="0"/>
              <a:t>, </a:t>
            </a:r>
            <a:r>
              <a:rPr lang="de-DE" sz="1600" b="0" dirty="0" err="1"/>
              <a:t>mongoose</a:t>
            </a:r>
            <a:r>
              <a:rPr lang="de-DE" sz="1600" b="0" dirty="0"/>
              <a:t> oder </a:t>
            </a:r>
            <a:r>
              <a:rPr lang="de-DE" sz="1600" b="0" dirty="0" err="1"/>
              <a:t>node-restful</a:t>
            </a:r>
            <a:r>
              <a:rPr lang="de-DE" sz="1600" b="0" dirty="0"/>
              <a:t> für Übungsblatt 4 leider nicht erlaubt )</a:t>
            </a:r>
          </a:p>
          <a:p>
            <a:pPr lvl="1"/>
            <a:endParaRPr lang="de-DE" sz="1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z="1600" smtClean="0"/>
              <a:pPr>
                <a:defRPr/>
              </a:pPr>
              <a:t>77</a:t>
            </a:fld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4755862" y="6549629"/>
            <a:ext cx="3771841" cy="266700"/>
          </a:xfrm>
        </p:spPr>
        <p:txBody>
          <a:bodyPr/>
          <a:lstStyle/>
          <a:p>
            <a:endParaRPr lang="de-DE" sz="16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REST APIs mit </a:t>
            </a:r>
            <a:r>
              <a:rPr lang="de-DE" sz="1600" dirty="0" err="1"/>
              <a:t>node-restful</a:t>
            </a:r>
            <a:endParaRPr lang="de-DE" sz="16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79319" y="1621693"/>
            <a:ext cx="697338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node-restful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mongoose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://localhost:27017/me2'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TweetSchema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/tweet-schema.js'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'Tweets'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TweetSchema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activated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REST API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12" name="Picture 2" descr="http://static.zehn.de/image/3a2e5985e6bcc6c726abe9b2f9a1a335/1248105898.4.081fdc6b871a6e5f1134554af404e040.Sahnehaeubchen_Fotolia_4150869_askaja.jpgthumb_187x14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703" y="843743"/>
            <a:ext cx="1296411" cy="97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1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Zum Vergleich: Der Code vorher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lvl="1"/>
            <a:endParaRPr lang="de-DE" sz="1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z="1600" smtClean="0"/>
              <a:pPr>
                <a:defRPr/>
              </a:pPr>
              <a:t>78</a:t>
            </a:fld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16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REST APIs mit </a:t>
            </a:r>
            <a:r>
              <a:rPr lang="de-DE" sz="1600" dirty="0" err="1"/>
              <a:t>node-restful</a:t>
            </a:r>
            <a:endParaRPr lang="de-DE" sz="160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4640" y="1872149"/>
            <a:ext cx="6571030" cy="3293209"/>
          </a:xfrm>
          <a:prstGeom prst="rect">
            <a:avLst/>
          </a:prstGeom>
          <a:noFill/>
          <a:ln>
            <a:solidFill>
              <a:srgbClr val="0098A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req,res,next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req,res,next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.save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getOwnPropertyNames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188763" y="1835057"/>
            <a:ext cx="7263527" cy="3939540"/>
          </a:xfrm>
          <a:prstGeom prst="rect">
            <a:avLst/>
          </a:prstGeom>
          <a:solidFill>
            <a:schemeClr val="bg1"/>
          </a:solidFill>
          <a:ln>
            <a:solidFill>
              <a:srgbClr val="0098A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req,res,next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req.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req,res,next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.findByIdAndRemove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!item)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not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req,res,next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TweetModel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.findByIdAndUpdate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(req.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 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672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npm</a:t>
            </a:r>
            <a:r>
              <a:rPr lang="de-DE" sz="1600" dirty="0"/>
              <a:t> </a:t>
            </a:r>
            <a:r>
              <a:rPr lang="de-DE" sz="1600" dirty="0" err="1"/>
              <a:t>install</a:t>
            </a:r>
            <a:r>
              <a:rPr lang="de-DE" sz="1600" dirty="0"/>
              <a:t> --save </a:t>
            </a:r>
            <a:r>
              <a:rPr lang="de-DE" sz="1600" dirty="0" err="1"/>
              <a:t>node-restful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Liefert Funktionen mit für</a:t>
            </a:r>
          </a:p>
          <a:p>
            <a:pPr lvl="1"/>
            <a:r>
              <a:rPr lang="de-DE" sz="1200" dirty="0"/>
              <a:t>Blättern</a:t>
            </a:r>
          </a:p>
          <a:p>
            <a:pPr lvl="1"/>
            <a:r>
              <a:rPr lang="de-DE" sz="1200" dirty="0"/>
              <a:t>Filtern</a:t>
            </a:r>
          </a:p>
          <a:p>
            <a:pPr lvl="1"/>
            <a:r>
              <a:rPr lang="de-DE" sz="1200" dirty="0"/>
              <a:t>Suche</a:t>
            </a:r>
          </a:p>
          <a:p>
            <a:pPr lvl="1"/>
            <a:endParaRPr lang="de-DE" sz="12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lvl="1"/>
            <a:endParaRPr lang="de-DE" sz="1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z="1600" smtClean="0"/>
              <a:pPr>
                <a:defRPr/>
              </a:pPr>
              <a:t>79</a:t>
            </a:fld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16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REST APIs mit </a:t>
            </a:r>
            <a:r>
              <a:rPr lang="de-DE" sz="1600" dirty="0" err="1"/>
              <a:t>node-restful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10" y="84183"/>
            <a:ext cx="3955233" cy="6738892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5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98" name="Foliennummernplatzhalter 1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555DA-EE86-44E5-A06A-81173C0ECCD9}" type="slidenum">
              <a:rPr lang="de-DE" smtClean="0">
                <a:solidFill>
                  <a:schemeClr val="bg1"/>
                </a:solidFill>
              </a:rPr>
              <a:pPr eaLnBrk="1" hangingPunct="1"/>
              <a:t>8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68363" y="1090325"/>
            <a:ext cx="7581900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endParaRPr lang="de-DE" sz="6600" kern="0" dirty="0">
              <a:latin typeface="Calibri" pitchFamily="34" charset="0"/>
            </a:endParaRPr>
          </a:p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6600" kern="0" dirty="0">
                <a:latin typeface="Calibri" pitchFamily="34" charset="0"/>
              </a:rPr>
              <a:t>Was heißt </a:t>
            </a:r>
            <a:r>
              <a:rPr lang="de-DE" sz="6600" kern="0" dirty="0" err="1">
                <a:latin typeface="Calibri" pitchFamily="34" charset="0"/>
              </a:rPr>
              <a:t>NoSQL</a:t>
            </a:r>
            <a:r>
              <a:rPr lang="de-DE" sz="6600" kern="0" dirty="0">
                <a:latin typeface="Calibri" pitchFamily="34" charset="0"/>
              </a:rPr>
              <a:t>?</a:t>
            </a:r>
          </a:p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4800" b="1" kern="0" dirty="0">
                <a:latin typeface="Calibri" pitchFamily="34" charset="0"/>
              </a:rPr>
              <a:t>N</a:t>
            </a:r>
            <a:r>
              <a:rPr lang="de-DE" sz="4800" kern="0" dirty="0">
                <a:latin typeface="Calibri" pitchFamily="34" charset="0"/>
              </a:rPr>
              <a:t>ot </a:t>
            </a:r>
            <a:r>
              <a:rPr lang="de-DE" sz="4800" b="1" kern="0" dirty="0" err="1">
                <a:latin typeface="Calibri" pitchFamily="34" charset="0"/>
              </a:rPr>
              <a:t>o</a:t>
            </a:r>
            <a:r>
              <a:rPr lang="de-DE" sz="4800" kern="0" dirty="0" err="1">
                <a:latin typeface="Calibri" pitchFamily="34" charset="0"/>
              </a:rPr>
              <a:t>nly</a:t>
            </a:r>
            <a:r>
              <a:rPr lang="de-DE" sz="4800" kern="0" dirty="0">
                <a:latin typeface="Calibri" pitchFamily="34" charset="0"/>
              </a:rPr>
              <a:t> </a:t>
            </a:r>
            <a:r>
              <a:rPr lang="de-DE" sz="4800" b="1" kern="0" dirty="0">
                <a:latin typeface="Calibri" pitchFamily="34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358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npm</a:t>
            </a:r>
            <a:r>
              <a:rPr lang="de-DE" sz="1600" dirty="0"/>
              <a:t> </a:t>
            </a:r>
            <a:r>
              <a:rPr lang="de-DE" sz="1600" dirty="0" err="1"/>
              <a:t>install</a:t>
            </a:r>
            <a:r>
              <a:rPr lang="de-DE" sz="1600" dirty="0"/>
              <a:t> --save </a:t>
            </a:r>
            <a:r>
              <a:rPr lang="de-DE" sz="1600" dirty="0" err="1"/>
              <a:t>node-restful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solidFill>
                  <a:srgbClr val="0098A1"/>
                </a:solidFill>
              </a:rPr>
              <a:t>Blättern</a:t>
            </a:r>
            <a:r>
              <a:rPr lang="de-DE" sz="1600" dirty="0"/>
              <a:t>: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=2&amp;skip=1 </a:t>
            </a:r>
          </a:p>
          <a:p>
            <a:r>
              <a:rPr lang="de-DE" sz="1600" dirty="0"/>
              <a:t>(liefert </a:t>
            </a:r>
            <a:r>
              <a:rPr lang="de-DE" sz="1600" dirty="0" err="1"/>
              <a:t>tweets</a:t>
            </a:r>
            <a:r>
              <a:rPr lang="de-DE" sz="1600" dirty="0"/>
              <a:t> 2 und 3)</a:t>
            </a:r>
            <a:endParaRPr lang="de-DE" sz="1200" dirty="0"/>
          </a:p>
          <a:p>
            <a:pPr lvl="1"/>
            <a:endParaRPr lang="de-DE" sz="12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lvl="1"/>
            <a:endParaRPr lang="de-DE" sz="1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z="1600" smtClean="0"/>
              <a:pPr>
                <a:defRPr/>
              </a:pPr>
              <a:t>80</a:t>
            </a:fld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16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REST APIs mit </a:t>
            </a:r>
            <a:r>
              <a:rPr lang="de-DE" sz="1600" dirty="0" err="1"/>
              <a:t>node-restful</a:t>
            </a:r>
            <a:endParaRPr lang="de-DE" sz="16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34" y="367753"/>
            <a:ext cx="4277309" cy="51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npm</a:t>
            </a:r>
            <a:r>
              <a:rPr lang="de-DE" sz="1600" dirty="0"/>
              <a:t> </a:t>
            </a:r>
            <a:r>
              <a:rPr lang="de-DE" sz="1600" dirty="0" err="1"/>
              <a:t>install</a:t>
            </a:r>
            <a:r>
              <a:rPr lang="de-DE" sz="1600" dirty="0"/>
              <a:t> --save </a:t>
            </a:r>
            <a:r>
              <a:rPr lang="de-DE" sz="1600" dirty="0" err="1"/>
              <a:t>node-restful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solidFill>
                  <a:srgbClr val="0098A1"/>
                </a:solidFill>
              </a:rPr>
              <a:t>Filtern</a:t>
            </a:r>
            <a:r>
              <a:rPr lang="de-DE" sz="1600" dirty="0"/>
              <a:t>: </a:t>
            </a:r>
            <a:br>
              <a:rPr lang="de-DE" sz="1600" dirty="0"/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=message%20timestamp</a:t>
            </a:r>
            <a:br>
              <a:rPr lang="de-DE" sz="1600" dirty="0"/>
            </a:br>
            <a:endParaRPr lang="de-DE" sz="12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lvl="1"/>
            <a:endParaRPr lang="de-DE" sz="1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z="1600" smtClean="0"/>
              <a:pPr>
                <a:defRPr/>
              </a:pPr>
              <a:t>81</a:t>
            </a:fld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16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REST APIs mit </a:t>
            </a:r>
            <a:r>
              <a:rPr lang="de-DE" sz="1600" dirty="0" err="1"/>
              <a:t>node-restful</a:t>
            </a:r>
            <a:endParaRPr lang="de-DE" sz="16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92" y="207741"/>
            <a:ext cx="4285264" cy="59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npm</a:t>
            </a:r>
            <a:r>
              <a:rPr lang="de-DE" sz="1600" dirty="0"/>
              <a:t> </a:t>
            </a:r>
            <a:r>
              <a:rPr lang="de-DE" sz="1600" dirty="0" err="1"/>
              <a:t>install</a:t>
            </a:r>
            <a:r>
              <a:rPr lang="de-DE" sz="1600" dirty="0"/>
              <a:t> --save </a:t>
            </a:r>
            <a:r>
              <a:rPr lang="de-DE" sz="1600" dirty="0" err="1"/>
              <a:t>node-restful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solidFill>
                  <a:srgbClr val="0098A1"/>
                </a:solidFill>
              </a:rPr>
              <a:t>Suche</a:t>
            </a:r>
            <a:r>
              <a:rPr lang="de-DE" sz="1600" dirty="0"/>
              <a:t>: </a:t>
            </a:r>
            <a:br>
              <a:rPr lang="de-DE" sz="1600" dirty="0"/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parade</a:t>
            </a:r>
            <a:r>
              <a:rPr lang="de-DE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..und weiteres, siehe</a:t>
            </a:r>
            <a:br>
              <a:rPr lang="de-DE" sz="1600" dirty="0"/>
            </a:br>
            <a:r>
              <a:rPr lang="de-DE" sz="1200" dirty="0">
                <a:hlinkClick r:id="rId2"/>
              </a:rPr>
              <a:t>https://github.com/baugarten/node-restful</a:t>
            </a:r>
            <a:r>
              <a:rPr lang="de-DE" sz="12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lvl="1"/>
            <a:endParaRPr lang="de-DE" sz="1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z="1600" smtClean="0"/>
              <a:pPr>
                <a:defRPr/>
              </a:pPr>
              <a:t>82</a:t>
            </a:fld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16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REST APIs mit </a:t>
            </a:r>
            <a:r>
              <a:rPr lang="de-DE" sz="1600" dirty="0" err="1"/>
              <a:t>node-restful</a:t>
            </a:r>
            <a:endParaRPr lang="de-DE" sz="16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21" y="820785"/>
            <a:ext cx="4804702" cy="44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335570"/>
            <a:ext cx="6080289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 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 err="1"/>
              <a:t>node-restful</a:t>
            </a:r>
            <a:endParaRPr lang="de-DE" dirty="0"/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83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55445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Was passt wozu?  (3min)</a:t>
            </a:r>
          </a:p>
          <a:p>
            <a:r>
              <a:rPr lang="de-DE" b="0" dirty="0"/>
              <a:t>Ordnen Sie je genau 2 Elemente von rechts nach links zu</a:t>
            </a:r>
          </a:p>
          <a:p>
            <a:r>
              <a:rPr lang="de-DE" b="0" dirty="0"/>
              <a:t>Vergleichen Sie erst anschließend mit den Kommilitonen/innen</a:t>
            </a:r>
          </a:p>
          <a:p>
            <a:endParaRPr lang="de-DE" b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84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Zusammenfassende Abschlussübung zu heutigen Themen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97647"/>
              </p:ext>
            </p:extLst>
          </p:nvPr>
        </p:nvGraphicFramePr>
        <p:xfrm>
          <a:off x="294640" y="2990852"/>
          <a:ext cx="2623794" cy="295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1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Technologie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r>
                        <a:rPr lang="de-DE" dirty="0"/>
                        <a:t>1.) </a:t>
                      </a:r>
                      <a:r>
                        <a:rPr lang="de-DE" dirty="0" err="1"/>
                        <a:t>mongoDB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r>
                        <a:rPr lang="de-DE" dirty="0"/>
                        <a:t>2.)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 err="1"/>
                        <a:t>mongojs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r>
                        <a:rPr lang="de-DE" dirty="0"/>
                        <a:t>3.) </a:t>
                      </a:r>
                      <a:r>
                        <a:rPr lang="de-DE" dirty="0" err="1"/>
                        <a:t>Mongoose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r>
                        <a:rPr lang="de-DE" dirty="0"/>
                        <a:t>4.)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 err="1"/>
                        <a:t>node-restful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368"/>
              </p:ext>
            </p:extLst>
          </p:nvPr>
        </p:nvGraphicFramePr>
        <p:xfrm>
          <a:off x="3649373" y="2605770"/>
          <a:ext cx="5220308" cy="333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9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Aussagen/Begriffe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80">
                <a:tc>
                  <a:txBody>
                    <a:bodyPr/>
                    <a:lstStyle/>
                    <a:p>
                      <a:r>
                        <a:rPr lang="de-DE" dirty="0"/>
                        <a:t>A.)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80">
                <a:tc>
                  <a:txBody>
                    <a:bodyPr/>
                    <a:lstStyle/>
                    <a:p>
                      <a:r>
                        <a:rPr lang="de-DE" dirty="0"/>
                        <a:t>B.) Collections aus JSON Dokumenten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de-DE" dirty="0"/>
                        <a:t>C.) </a:t>
                      </a:r>
                      <a:r>
                        <a:rPr lang="de-DE" dirty="0" err="1"/>
                        <a:t>mongoDB</a:t>
                      </a:r>
                      <a:r>
                        <a:rPr lang="de-DE" dirty="0"/>
                        <a:t>-API Syntax in 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r>
                        <a:rPr lang="de-DE" dirty="0"/>
                        <a:t>D.) Validierung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r>
                        <a:rPr lang="de-DE" dirty="0"/>
                        <a:t>E.) schneller als </a:t>
                      </a:r>
                      <a:r>
                        <a:rPr lang="de-DE" dirty="0" err="1"/>
                        <a:t>mySQL</a:t>
                      </a:r>
                      <a:r>
                        <a:rPr lang="de-DE" dirty="0"/>
                        <a:t> für einfache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r>
                        <a:rPr lang="de-DE" dirty="0"/>
                        <a:t>F.)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Basiert</a:t>
                      </a:r>
                      <a:r>
                        <a:rPr lang="de-DE" baseline="0" dirty="0"/>
                        <a:t> auf </a:t>
                      </a:r>
                      <a:r>
                        <a:rPr lang="de-DE" baseline="0" dirty="0" err="1"/>
                        <a:t>Mongoose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G.) generiert REST-</a:t>
                      </a:r>
                      <a:r>
                        <a:rPr lang="de-DE" baseline="0" dirty="0"/>
                        <a:t>Schnittste</a:t>
                      </a:r>
                      <a:r>
                        <a:rPr lang="de-DE" dirty="0"/>
                        <a:t>lle für Schemata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r>
                        <a:rPr lang="de-DE" dirty="0"/>
                        <a:t>H.)</a:t>
                      </a:r>
                      <a:r>
                        <a:rPr lang="de-DE" baseline="0" dirty="0"/>
                        <a:t> schlanker direkter DB-Zugriff aus node.js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7420387" y="385355"/>
            <a:ext cx="117211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300" dirty="0">
                <a:solidFill>
                  <a:srgbClr val="00747A"/>
                </a:solidFill>
                <a:latin typeface="Rosewood Std Regular" panose="00000500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2665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Was passt wozu?  (3min)</a:t>
            </a:r>
          </a:p>
          <a:p>
            <a:r>
              <a:rPr lang="de-DE" b="0" dirty="0"/>
              <a:t>Ordnen Sie je genau 2 Elemente von rechts nach links zu</a:t>
            </a:r>
          </a:p>
          <a:p>
            <a:r>
              <a:rPr lang="de-DE" b="0" dirty="0"/>
              <a:t>Vergleichen Sie erst anschließend mit den Kommilitonen/innen</a:t>
            </a:r>
          </a:p>
          <a:p>
            <a:endParaRPr lang="de-DE" b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85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Zusammenfassende Abschlussübung zu heutigen Themen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294640" y="2990852"/>
          <a:ext cx="2623794" cy="295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1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Technologie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r>
                        <a:rPr lang="de-DE" dirty="0"/>
                        <a:t>1.) </a:t>
                      </a:r>
                      <a:r>
                        <a:rPr lang="de-DE" dirty="0" err="1"/>
                        <a:t>mongoDB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r>
                        <a:rPr lang="de-DE" dirty="0"/>
                        <a:t>2.)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 err="1"/>
                        <a:t>mongojs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r>
                        <a:rPr lang="de-DE" dirty="0"/>
                        <a:t>3.) </a:t>
                      </a:r>
                      <a:r>
                        <a:rPr lang="de-DE" dirty="0" err="1"/>
                        <a:t>Mongoose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69">
                <a:tc>
                  <a:txBody>
                    <a:bodyPr/>
                    <a:lstStyle/>
                    <a:p>
                      <a:r>
                        <a:rPr lang="de-DE" dirty="0"/>
                        <a:t>4.)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 err="1"/>
                        <a:t>node-restful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69269"/>
              </p:ext>
            </p:extLst>
          </p:nvPr>
        </p:nvGraphicFramePr>
        <p:xfrm>
          <a:off x="3649373" y="2605770"/>
          <a:ext cx="5220308" cy="333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9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Aussagen/Begriffe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80">
                <a:tc>
                  <a:txBody>
                    <a:bodyPr/>
                    <a:lstStyle/>
                    <a:p>
                      <a:r>
                        <a:rPr lang="de-DE" dirty="0"/>
                        <a:t>A.)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80">
                <a:tc>
                  <a:txBody>
                    <a:bodyPr/>
                    <a:lstStyle/>
                    <a:p>
                      <a:r>
                        <a:rPr lang="de-DE" dirty="0"/>
                        <a:t>B.) Collections aus JSON Dokumenten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de-DE" dirty="0"/>
                        <a:t>C.) </a:t>
                      </a:r>
                      <a:r>
                        <a:rPr lang="de-DE" dirty="0" err="1"/>
                        <a:t>mongoDB</a:t>
                      </a:r>
                      <a:r>
                        <a:rPr lang="de-DE" dirty="0"/>
                        <a:t>-API Syntax in 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r>
                        <a:rPr lang="de-DE" dirty="0"/>
                        <a:t>D.) Validierung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r>
                        <a:rPr lang="de-DE" dirty="0"/>
                        <a:t>E.) schneller als </a:t>
                      </a:r>
                      <a:r>
                        <a:rPr lang="de-DE" dirty="0" err="1"/>
                        <a:t>mySQL</a:t>
                      </a:r>
                      <a:r>
                        <a:rPr lang="de-DE" dirty="0"/>
                        <a:t> für einfache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r>
                        <a:rPr lang="de-DE" dirty="0"/>
                        <a:t>F.)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Basiert</a:t>
                      </a:r>
                      <a:r>
                        <a:rPr lang="de-DE" baseline="0" dirty="0"/>
                        <a:t> auf </a:t>
                      </a:r>
                      <a:r>
                        <a:rPr lang="de-DE" baseline="0" dirty="0" err="1"/>
                        <a:t>Mongoose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G.) generiert REST-</a:t>
                      </a:r>
                      <a:r>
                        <a:rPr lang="de-DE" baseline="0" dirty="0"/>
                        <a:t>Schnittste</a:t>
                      </a:r>
                      <a:r>
                        <a:rPr lang="de-DE" dirty="0"/>
                        <a:t>lle für Schemata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r>
                        <a:rPr lang="de-DE" dirty="0"/>
                        <a:t>H.)</a:t>
                      </a:r>
                      <a:r>
                        <a:rPr lang="de-DE" baseline="0" dirty="0"/>
                        <a:t> schlanker direkter DB-Zugriff aus node.js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7420387" y="385355"/>
            <a:ext cx="117211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300" dirty="0">
                <a:solidFill>
                  <a:srgbClr val="00747A"/>
                </a:solidFill>
                <a:latin typeface="Rosewood Std Regular" panose="00000500000000000000" pitchFamily="50" charset="0"/>
              </a:rPr>
              <a:t>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196565" y="32915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182578" y="55384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96565" y="44237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96565" y="37029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182578" y="40867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182578" y="29604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196565" y="51703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196565" y="477511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9577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Themen heute</a:t>
            </a:r>
          </a:p>
          <a:p>
            <a:pPr lvl="1"/>
            <a:r>
              <a:rPr lang="de-DE" sz="1900" b="0" dirty="0" err="1"/>
              <a:t>NoSQL</a:t>
            </a:r>
            <a:endParaRPr lang="de-DE" sz="1900" b="0" dirty="0"/>
          </a:p>
          <a:p>
            <a:pPr lvl="1"/>
            <a:r>
              <a:rPr lang="de-DE" sz="1900" b="0" dirty="0"/>
              <a:t>Performance von </a:t>
            </a:r>
            <a:r>
              <a:rPr lang="de-DE" sz="1900" b="0" dirty="0" err="1"/>
              <a:t>mongoDB</a:t>
            </a:r>
            <a:endParaRPr lang="de-DE" sz="1900" b="0" dirty="0"/>
          </a:p>
          <a:p>
            <a:pPr lvl="1"/>
            <a:r>
              <a:rPr lang="de-DE" sz="1900" b="0" dirty="0" err="1"/>
              <a:t>Mongojs</a:t>
            </a:r>
            <a:r>
              <a:rPr lang="de-DE" sz="1900" b="0" dirty="0"/>
              <a:t> vs. </a:t>
            </a:r>
            <a:r>
              <a:rPr lang="de-DE" sz="1900" b="0" dirty="0" err="1"/>
              <a:t>Mongoose</a:t>
            </a:r>
            <a:endParaRPr lang="de-DE" sz="1900" b="0" dirty="0"/>
          </a:p>
          <a:p>
            <a:pPr lvl="1"/>
            <a:r>
              <a:rPr lang="de-DE" sz="1900" b="0" dirty="0" err="1"/>
              <a:t>node-restful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dirty="0"/>
          </a:p>
          <a:p>
            <a:r>
              <a:rPr lang="de-DE" dirty="0"/>
              <a:t>Ihre Karten</a:t>
            </a:r>
          </a:p>
          <a:p>
            <a:pPr marL="457200" indent="-457200">
              <a:buFont typeface="+mj-lt"/>
              <a:buAutoNum type="arabicParenBoth"/>
            </a:pPr>
            <a:endParaRPr lang="de-DE" dirty="0"/>
          </a:p>
          <a:p>
            <a:pPr marL="457200" indent="-457200">
              <a:buFont typeface="+mj-lt"/>
              <a:buAutoNum type="arabicParenBoth"/>
            </a:pPr>
            <a:r>
              <a:rPr lang="de-DE" b="0" dirty="0"/>
              <a:t>Einsammeln</a:t>
            </a:r>
          </a:p>
          <a:p>
            <a:pPr marL="457200" indent="-457200">
              <a:buFont typeface="+mj-lt"/>
              <a:buAutoNum type="arabicParenBoth"/>
            </a:pPr>
            <a:endParaRPr lang="de-DE" b="0" dirty="0"/>
          </a:p>
          <a:p>
            <a:pPr marL="457200" indent="-457200">
              <a:buFont typeface="+mj-lt"/>
              <a:buAutoNum type="arabicParenBoth"/>
            </a:pPr>
            <a:r>
              <a:rPr lang="de-DE" b="0" dirty="0"/>
              <a:t>Nutzen wir das nächste Mal </a:t>
            </a:r>
            <a:br>
              <a:rPr lang="de-DE" b="0" dirty="0"/>
            </a:br>
            <a:r>
              <a:rPr lang="de-DE" b="0" dirty="0"/>
              <a:t>für Wiederholung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86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Zusammenfassende Fragen</a:t>
            </a:r>
          </a:p>
        </p:txBody>
      </p:sp>
      <p:pic>
        <p:nvPicPr>
          <p:cNvPr id="7" name="Picture 2" descr="http://cdn.mcbuero.de/images/items/910784.gif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6" b="13067"/>
          <a:stretch/>
        </p:blipFill>
        <p:spPr bwMode="auto">
          <a:xfrm>
            <a:off x="4094693" y="2965553"/>
            <a:ext cx="4680690" cy="34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3746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703215"/>
            <a:ext cx="6080289" cy="339364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Wiederholung</a:t>
            </a:r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und Performance</a:t>
            </a:r>
          </a:p>
          <a:p>
            <a:pPr lvl="1"/>
            <a:r>
              <a:rPr lang="de-DE" dirty="0"/>
              <a:t>Konzeptvergleich mit </a:t>
            </a:r>
            <a:r>
              <a:rPr lang="de-DE" dirty="0" err="1"/>
              <a:t>mySQL</a:t>
            </a:r>
            <a:endParaRPr lang="de-DE" dirty="0"/>
          </a:p>
          <a:p>
            <a:pPr lvl="1"/>
            <a:r>
              <a:rPr lang="de-DE" dirty="0"/>
              <a:t>Alternativen</a:t>
            </a:r>
          </a:p>
          <a:p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/>
              <a:t>Eigenschaften</a:t>
            </a:r>
          </a:p>
          <a:p>
            <a:pPr lvl="1"/>
            <a:r>
              <a:rPr lang="de-DE" dirty="0"/>
              <a:t>Installation</a:t>
            </a:r>
          </a:p>
          <a:p>
            <a:r>
              <a:rPr lang="de-DE" dirty="0" err="1"/>
              <a:t>Mongojs</a:t>
            </a:r>
            <a:r>
              <a:rPr lang="de-DE" dirty="0"/>
              <a:t> + Aufgabe</a:t>
            </a:r>
          </a:p>
          <a:p>
            <a:r>
              <a:rPr lang="de-DE" dirty="0" err="1"/>
              <a:t>Mongoose</a:t>
            </a:r>
            <a:r>
              <a:rPr lang="de-DE" dirty="0"/>
              <a:t> + Aufgabe</a:t>
            </a:r>
          </a:p>
          <a:p>
            <a:r>
              <a:rPr lang="de-DE" dirty="0" err="1"/>
              <a:t>node-restful</a:t>
            </a:r>
            <a:endParaRPr lang="de-DE" dirty="0"/>
          </a:p>
          <a:p>
            <a:endParaRPr lang="de-DE" dirty="0"/>
          </a:p>
          <a:p>
            <a:r>
              <a:rPr lang="de-DE" dirty="0"/>
              <a:t>Ihre Quizaufgaben als Zusammenfassung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>
          <a:xfrm>
            <a:off x="372745" y="6556375"/>
            <a:ext cx="4894263" cy="266700"/>
          </a:xfrm>
        </p:spPr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87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589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(auch da gibt es Models)</a:t>
            </a: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88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4771697" y="6556375"/>
            <a:ext cx="3556646" cy="266700"/>
          </a:xfrm>
        </p:spPr>
        <p:txBody>
          <a:bodyPr/>
          <a:lstStyle/>
          <a:p>
            <a:r>
              <a:rPr lang="de-DE" dirty="0"/>
              <a:t>Quelle: https://keremkosaner.wordpress.com/2008/03/10/comic-software-development-process/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Ausblick / Nächster Unterricht: REST APIs anzapfen mit Backbone.js</a:t>
            </a:r>
            <a:br>
              <a:rPr lang="de-DE" sz="4000" dirty="0"/>
            </a:br>
            <a:endParaRPr lang="de-DE" sz="4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0" y="5934800"/>
            <a:ext cx="8837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3200" b="1" dirty="0"/>
              <a:t>Vielen Dank und bis zum nächsten Mal</a:t>
            </a:r>
          </a:p>
        </p:txBody>
      </p:sp>
      <p:pic>
        <p:nvPicPr>
          <p:cNvPr id="1026" name="Picture 2" descr="Comi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" r="79596" b="50407"/>
          <a:stretch/>
        </p:blipFill>
        <p:spPr bwMode="auto">
          <a:xfrm>
            <a:off x="123797" y="1567718"/>
            <a:ext cx="2243179" cy="43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mi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r="40078" b="49843"/>
          <a:stretch/>
        </p:blipFill>
        <p:spPr bwMode="auto">
          <a:xfrm>
            <a:off x="2316442" y="1597919"/>
            <a:ext cx="2317457" cy="4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omi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6" t="-509" r="19997" b="50352"/>
          <a:stretch/>
        </p:blipFill>
        <p:spPr bwMode="auto">
          <a:xfrm>
            <a:off x="4596659" y="1567718"/>
            <a:ext cx="2317457" cy="4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omi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49" t="50355" r="424" b="-512"/>
          <a:stretch/>
        </p:blipFill>
        <p:spPr bwMode="auto">
          <a:xfrm>
            <a:off x="6826543" y="1647277"/>
            <a:ext cx="2317457" cy="4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sz="2800" dirty="0"/>
              <a:t>Anhang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Exkurs: MEAN Stack im Einsatz.</a:t>
            </a:r>
            <a:br>
              <a:rPr lang="de-DE" dirty="0"/>
            </a:br>
            <a:r>
              <a:rPr lang="de-DE" dirty="0"/>
              <a:t>Ein winziges Beispiel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89</a:t>
            </a:fld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55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098" name="Foliennummernplatzhalter 1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C555DA-EE86-44E5-A06A-81173C0ECCD9}" type="slidenum">
              <a:rPr lang="de-DE" smtClean="0">
                <a:solidFill>
                  <a:schemeClr val="bg1"/>
                </a:solidFill>
              </a:rPr>
              <a:pPr eaLnBrk="1" hangingPunct="1"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97010" y="6764134"/>
            <a:ext cx="1956576" cy="111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endParaRPr lang="de-DE" sz="6600" kern="0" dirty="0">
              <a:latin typeface="Calibri" pitchFamily="34" charset="0"/>
            </a:endParaRPr>
          </a:p>
        </p:txBody>
      </p:sp>
      <p:pic>
        <p:nvPicPr>
          <p:cNvPr id="18434" name="Picture 2" descr="http://solutionscamp.de/wp-content/uploads/mongodb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75" y="1858009"/>
            <a:ext cx="4001408" cy="11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kro.com.au/wp-content/uploads/2013/04/mysq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" y="1348875"/>
            <a:ext cx="3233420" cy="167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742671" y="2258185"/>
            <a:ext cx="894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5400" kern="0" dirty="0">
                <a:latin typeface="Calibri" pitchFamily="34" charset="0"/>
              </a:rPr>
              <a:t>VS</a:t>
            </a:r>
          </a:p>
        </p:txBody>
      </p:sp>
      <p:sp>
        <p:nvSpPr>
          <p:cNvPr id="11" name="Rechteck 10"/>
          <p:cNvSpPr/>
          <p:nvPr/>
        </p:nvSpPr>
        <p:spPr>
          <a:xfrm>
            <a:off x="2461366" y="4286191"/>
            <a:ext cx="41472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buClr>
                <a:srgbClr val="FF1919"/>
              </a:buClr>
              <a:defRPr/>
            </a:pPr>
            <a:r>
              <a:rPr lang="de-DE" sz="5400" kern="0" dirty="0">
                <a:latin typeface="+mj-lt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318191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err="1"/>
              <a:t>Starting</a:t>
            </a:r>
            <a:r>
              <a:rPr lang="de-DE" dirty="0"/>
              <a:t> a </a:t>
            </a:r>
            <a:r>
              <a:rPr lang="de-DE" dirty="0" err="1"/>
              <a:t>server</a:t>
            </a:r>
            <a:endParaRPr lang="de-DE" dirty="0"/>
          </a:p>
          <a:p>
            <a:pPr>
              <a:buFont typeface="Wingdings" pitchFamily="2" charset="2"/>
              <a:buChar char="§"/>
            </a:pPr>
            <a:endParaRPr lang="de-DE" dirty="0"/>
          </a:p>
          <a:p>
            <a:pPr>
              <a:buFont typeface="Wingdings" pitchFamily="2" charset="2"/>
              <a:buChar char="§"/>
            </a:pPr>
            <a:endParaRPr lang="de-DE" dirty="0"/>
          </a:p>
          <a:p>
            <a:pPr>
              <a:buFont typeface="Wingdings" pitchFamily="2" charset="2"/>
              <a:buChar char="§"/>
            </a:pPr>
            <a:endParaRPr lang="de-DE" dirty="0"/>
          </a:p>
          <a:p>
            <a:endParaRPr lang="de-DE" dirty="0"/>
          </a:p>
          <a:p>
            <a:pPr>
              <a:buFont typeface="Wingdings" pitchFamily="2" charset="2"/>
              <a:buChar char="§"/>
            </a:pPr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JSON</a:t>
            </a:r>
            <a:r>
              <a:rPr lang="de-DE" baseline="30000" dirty="0"/>
              <a:t>*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* JSON: </a:t>
            </a:r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Being</a:t>
            </a:r>
            <a:r>
              <a:rPr lang="de-DE" dirty="0"/>
              <a:t> MEAN (</a:t>
            </a:r>
            <a:r>
              <a:rPr lang="de-DE" dirty="0" err="1"/>
              <a:t>server-side</a:t>
            </a:r>
            <a:r>
              <a:rPr lang="de-DE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080148"/>
            <a:ext cx="6071741" cy="201314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 descr="http://www.computero.com/media/HP-serv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6416" y="1484784"/>
            <a:ext cx="432048" cy="559813"/>
          </a:xfrm>
          <a:prstGeom prst="rect">
            <a:avLst/>
          </a:prstGeom>
          <a:noFill/>
        </p:spPr>
      </p:pic>
      <p:sp>
        <p:nvSpPr>
          <p:cNvPr id="8" name="Textplatzhalter 1"/>
          <p:cNvSpPr txBox="1">
            <a:spLocks/>
          </p:cNvSpPr>
          <p:nvPr/>
        </p:nvSpPr>
        <p:spPr bwMode="auto">
          <a:xfrm>
            <a:off x="2462882" y="1484784"/>
            <a:ext cx="373672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1988840"/>
            <a:ext cx="2880320" cy="14401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 bwMode="auto">
          <a:xfrm>
            <a:off x="568127" y="2492896"/>
            <a:ext cx="280831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t="35000" b="25000"/>
          <a:stretch>
            <a:fillRect/>
          </a:stretch>
        </p:blipFill>
        <p:spPr bwMode="auto">
          <a:xfrm>
            <a:off x="539552" y="2492896"/>
            <a:ext cx="2880320" cy="5760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5" name="Picture 2" descr="MongoDB Logo"/>
          <p:cNvPicPr>
            <a:picLocks noChangeAspect="1" noChangeArrowheads="1"/>
          </p:cNvPicPr>
          <p:nvPr/>
        </p:nvPicPr>
        <p:blipFill>
          <a:blip r:embed="rId6" cstate="print"/>
          <a:srcRect t="3704" r="85477"/>
          <a:stretch>
            <a:fillRect/>
          </a:stretch>
        </p:blipFill>
        <p:spPr bwMode="auto">
          <a:xfrm>
            <a:off x="7524328" y="4941168"/>
            <a:ext cx="482099" cy="913295"/>
          </a:xfrm>
          <a:prstGeom prst="rect">
            <a:avLst/>
          </a:prstGeom>
          <a:noFill/>
        </p:spPr>
      </p:pic>
      <p:pic>
        <p:nvPicPr>
          <p:cNvPr id="16" name="Picture 2" descr="MongoDB Logo"/>
          <p:cNvPicPr>
            <a:picLocks noChangeAspect="1" noChangeArrowheads="1"/>
          </p:cNvPicPr>
          <p:nvPr/>
        </p:nvPicPr>
        <p:blipFill>
          <a:blip r:embed="rId7" cstate="print"/>
          <a:srcRect l="13436" t="-2471"/>
          <a:stretch>
            <a:fillRect/>
          </a:stretch>
        </p:blipFill>
        <p:spPr bwMode="auto">
          <a:xfrm>
            <a:off x="7164288" y="5517232"/>
            <a:ext cx="1250100" cy="422810"/>
          </a:xfrm>
          <a:prstGeom prst="rect">
            <a:avLst/>
          </a:prstGeom>
          <a:ln>
            <a:noFill/>
          </a:ln>
          <a:effectLst>
            <a:outerShdw blurRad="50800" algn="tl" rotWithShape="0">
              <a:srgbClr val="000000"/>
            </a:outerShdw>
          </a:effectLst>
        </p:spPr>
      </p:pic>
      <p:graphicFrame>
        <p:nvGraphicFramePr>
          <p:cNvPr id="20" name="Tabelle 19"/>
          <p:cNvGraphicFramePr>
            <a:graphicFrameLocks noGrp="1"/>
          </p:cNvGraphicFramePr>
          <p:nvPr/>
        </p:nvGraphicFramePr>
        <p:xfrm>
          <a:off x="6732240" y="3140968"/>
          <a:ext cx="2016224" cy="1102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7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sender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text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Great </a:t>
                      </a:r>
                      <a:r>
                        <a:rPr lang="de-DE" sz="1400" dirty="0" err="1"/>
                        <a:t>lecture</a:t>
                      </a:r>
                      <a:r>
                        <a:rPr lang="de-DE" sz="1400" dirty="0"/>
                        <a:t> on MEAN </a:t>
                      </a:r>
                      <a:r>
                        <a:rPr lang="de-DE" sz="1400" dirty="0" err="1"/>
                        <a:t>stack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Pfeil nach rechts 20"/>
          <p:cNvSpPr/>
          <p:nvPr/>
        </p:nvSpPr>
        <p:spPr bwMode="auto">
          <a:xfrm rot="5400000">
            <a:off x="7488324" y="4185084"/>
            <a:ext cx="504056" cy="864096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90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0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err="1"/>
              <a:t>Together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JSON</a:t>
            </a:r>
            <a:endParaRPr lang="de-DE" baseline="30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Being</a:t>
            </a:r>
            <a:r>
              <a:rPr lang="de-DE" dirty="0"/>
              <a:t> MEAN (</a:t>
            </a:r>
            <a:r>
              <a:rPr lang="de-DE" dirty="0" err="1"/>
              <a:t>server-side</a:t>
            </a:r>
            <a:r>
              <a:rPr lang="de-DE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89788"/>
            <a:ext cx="7644743" cy="326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www.computero.com/media/HP-serv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6416" y="1484784"/>
            <a:ext cx="432048" cy="559813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 bwMode="auto">
          <a:xfrm>
            <a:off x="323528" y="1844823"/>
            <a:ext cx="6048672" cy="792089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7" name="Picture 2" descr="MongoDB Logo"/>
          <p:cNvPicPr>
            <a:picLocks noChangeAspect="1" noChangeArrowheads="1"/>
          </p:cNvPicPr>
          <p:nvPr/>
        </p:nvPicPr>
        <p:blipFill>
          <a:blip r:embed="rId5" cstate="print"/>
          <a:srcRect t="3704" r="85477"/>
          <a:stretch>
            <a:fillRect/>
          </a:stretch>
        </p:blipFill>
        <p:spPr bwMode="auto">
          <a:xfrm>
            <a:off x="7524328" y="4941168"/>
            <a:ext cx="482099" cy="913295"/>
          </a:xfrm>
          <a:prstGeom prst="rect">
            <a:avLst/>
          </a:prstGeom>
          <a:noFill/>
        </p:spPr>
      </p:pic>
      <p:pic>
        <p:nvPicPr>
          <p:cNvPr id="18" name="Picture 2" descr="MongoDB Logo"/>
          <p:cNvPicPr>
            <a:picLocks noChangeAspect="1" noChangeArrowheads="1"/>
          </p:cNvPicPr>
          <p:nvPr/>
        </p:nvPicPr>
        <p:blipFill>
          <a:blip r:embed="rId6" cstate="print"/>
          <a:srcRect l="13436" t="-2471"/>
          <a:stretch>
            <a:fillRect/>
          </a:stretch>
        </p:blipFill>
        <p:spPr bwMode="auto">
          <a:xfrm>
            <a:off x="7164288" y="5517232"/>
            <a:ext cx="1250100" cy="422810"/>
          </a:xfrm>
          <a:prstGeom prst="rect">
            <a:avLst/>
          </a:prstGeom>
          <a:ln>
            <a:noFill/>
          </a:ln>
          <a:effectLst>
            <a:outerShdw blurRad="50800" algn="tl" rotWithShape="0">
              <a:srgbClr val="000000"/>
            </a:outerShdw>
          </a:effectLst>
        </p:spPr>
      </p:pic>
      <p:grpSp>
        <p:nvGrpSpPr>
          <p:cNvPr id="22" name="Gruppieren 6"/>
          <p:cNvGrpSpPr/>
          <p:nvPr/>
        </p:nvGrpSpPr>
        <p:grpSpPr>
          <a:xfrm>
            <a:off x="683568" y="5229200"/>
            <a:ext cx="864096" cy="819635"/>
            <a:chOff x="179512" y="5085184"/>
            <a:chExt cx="576064" cy="546423"/>
          </a:xfrm>
        </p:grpSpPr>
        <p:pic>
          <p:nvPicPr>
            <p:cNvPr id="23" name="Picture 5" descr="C:\Users\Johannes Konert\My Dropbox\Resources\Icons\DryIcons\Shine\256x256\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3528" y="5085184"/>
              <a:ext cx="432048" cy="432048"/>
            </a:xfrm>
            <a:prstGeom prst="rect">
              <a:avLst/>
            </a:prstGeom>
            <a:noFill/>
          </p:spPr>
        </p:pic>
        <p:pic>
          <p:nvPicPr>
            <p:cNvPr id="24" name="Picture 4" descr="C:\Users\Johannes Konert\My Dropbox\Resources\Icons\DryIcons\Shine\256x256\female_us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9512" y="5229200"/>
              <a:ext cx="402407" cy="402407"/>
            </a:xfrm>
            <a:prstGeom prst="rect">
              <a:avLst/>
            </a:prstGeom>
            <a:noFill/>
          </p:spPr>
        </p:pic>
      </p:grpSp>
      <p:sp>
        <p:nvSpPr>
          <p:cNvPr id="20" name="Pfeil nach rechts 19"/>
          <p:cNvSpPr/>
          <p:nvPr/>
        </p:nvSpPr>
        <p:spPr bwMode="auto">
          <a:xfrm rot="10800000">
            <a:off x="2195736" y="5517232"/>
            <a:ext cx="4896544" cy="864096"/>
          </a:xfrm>
          <a:prstGeom prst="rightArrow">
            <a:avLst>
              <a:gd name="adj1" fmla="val 21340"/>
              <a:gd name="adj2" fmla="val 50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2843808" y="4835480"/>
          <a:ext cx="2016224" cy="1102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7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sender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text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Great </a:t>
                      </a:r>
                      <a:r>
                        <a:rPr lang="de-DE" sz="1400" dirty="0" err="1"/>
                        <a:t>lecture</a:t>
                      </a:r>
                      <a:r>
                        <a:rPr lang="de-DE" sz="1400" dirty="0"/>
                        <a:t> on MEAN </a:t>
                      </a:r>
                      <a:r>
                        <a:rPr lang="de-DE" sz="1400" dirty="0" err="1"/>
                        <a:t>stack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/>
        </p:nvGraphicFramePr>
        <p:xfrm>
          <a:off x="4932040" y="4857720"/>
          <a:ext cx="2016224" cy="1091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7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sender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56">
                <a:tc>
                  <a:txBody>
                    <a:bodyPr/>
                    <a:lstStyle/>
                    <a:p>
                      <a:r>
                        <a:rPr lang="de-DE" sz="1400" dirty="0" err="1"/>
                        <a:t>text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Yeah</a:t>
                      </a:r>
                      <a:r>
                        <a:rPr lang="de-DE" sz="1400" dirty="0"/>
                        <a:t>! </a:t>
                      </a:r>
                      <a:r>
                        <a:rPr lang="de-DE" sz="1400" dirty="0" err="1"/>
                        <a:t>My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first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tweet</a:t>
                      </a:r>
                      <a:endParaRPr lang="de-DE" sz="1400" dirty="0"/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91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48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/>
              <a:t>Dynamic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* JSON: </a:t>
            </a:r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Being</a:t>
            </a:r>
            <a:r>
              <a:rPr lang="de-DE" dirty="0"/>
              <a:t> MEAN (</a:t>
            </a:r>
            <a:r>
              <a:rPr lang="de-DE" dirty="0" err="1"/>
              <a:t>client-side</a:t>
            </a:r>
            <a:r>
              <a:rPr lang="de-DE" dirty="0"/>
              <a:t>)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8209252" y="1484785"/>
            <a:ext cx="683227" cy="648072"/>
            <a:chOff x="179512" y="5085184"/>
            <a:chExt cx="576064" cy="546423"/>
          </a:xfrm>
        </p:grpSpPr>
        <p:pic>
          <p:nvPicPr>
            <p:cNvPr id="8" name="Picture 5" descr="C:\Users\Johannes Konert\My Dropbox\Resources\Icons\DryIcons\Shine\256x256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085184"/>
              <a:ext cx="432048" cy="432048"/>
            </a:xfrm>
            <a:prstGeom prst="rect">
              <a:avLst/>
            </a:prstGeom>
            <a:noFill/>
          </p:spPr>
        </p:pic>
        <p:pic>
          <p:nvPicPr>
            <p:cNvPr id="9" name="Picture 4" descr="C:\Users\Johannes Konert\My Dropbox\Resources\Icons\DryIcons\Shine\256x256\female_us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5229200"/>
              <a:ext cx="402407" cy="402407"/>
            </a:xfrm>
            <a:prstGeom prst="rect">
              <a:avLst/>
            </a:prstGeom>
            <a:noFill/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988841"/>
            <a:ext cx="4968552" cy="317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/>
        </p:nvSpPr>
        <p:spPr bwMode="auto">
          <a:xfrm>
            <a:off x="323528" y="1941589"/>
            <a:ext cx="5796018" cy="795906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23528" y="4581130"/>
            <a:ext cx="5796018" cy="648072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2516" y="2492897"/>
            <a:ext cx="2016787" cy="129614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4" name="Picture 16" descr="https://angularjs.org/img/AngularJS-large.png"/>
          <p:cNvPicPr>
            <a:picLocks noChangeAspect="1" noChangeArrowheads="1"/>
          </p:cNvPicPr>
          <p:nvPr/>
        </p:nvPicPr>
        <p:blipFill>
          <a:blip r:embed="rId7" cstate="print"/>
          <a:srcRect r="75786"/>
          <a:stretch>
            <a:fillRect/>
          </a:stretch>
        </p:blipFill>
        <p:spPr bwMode="auto">
          <a:xfrm>
            <a:off x="7260588" y="1564227"/>
            <a:ext cx="648072" cy="754724"/>
          </a:xfrm>
          <a:prstGeom prst="rect">
            <a:avLst/>
          </a:prstGeom>
          <a:noFill/>
        </p:spPr>
      </p:pic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92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5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* JSON: </a:t>
            </a:r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Being</a:t>
            </a:r>
            <a:r>
              <a:rPr lang="de-DE" dirty="0"/>
              <a:t> MEAN (</a:t>
            </a:r>
            <a:r>
              <a:rPr lang="de-DE" dirty="0" err="1"/>
              <a:t>client-side</a:t>
            </a:r>
            <a:r>
              <a:rPr lang="de-DE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009" b="13553"/>
          <a:stretch>
            <a:fillRect/>
          </a:stretch>
        </p:blipFill>
        <p:spPr bwMode="auto">
          <a:xfrm>
            <a:off x="300737" y="2037299"/>
            <a:ext cx="6298604" cy="449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6"/>
          <p:cNvGrpSpPr/>
          <p:nvPr/>
        </p:nvGrpSpPr>
        <p:grpSpPr>
          <a:xfrm>
            <a:off x="8209252" y="1484785"/>
            <a:ext cx="683227" cy="648072"/>
            <a:chOff x="179512" y="5085184"/>
            <a:chExt cx="576064" cy="546423"/>
          </a:xfrm>
        </p:grpSpPr>
        <p:pic>
          <p:nvPicPr>
            <p:cNvPr id="8" name="Picture 5" descr="C:\Users\Johannes Konert\My Dropbox\Resources\Icons\DryIcons\Shine\256x256\comput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085184"/>
              <a:ext cx="432048" cy="432048"/>
            </a:xfrm>
            <a:prstGeom prst="rect">
              <a:avLst/>
            </a:prstGeom>
            <a:noFill/>
          </p:spPr>
        </p:pic>
        <p:pic>
          <p:nvPicPr>
            <p:cNvPr id="9" name="Picture 4" descr="C:\Users\Johannes Konert\My Dropbox\Resources\Icons\DryIcons\Shine\256x256\female_us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9512" y="5229200"/>
              <a:ext cx="402407" cy="402407"/>
            </a:xfrm>
            <a:prstGeom prst="rect">
              <a:avLst/>
            </a:prstGeom>
            <a:noFill/>
          </p:spPr>
        </p:pic>
      </p:grpSp>
      <p:sp>
        <p:nvSpPr>
          <p:cNvPr id="14" name="Rechteck 13"/>
          <p:cNvSpPr/>
          <p:nvPr/>
        </p:nvSpPr>
        <p:spPr bwMode="auto">
          <a:xfrm>
            <a:off x="179512" y="1844823"/>
            <a:ext cx="5796018" cy="907529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801877" y="4815250"/>
            <a:ext cx="2448272" cy="576063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2348880"/>
            <a:ext cx="2293937" cy="20351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7" name="Picture 2" descr="http://www.computero.com/media/HP-server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60432" y="5949280"/>
            <a:ext cx="432048" cy="559813"/>
          </a:xfrm>
          <a:prstGeom prst="rect">
            <a:avLst/>
          </a:prstGeom>
          <a:noFill/>
        </p:spPr>
      </p:pic>
      <p:pic>
        <p:nvPicPr>
          <p:cNvPr id="18" name="Picture 2" descr="MongoDB Logo"/>
          <p:cNvPicPr>
            <a:picLocks noChangeAspect="1" noChangeArrowheads="1"/>
          </p:cNvPicPr>
          <p:nvPr/>
        </p:nvPicPr>
        <p:blipFill>
          <a:blip r:embed="rId8" cstate="print"/>
          <a:srcRect t="3704" r="85477"/>
          <a:stretch>
            <a:fillRect/>
          </a:stretch>
        </p:blipFill>
        <p:spPr bwMode="auto">
          <a:xfrm>
            <a:off x="7570372" y="5310446"/>
            <a:ext cx="482099" cy="913295"/>
          </a:xfrm>
          <a:prstGeom prst="rect">
            <a:avLst/>
          </a:prstGeom>
          <a:noFill/>
        </p:spPr>
      </p:pic>
      <p:pic>
        <p:nvPicPr>
          <p:cNvPr id="19" name="Picture 2" descr="MongoDB Logo"/>
          <p:cNvPicPr>
            <a:picLocks noChangeAspect="1" noChangeArrowheads="1"/>
          </p:cNvPicPr>
          <p:nvPr/>
        </p:nvPicPr>
        <p:blipFill>
          <a:blip r:embed="rId9" cstate="print"/>
          <a:srcRect l="13436" t="-2471"/>
          <a:stretch>
            <a:fillRect/>
          </a:stretch>
        </p:blipFill>
        <p:spPr bwMode="auto">
          <a:xfrm>
            <a:off x="7210332" y="5886510"/>
            <a:ext cx="1250100" cy="422810"/>
          </a:xfrm>
          <a:prstGeom prst="rect">
            <a:avLst/>
          </a:prstGeom>
          <a:ln>
            <a:noFill/>
          </a:ln>
          <a:effectLst>
            <a:outerShdw blurRad="50800" algn="tl" rotWithShape="0">
              <a:srgbClr val="000000"/>
            </a:outerShdw>
          </a:effectLst>
        </p:spPr>
      </p:pic>
      <p:sp>
        <p:nvSpPr>
          <p:cNvPr id="20" name="Pfeil nach rechts 19"/>
          <p:cNvSpPr/>
          <p:nvPr/>
        </p:nvSpPr>
        <p:spPr bwMode="auto">
          <a:xfrm rot="16200000">
            <a:off x="7902370" y="4779150"/>
            <a:ext cx="1656183" cy="540060"/>
          </a:xfrm>
          <a:prstGeom prst="rightArrow">
            <a:avLst>
              <a:gd name="adj1" fmla="val 21340"/>
              <a:gd name="adj2" fmla="val 50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/>
        </p:nvGraphicFramePr>
        <p:xfrm>
          <a:off x="8009334" y="4581128"/>
          <a:ext cx="720080" cy="51539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7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11">
                <a:tc>
                  <a:txBody>
                    <a:bodyPr/>
                    <a:lstStyle/>
                    <a:p>
                      <a:r>
                        <a:rPr lang="de-DE" sz="500" dirty="0" err="1"/>
                        <a:t>sender</a:t>
                      </a:r>
                      <a:endParaRPr lang="de-DE" sz="500" dirty="0"/>
                    </a:p>
                  </a:txBody>
                  <a:tcPr marL="32657" marR="32657" marT="16328" marB="16328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John</a:t>
                      </a:r>
                    </a:p>
                  </a:txBody>
                  <a:tcPr marL="32657" marR="32657" marT="16328" marB="163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86">
                <a:tc>
                  <a:txBody>
                    <a:bodyPr/>
                    <a:lstStyle/>
                    <a:p>
                      <a:r>
                        <a:rPr lang="de-DE" sz="500" dirty="0" err="1"/>
                        <a:t>text</a:t>
                      </a:r>
                      <a:endParaRPr lang="de-DE" sz="500" dirty="0"/>
                    </a:p>
                  </a:txBody>
                  <a:tcPr marL="32657" marR="32657" marT="16328" marB="16328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Great </a:t>
                      </a:r>
                      <a:r>
                        <a:rPr lang="de-DE" sz="500" dirty="0" err="1"/>
                        <a:t>lecture</a:t>
                      </a:r>
                      <a:r>
                        <a:rPr lang="de-DE" sz="500" dirty="0"/>
                        <a:t> on MEAN </a:t>
                      </a:r>
                      <a:r>
                        <a:rPr lang="de-DE" sz="500" dirty="0" err="1"/>
                        <a:t>stack</a:t>
                      </a:r>
                      <a:endParaRPr lang="de-DE" sz="500" dirty="0"/>
                    </a:p>
                  </a:txBody>
                  <a:tcPr marL="32657" marR="32657" marT="16328" marB="163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8009334" y="5148259"/>
          <a:ext cx="720079" cy="47785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76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71">
                <a:tc>
                  <a:txBody>
                    <a:bodyPr/>
                    <a:lstStyle/>
                    <a:p>
                      <a:r>
                        <a:rPr lang="de-DE" sz="500" dirty="0" err="1"/>
                        <a:t>sender</a:t>
                      </a:r>
                      <a:endParaRPr lang="de-DE" sz="500" dirty="0"/>
                    </a:p>
                  </a:txBody>
                  <a:tcPr marL="32657" marR="32657" marT="16328" marB="16328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John</a:t>
                      </a:r>
                    </a:p>
                  </a:txBody>
                  <a:tcPr marL="32657" marR="32657" marT="16328" marB="163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79">
                <a:tc>
                  <a:txBody>
                    <a:bodyPr/>
                    <a:lstStyle/>
                    <a:p>
                      <a:r>
                        <a:rPr lang="de-DE" sz="500" dirty="0" err="1"/>
                        <a:t>text</a:t>
                      </a:r>
                      <a:endParaRPr lang="de-DE" sz="500" dirty="0"/>
                    </a:p>
                  </a:txBody>
                  <a:tcPr marL="32657" marR="32657" marT="16328" marB="16328"/>
                </a:tc>
                <a:tc>
                  <a:txBody>
                    <a:bodyPr/>
                    <a:lstStyle/>
                    <a:p>
                      <a:r>
                        <a:rPr lang="de-DE" sz="500" dirty="0" err="1"/>
                        <a:t>Yeah</a:t>
                      </a:r>
                      <a:r>
                        <a:rPr lang="de-DE" sz="500" dirty="0"/>
                        <a:t>! </a:t>
                      </a:r>
                      <a:r>
                        <a:rPr lang="de-DE" sz="500" dirty="0" err="1"/>
                        <a:t>My</a:t>
                      </a:r>
                      <a:r>
                        <a:rPr lang="de-DE" sz="500" dirty="0"/>
                        <a:t> </a:t>
                      </a:r>
                      <a:r>
                        <a:rPr lang="de-DE" sz="500" dirty="0" err="1"/>
                        <a:t>first</a:t>
                      </a:r>
                      <a:r>
                        <a:rPr lang="de-DE" sz="500" dirty="0"/>
                        <a:t> </a:t>
                      </a:r>
                      <a:r>
                        <a:rPr lang="de-DE" sz="500" dirty="0" err="1"/>
                        <a:t>tweet</a:t>
                      </a:r>
                      <a:endParaRPr lang="de-DE" sz="500" dirty="0"/>
                    </a:p>
                    <a:p>
                      <a:endParaRPr lang="de-DE" sz="500" dirty="0"/>
                    </a:p>
                  </a:txBody>
                  <a:tcPr marL="32657" marR="32657" marT="16328" marB="163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2" y="1844824"/>
            <a:ext cx="4536697" cy="20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https://angularjs.org/img/AngularJS-large.png"/>
          <p:cNvPicPr>
            <a:picLocks noChangeAspect="1" noChangeArrowheads="1"/>
          </p:cNvPicPr>
          <p:nvPr/>
        </p:nvPicPr>
        <p:blipFill>
          <a:blip r:embed="rId11" cstate="print"/>
          <a:srcRect r="75786"/>
          <a:stretch>
            <a:fillRect/>
          </a:stretch>
        </p:blipFill>
        <p:spPr bwMode="auto">
          <a:xfrm>
            <a:off x="7260588" y="1564227"/>
            <a:ext cx="648072" cy="754724"/>
          </a:xfrm>
          <a:prstGeom prst="rect">
            <a:avLst/>
          </a:prstGeom>
          <a:noFill/>
        </p:spPr>
      </p:pic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ME2 – 08 Datenhaltung mit NoSQL – Prof. Dr.-Ing. Johannes Konert – WiSe16/17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93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21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E2_00__Thema___v0.1__WiSe15.potx" id="{93BA6904-517E-4243-BDF8-B668AF75A148}" vid="{357C3FE9-5949-46B3-B31C-2C42D6C1065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ME2_00__Thema___v0.1__WiSe15</Template>
  <TotalTime>0</TotalTime>
  <Words>5198</Words>
  <Application>Microsoft Office PowerPoint</Application>
  <PresentationFormat>Bildschirmpräsentation (4:3)</PresentationFormat>
  <Paragraphs>1328</Paragraphs>
  <Slides>93</Slides>
  <Notes>31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93</vt:i4>
      </vt:variant>
    </vt:vector>
  </HeadingPairs>
  <TitlesOfParts>
    <vt:vector size="103" baseType="lpstr">
      <vt:lpstr>Arial</vt:lpstr>
      <vt:lpstr>Arial Narrow</vt:lpstr>
      <vt:lpstr>Calibri</vt:lpstr>
      <vt:lpstr>Consolas</vt:lpstr>
      <vt:lpstr>Courier New</vt:lpstr>
      <vt:lpstr>Inconsolata</vt:lpstr>
      <vt:lpstr>Rosewood Std Regular</vt:lpstr>
      <vt:lpstr>Times New Roman</vt:lpstr>
      <vt:lpstr>Wingdings</vt:lpstr>
      <vt:lpstr>Benutzerdefiniertes Design</vt:lpstr>
      <vt:lpstr>Multimedia Engineering II  08 Datenhaltung: mongoDB NoSQL </vt:lpstr>
      <vt:lpstr>Agenda</vt:lpstr>
      <vt:lpstr>Zusammenfassende Fragen und Wiederholung  </vt:lpstr>
      <vt:lpstr>Zusammenfassende Fragen und Wiederholung  </vt:lpstr>
      <vt:lpstr>Zeitplan Zug 2 Übungen, Dienstag folgende Woche (vorläufig) </vt:lpstr>
      <vt:lpstr>Zeitplan Zug 1 Übungen, Di &amp; Do gleiche Woche (vorläufig) </vt:lpstr>
      <vt:lpstr>Agenda</vt:lpstr>
      <vt:lpstr>PowerPoint-Präsentation</vt:lpstr>
      <vt:lpstr>PowerPoint-Präsentation</vt:lpstr>
      <vt:lpstr>NoSQL Performance</vt:lpstr>
      <vt:lpstr>NoSQL Performance</vt:lpstr>
      <vt:lpstr>NoSQL Performance</vt:lpstr>
      <vt:lpstr>NoSQL Performance</vt:lpstr>
      <vt:lpstr>NoSQL Performance</vt:lpstr>
      <vt:lpstr>NoSQL Performance</vt:lpstr>
      <vt:lpstr>Agenda</vt:lpstr>
      <vt:lpstr>PowerPoint-Präsentation</vt:lpstr>
      <vt:lpstr>Konzeptvergleich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Agenda</vt:lpstr>
      <vt:lpstr>PowerPoint-Präsentation</vt:lpstr>
      <vt:lpstr>Agenda</vt:lpstr>
      <vt:lpstr>PowerPoint-Präsentation</vt:lpstr>
      <vt:lpstr>mongoDB - Installation </vt:lpstr>
      <vt:lpstr>mongoDB - Installation </vt:lpstr>
      <vt:lpstr>mongoDB - Installation </vt:lpstr>
      <vt:lpstr>mongoDB - Test </vt:lpstr>
      <vt:lpstr>mongoDB - Collection „Test“ </vt:lpstr>
      <vt:lpstr>Installation für Linux </vt:lpstr>
      <vt:lpstr>Agenda</vt:lpstr>
      <vt:lpstr>mongoDB - Installation </vt:lpstr>
      <vt:lpstr>mongoDB - Installation </vt:lpstr>
      <vt:lpstr>mongoDB - Test </vt:lpstr>
      <vt:lpstr>PowerPoint-Präsentation</vt:lpstr>
      <vt:lpstr>PowerPoint-Präsentation</vt:lpstr>
      <vt:lpstr>PowerPoint-Präsentation</vt:lpstr>
      <vt:lpstr>mongojs</vt:lpstr>
      <vt:lpstr>mongoose</vt:lpstr>
      <vt:lpstr>Kurzer Vergleich: mongojs und mongoose</vt:lpstr>
      <vt:lpstr>Agenda</vt:lpstr>
      <vt:lpstr>PowerPoint-Präsentation</vt:lpstr>
      <vt:lpstr>Node Paket „,mongojs“</vt:lpstr>
      <vt:lpstr>Node Paket „,mongojs“: Programmierbeispiel</vt:lpstr>
      <vt:lpstr>Node Paket „,mongojs“: Programmierbeispiel</vt:lpstr>
      <vt:lpstr>Node Paket „,mongojs“: Programmierbeispiel</vt:lpstr>
      <vt:lpstr>Node Paket „,mongojs“: Programmierbeispiel</vt:lpstr>
      <vt:lpstr>Node Paket „,mongojs“</vt:lpstr>
      <vt:lpstr>Zusammenfassung:</vt:lpstr>
      <vt:lpstr>Agenda</vt:lpstr>
      <vt:lpstr>PowerPoint-Präsentation</vt:lpstr>
      <vt:lpstr>Node Paket „mongoose“</vt:lpstr>
      <vt:lpstr>Code-Beispiel: Vergleich von mongojs und mongoose</vt:lpstr>
      <vt:lpstr>Node Paket „,mongoose“: Programmierbeispiel</vt:lpstr>
      <vt:lpstr>Node Paket „,mongoose“: Programmierbeispiel</vt:lpstr>
      <vt:lpstr>Node Paket „,mongoose “: Programmierbeispiel</vt:lpstr>
      <vt:lpstr>Node Paket „, mongoose“: Programmierbeispiel</vt:lpstr>
      <vt:lpstr>Node Paket „,mongojs“: Programmierbeispiel</vt:lpstr>
      <vt:lpstr>Mongoose-basierte API ansprechen mit Postman</vt:lpstr>
      <vt:lpstr>PowerPoint-Präsentation</vt:lpstr>
      <vt:lpstr>Mongoose-basierte API ansprechen mit Postman</vt:lpstr>
      <vt:lpstr>PowerPoint-Präsentation</vt:lpstr>
      <vt:lpstr>Mongoose Validation Errors: Example POST</vt:lpstr>
      <vt:lpstr>Mongoose Validation Errors: Example POST</vt:lpstr>
      <vt:lpstr>Mongoose: Filtern</vt:lpstr>
      <vt:lpstr>Mongoose: Filtern</vt:lpstr>
      <vt:lpstr>Mongoose: Filtern</vt:lpstr>
      <vt:lpstr>Zusammenfassung:</vt:lpstr>
      <vt:lpstr>Zusammenfassung:</vt:lpstr>
      <vt:lpstr>Quellen für APIs</vt:lpstr>
      <vt:lpstr>Agenda</vt:lpstr>
      <vt:lpstr>REST APIs mit node-restful</vt:lpstr>
      <vt:lpstr>REST APIs mit node-restful</vt:lpstr>
      <vt:lpstr>REST APIs mit node-restful</vt:lpstr>
      <vt:lpstr>REST APIs mit node-restful</vt:lpstr>
      <vt:lpstr>REST APIs mit node-restful</vt:lpstr>
      <vt:lpstr>REST APIs mit node-restful</vt:lpstr>
      <vt:lpstr>REST APIs mit node-restful</vt:lpstr>
      <vt:lpstr>Agenda</vt:lpstr>
      <vt:lpstr>Zusammenfassende Abschlussübung zu heutigen Themen</vt:lpstr>
      <vt:lpstr>Zusammenfassende Abschlussübung zu heutigen Themen</vt:lpstr>
      <vt:lpstr>Zusammenfassende Fragen</vt:lpstr>
      <vt:lpstr>Agenda</vt:lpstr>
      <vt:lpstr>Ausblick / Nächster Unterricht: REST APIs anzapfen mit Backbone.js </vt:lpstr>
      <vt:lpstr>PowerPoint-Präsentation</vt:lpstr>
      <vt:lpstr>Being MEAN (server-side)</vt:lpstr>
      <vt:lpstr>Being MEAN (server-side)</vt:lpstr>
      <vt:lpstr>Being MEAN (client-side)</vt:lpstr>
      <vt:lpstr>Being MEAN (client-side)</vt:lpstr>
    </vt:vector>
  </TitlesOfParts>
  <Company>Beuth Hochschule  für Technik Berlin - University of Applied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Engineering II  04 REST APIs mit node.js</dc:title>
  <dc:creator>Johannes K</dc:creator>
  <cp:lastModifiedBy>Johannes K</cp:lastModifiedBy>
  <cp:revision>292</cp:revision>
  <cp:lastPrinted>2015-11-02T11:27:38Z</cp:lastPrinted>
  <dcterms:created xsi:type="dcterms:W3CDTF">2015-10-25T14:59:16Z</dcterms:created>
  <dcterms:modified xsi:type="dcterms:W3CDTF">2016-11-24T15:29:53Z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https://d.docs.live.net/73aa09d742f2ea01/Beuth_Lehre/ME2/ME2_08__Datenhaltung_NoSQL___v1.1__WiSe16.pptx</vt:lpwstr>
  </property>
</Properties>
</file>