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6" r:id="rId3"/>
    <p:sldId id="267" r:id="rId4"/>
    <p:sldId id="268" r:id="rId5"/>
    <p:sldId id="257" r:id="rId6"/>
    <p:sldId id="273" r:id="rId7"/>
    <p:sldId id="274" r:id="rId8"/>
    <p:sldId id="275" r:id="rId9"/>
    <p:sldId id="276" r:id="rId10"/>
    <p:sldId id="258" r:id="rId11"/>
    <p:sldId id="259" r:id="rId12"/>
    <p:sldId id="261" r:id="rId13"/>
    <p:sldId id="262" r:id="rId14"/>
    <p:sldId id="265" r:id="rId15"/>
    <p:sldId id="263" r:id="rId16"/>
    <p:sldId id="264" r:id="rId17"/>
    <p:sldId id="269" r:id="rId18"/>
    <p:sldId id="270" r:id="rId19"/>
    <p:sldId id="271" r:id="rId20"/>
    <p:sldId id="272"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bias.berndt" initials="t" lastIdx="1" clrIdx="0">
    <p:extLst>
      <p:ext uri="{19B8F6BF-5375-455C-9EA6-DF929625EA0E}">
        <p15:presenceInfo xmlns:p15="http://schemas.microsoft.com/office/powerpoint/2012/main" userId="S-1-5-21-1380380571-3025583623-4233483215-74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72" y="6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B0C45-1933-49AD-9EBE-A56F934BCB96}" type="datetimeFigureOut">
              <a:rPr lang="de-DE" smtClean="0"/>
              <a:t>27.02.2023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6BCDF8-74BA-4D8A-9F64-E887A5BFDEFF}" type="slidenum">
              <a:rPr lang="de-DE" smtClean="0"/>
              <a:t>‹Nr.›</a:t>
            </a:fld>
            <a:endParaRPr lang="de-DE"/>
          </a:p>
        </p:txBody>
      </p:sp>
    </p:spTree>
    <p:extLst>
      <p:ext uri="{BB962C8B-B14F-4D97-AF65-F5344CB8AC3E}">
        <p14:creationId xmlns:p14="http://schemas.microsoft.com/office/powerpoint/2010/main" val="364972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Von den 3 Methoden hat nur die Methode Person eine direkte Verbindung an die Klasse. </a:t>
            </a:r>
          </a:p>
          <a:p>
            <a:endParaRPr lang="de-DE" dirty="0"/>
          </a:p>
          <a:p>
            <a:r>
              <a:rPr lang="de-DE" dirty="0"/>
              <a:t>Die zwei anderen haben keinen enge Verbindung zur der Klasse.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rgbClr val="333333"/>
                </a:solidFill>
                <a:effectLst/>
                <a:latin typeface="Arial" panose="020B0604020202020204" pitchFamily="34" charset="0"/>
                <a:ea typeface="Calibri" panose="020F0502020204030204" pitchFamily="34" charset="0"/>
              </a:rPr>
              <a:t>Die Klasse darf nur einen Grund zur Änderung haben. Wenn sich zwei Anforderungen ändern, darf nur eine davon eine Auswirkung auf die Klasse haben. Hat die Klasse mehrere Änderungsgründe, erfüllt sie zu viele Aufgaben.</a:t>
            </a:r>
            <a:endParaRPr lang="de-DE" dirty="0"/>
          </a:p>
          <a:p>
            <a:br>
              <a:rPr lang="de-DE" dirty="0"/>
            </a:br>
            <a:br>
              <a:rPr lang="de-DE" dirty="0"/>
            </a:br>
            <a:endParaRPr lang="de-DE" dirty="0"/>
          </a:p>
        </p:txBody>
      </p:sp>
      <p:sp>
        <p:nvSpPr>
          <p:cNvPr id="4" name="Foliennummernplatzhalter 3"/>
          <p:cNvSpPr>
            <a:spLocks noGrp="1"/>
          </p:cNvSpPr>
          <p:nvPr>
            <p:ph type="sldNum" sz="quarter" idx="5"/>
          </p:nvPr>
        </p:nvSpPr>
        <p:spPr/>
        <p:txBody>
          <a:bodyPr/>
          <a:lstStyle/>
          <a:p>
            <a:fld id="{383FA826-B94A-4878-8C1C-148A8E09906E}" type="slidenum">
              <a:rPr lang="de-DE" smtClean="0"/>
              <a:t>3</a:t>
            </a:fld>
            <a:endParaRPr lang="de-DE"/>
          </a:p>
        </p:txBody>
      </p:sp>
    </p:spTree>
    <p:extLst>
      <p:ext uri="{BB962C8B-B14F-4D97-AF65-F5344CB8AC3E}">
        <p14:creationId xmlns:p14="http://schemas.microsoft.com/office/powerpoint/2010/main" val="866292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srgbClr val="333333"/>
                </a:solidFill>
                <a:effectLst/>
                <a:latin typeface="inherit"/>
                <a:ea typeface="Calibri" panose="020F0502020204030204" pitchFamily="34" charset="0"/>
                <a:cs typeface="Arial" panose="020B0604020202020204" pitchFamily="34" charset="0"/>
              </a:rPr>
              <a:t>Es ist also besser, viele kleine Klassen zu haben als wenige große.</a:t>
            </a:r>
            <a:endParaRPr lang="de-DE" dirty="0"/>
          </a:p>
          <a:p>
            <a:endParaRPr lang="de-DE" dirty="0"/>
          </a:p>
          <a:p>
            <a:r>
              <a:rPr lang="de-DE" sz="1200" dirty="0">
                <a:solidFill>
                  <a:srgbClr val="333333"/>
                </a:solidFill>
                <a:effectLst/>
                <a:latin typeface="Arial" panose="020B0604020202020204" pitchFamily="34" charset="0"/>
                <a:ea typeface="Calibri" panose="020F0502020204030204" pitchFamily="34" charset="0"/>
              </a:rPr>
              <a:t>Der Code wird dadurch nicht umfangreicher – er wird nur anders organisiert. Analogie aus dem Bastelkeller: Wenn alle Schrauben in einer Kiste liegen, ist es schwer, die Richtige zu finden. Sind sie gut sortiert auf mehrere Schachteln verteilt, geht das Suchen viel schneller. Genauso verhält es sich mit den Klassen</a:t>
            </a:r>
            <a:endParaRPr lang="de-DE" dirty="0"/>
          </a:p>
          <a:p>
            <a:endParaRPr lang="de-DE" dirty="0"/>
          </a:p>
        </p:txBody>
      </p:sp>
      <p:sp>
        <p:nvSpPr>
          <p:cNvPr id="4" name="Foliennummernplatzhalter 3"/>
          <p:cNvSpPr>
            <a:spLocks noGrp="1"/>
          </p:cNvSpPr>
          <p:nvPr>
            <p:ph type="sldNum" sz="quarter" idx="5"/>
          </p:nvPr>
        </p:nvSpPr>
        <p:spPr/>
        <p:txBody>
          <a:bodyPr/>
          <a:lstStyle/>
          <a:p>
            <a:fld id="{383FA826-B94A-4878-8C1C-148A8E09906E}" type="slidenum">
              <a:rPr lang="de-DE" smtClean="0"/>
              <a:t>4</a:t>
            </a:fld>
            <a:endParaRPr lang="de-DE"/>
          </a:p>
        </p:txBody>
      </p:sp>
    </p:spTree>
    <p:extLst>
      <p:ext uri="{BB962C8B-B14F-4D97-AF65-F5344CB8AC3E}">
        <p14:creationId xmlns:p14="http://schemas.microsoft.com/office/powerpoint/2010/main" val="350387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5CBE7-9771-4A91-AE30-5E5D2A4809A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245C7AC-CA41-4281-BFC0-490A24859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03C8B3E-B9FD-4506-8B26-16C04084108B}"/>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5" name="Fußzeilenplatzhalter 4">
            <a:extLst>
              <a:ext uri="{FF2B5EF4-FFF2-40B4-BE49-F238E27FC236}">
                <a16:creationId xmlns:a16="http://schemas.microsoft.com/office/drawing/2014/main" id="{C1627E68-4B98-4245-9B5D-19A7DFED592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5130165-624B-47EE-944C-603BF9BE7317}"/>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199838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1F55CE-21B6-4C46-B89B-3B8CAF69DAE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4ED5F5A-84B1-4A00-83E5-544091AECF1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C946ED0-F28C-490F-AF2B-44188DDA7BFC}"/>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5" name="Fußzeilenplatzhalter 4">
            <a:extLst>
              <a:ext uri="{FF2B5EF4-FFF2-40B4-BE49-F238E27FC236}">
                <a16:creationId xmlns:a16="http://schemas.microsoft.com/office/drawing/2014/main" id="{AF64109B-795C-4930-93A5-29CE2DD5490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58C9A66-2FEC-4167-B1E5-0F0C91C16962}"/>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114205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03FBCD5-9A2F-4A2F-8922-078493E9C92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0FB6ED7-2942-41F5-A2CC-04E8860C511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29B0650-3677-443C-92E0-8DCAD972A555}"/>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5" name="Fußzeilenplatzhalter 4">
            <a:extLst>
              <a:ext uri="{FF2B5EF4-FFF2-40B4-BE49-F238E27FC236}">
                <a16:creationId xmlns:a16="http://schemas.microsoft.com/office/drawing/2014/main" id="{74081728-3069-42D3-AAB5-DFE29A55CB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E241B4D-492F-4971-81EE-033C74C2F5CC}"/>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610746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CD3586-B7E7-43E7-AB00-70D74685EA0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B0C136C-CE70-4B1B-ADB1-3F7A8809E00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4A5665B-5245-4878-B7BC-8E03C5B7AEA0}"/>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5" name="Fußzeilenplatzhalter 4">
            <a:extLst>
              <a:ext uri="{FF2B5EF4-FFF2-40B4-BE49-F238E27FC236}">
                <a16:creationId xmlns:a16="http://schemas.microsoft.com/office/drawing/2014/main" id="{4091A715-6962-4E39-B5A4-99643CFAD0D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2C267F9-53F0-4B66-8C60-51C7511D4EC4}"/>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97470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14A3E5-1564-4AD0-8199-2A78E8BDB4E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5211F10-1A64-4E62-948A-127B864F5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54F6277-F0B7-44C4-BF5C-FE2A8BFE5F21}"/>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5" name="Fußzeilenplatzhalter 4">
            <a:extLst>
              <a:ext uri="{FF2B5EF4-FFF2-40B4-BE49-F238E27FC236}">
                <a16:creationId xmlns:a16="http://schemas.microsoft.com/office/drawing/2014/main" id="{55269A92-B729-4031-9B35-A7CFE5078A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8EC12C1-64DE-4F43-AF93-CC230BE5B38F}"/>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3439856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C252E6-184A-4E7B-93E2-0E0C57B0BAD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2ED910A-A8E3-4677-B3D9-9F7CD309EB8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F2688B8-9EF9-4E5B-B48C-D31758AC93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B5165BC-28AC-4DCA-B54C-81D4B962EA94}"/>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6" name="Fußzeilenplatzhalter 5">
            <a:extLst>
              <a:ext uri="{FF2B5EF4-FFF2-40B4-BE49-F238E27FC236}">
                <a16:creationId xmlns:a16="http://schemas.microsoft.com/office/drawing/2014/main" id="{6168B4A8-2F0F-4327-BDB3-33591EC1483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164F983-3C6B-4387-9D70-31FA7CDEEBF4}"/>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22881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0F2248-199D-4881-8445-9C83297DF37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39D1DBA-527A-4904-8A96-4356FE80C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4A67C31-874D-46F4-9958-118A85285D5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A9964FE-C312-4F25-B765-E1D2AD23F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8116FDB-EB3C-47B7-819B-4F01BFF2E3D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4BEFCD83-E827-490F-A2C5-7E4F02A0B9B8}"/>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8" name="Fußzeilenplatzhalter 7">
            <a:extLst>
              <a:ext uri="{FF2B5EF4-FFF2-40B4-BE49-F238E27FC236}">
                <a16:creationId xmlns:a16="http://schemas.microsoft.com/office/drawing/2014/main" id="{DB07916A-7C7B-47FE-9E3C-1DBD6F0FD0A8}"/>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C53A16C-A283-401A-820A-6721AE89C6A0}"/>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343209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CE71B9-7894-4891-9A52-EBCC9CE6FFC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D401D10-0625-4413-BBE0-82C918E993B6}"/>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4" name="Fußzeilenplatzhalter 3">
            <a:extLst>
              <a:ext uri="{FF2B5EF4-FFF2-40B4-BE49-F238E27FC236}">
                <a16:creationId xmlns:a16="http://schemas.microsoft.com/office/drawing/2014/main" id="{1F68F28F-C6DC-4F86-BC3B-A7F05BB587A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1ABB8FF-A40E-40B6-B33C-587D2269257E}"/>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1254691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F538E35-23D3-4E33-9751-2B7D3F0B5133}"/>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3" name="Fußzeilenplatzhalter 2">
            <a:extLst>
              <a:ext uri="{FF2B5EF4-FFF2-40B4-BE49-F238E27FC236}">
                <a16:creationId xmlns:a16="http://schemas.microsoft.com/office/drawing/2014/main" id="{E2848AE2-C3CF-4A56-B06F-4BCFD5B0880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91685879-221C-4D73-AB2D-F96C7E43FBB9}"/>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320078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523566-1610-441B-A628-B27EDB154B6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258775B-DAD1-4046-8E71-5C977E2AA0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9E115A7-9DF1-4A89-8A59-9220202BE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3B6466E-CAD1-438D-9FC4-1CBCF5899BA8}"/>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6" name="Fußzeilenplatzhalter 5">
            <a:extLst>
              <a:ext uri="{FF2B5EF4-FFF2-40B4-BE49-F238E27FC236}">
                <a16:creationId xmlns:a16="http://schemas.microsoft.com/office/drawing/2014/main" id="{250229DE-E6B9-4948-85D0-470C2BB36E0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283BB2E-2F7E-41B9-9C06-70D8EBCAAD80}"/>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22360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E3F583-4F3E-4418-91A2-EC018A2B26A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365F578-F186-4FA6-A12C-E764511FED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BE7278-9DE6-4936-9A30-282A3DC43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4A9F502-4133-4F9B-A7B5-2A864148C312}"/>
              </a:ext>
            </a:extLst>
          </p:cNvPr>
          <p:cNvSpPr>
            <a:spLocks noGrp="1"/>
          </p:cNvSpPr>
          <p:nvPr>
            <p:ph type="dt" sz="half" idx="10"/>
          </p:nvPr>
        </p:nvSpPr>
        <p:spPr/>
        <p:txBody>
          <a:bodyPr/>
          <a:lstStyle/>
          <a:p>
            <a:fld id="{61158F78-86B9-40B8-85B1-7CD289A321EE}" type="datetimeFigureOut">
              <a:rPr lang="de-DE" smtClean="0"/>
              <a:t>27.02.2023</a:t>
            </a:fld>
            <a:endParaRPr lang="de-DE"/>
          </a:p>
        </p:txBody>
      </p:sp>
      <p:sp>
        <p:nvSpPr>
          <p:cNvPr id="6" name="Fußzeilenplatzhalter 5">
            <a:extLst>
              <a:ext uri="{FF2B5EF4-FFF2-40B4-BE49-F238E27FC236}">
                <a16:creationId xmlns:a16="http://schemas.microsoft.com/office/drawing/2014/main" id="{917DE838-4144-4556-9150-72EB0FF1F3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DCAA01F-710E-4DB5-8787-7F6599C27B18}"/>
              </a:ext>
            </a:extLst>
          </p:cNvPr>
          <p:cNvSpPr>
            <a:spLocks noGrp="1"/>
          </p:cNvSpPr>
          <p:nvPr>
            <p:ph type="sldNum" sz="quarter" idx="12"/>
          </p:nvPr>
        </p:nvSpPr>
        <p:spPr/>
        <p:txBody>
          <a:bodyPr/>
          <a:lstStyle/>
          <a:p>
            <a:fld id="{0A686B60-6EC6-4876-86C4-84C4B2DEA75B}" type="slidenum">
              <a:rPr lang="de-DE" smtClean="0"/>
              <a:t>‹Nr.›</a:t>
            </a:fld>
            <a:endParaRPr lang="de-DE"/>
          </a:p>
        </p:txBody>
      </p:sp>
    </p:spTree>
    <p:extLst>
      <p:ext uri="{BB962C8B-B14F-4D97-AF65-F5344CB8AC3E}">
        <p14:creationId xmlns:p14="http://schemas.microsoft.com/office/powerpoint/2010/main" val="74095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8048EE3-8786-46C1-ACC6-7AA6D938CF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6D59B08-F0AC-43D2-9967-4AD67BF19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C4975AE-ACF4-4796-AE24-77ABB60C9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58F78-86B9-40B8-85B1-7CD289A321EE}" type="datetimeFigureOut">
              <a:rPr lang="de-DE" smtClean="0"/>
              <a:t>27.02.2023</a:t>
            </a:fld>
            <a:endParaRPr lang="de-DE"/>
          </a:p>
        </p:txBody>
      </p:sp>
      <p:sp>
        <p:nvSpPr>
          <p:cNvPr id="5" name="Fußzeilenplatzhalter 4">
            <a:extLst>
              <a:ext uri="{FF2B5EF4-FFF2-40B4-BE49-F238E27FC236}">
                <a16:creationId xmlns:a16="http://schemas.microsoft.com/office/drawing/2014/main" id="{C5CF277A-F62B-410C-AC45-2FFECAF83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E389863-168F-4942-8D49-A93AAA41E0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86B60-6EC6-4876-86C4-84C4B2DEA75B}" type="slidenum">
              <a:rPr lang="de-DE" smtClean="0"/>
              <a:t>‹Nr.›</a:t>
            </a:fld>
            <a:endParaRPr lang="de-DE"/>
          </a:p>
        </p:txBody>
      </p:sp>
    </p:spTree>
    <p:extLst>
      <p:ext uri="{BB962C8B-B14F-4D97-AF65-F5344CB8AC3E}">
        <p14:creationId xmlns:p14="http://schemas.microsoft.com/office/powerpoint/2010/main" val="4005267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CA2576-9376-4312-BBA5-03A8BE1EB7C0}"/>
              </a:ext>
            </a:extLst>
          </p:cNvPr>
          <p:cNvSpPr>
            <a:spLocks noGrp="1"/>
          </p:cNvSpPr>
          <p:nvPr>
            <p:ph type="ctrTitle"/>
          </p:nvPr>
        </p:nvSpPr>
        <p:spPr/>
        <p:txBody>
          <a:bodyPr/>
          <a:lstStyle/>
          <a:p>
            <a:r>
              <a:rPr lang="de-DE" dirty="0"/>
              <a:t>„SOLID“-Prinzip</a:t>
            </a:r>
          </a:p>
        </p:txBody>
      </p:sp>
      <p:sp>
        <p:nvSpPr>
          <p:cNvPr id="3" name="Untertitel 2">
            <a:extLst>
              <a:ext uri="{FF2B5EF4-FFF2-40B4-BE49-F238E27FC236}">
                <a16:creationId xmlns:a16="http://schemas.microsoft.com/office/drawing/2014/main" id="{E2FFDA7F-C85E-42AB-82BA-4E7277FC7BCF}"/>
              </a:ext>
            </a:extLst>
          </p:cNvPr>
          <p:cNvSpPr>
            <a:spLocks noGrp="1"/>
          </p:cNvSpPr>
          <p:nvPr>
            <p:ph type="subTitle" idx="1"/>
          </p:nvPr>
        </p:nvSpPr>
        <p:spPr/>
        <p:txBody>
          <a:bodyPr/>
          <a:lstStyle/>
          <a:p>
            <a:endParaRPr lang="de-DE" dirty="0"/>
          </a:p>
          <a:p>
            <a:r>
              <a:rPr lang="de-DE" dirty="0" err="1"/>
              <a:t>Aldin</a:t>
            </a:r>
            <a:r>
              <a:rPr lang="de-DE" dirty="0"/>
              <a:t>, Mert, Moritz, Daniel, Tobias</a:t>
            </a:r>
          </a:p>
        </p:txBody>
      </p:sp>
    </p:spTree>
    <p:extLst>
      <p:ext uri="{BB962C8B-B14F-4D97-AF65-F5344CB8AC3E}">
        <p14:creationId xmlns:p14="http://schemas.microsoft.com/office/powerpoint/2010/main" val="1736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20A8C-5833-37D5-EE95-F0FB3D2E81D4}"/>
              </a:ext>
            </a:extLst>
          </p:cNvPr>
          <p:cNvSpPr>
            <a:spLocks noGrp="1"/>
          </p:cNvSpPr>
          <p:nvPr>
            <p:ph type="title"/>
          </p:nvPr>
        </p:nvSpPr>
        <p:spPr>
          <a:xfrm>
            <a:off x="7869678" y="63280"/>
            <a:ext cx="4145603" cy="6731439"/>
          </a:xfrm>
        </p:spPr>
        <p:txBody>
          <a:bodyPr>
            <a:normAutofit fontScale="900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public abstract class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GeometrischeFigur</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public abstract double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BerechneFlaeche</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public class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Rechteck</a:t>
            </a:r>
            <a:r>
              <a:rPr lang="en-US" sz="1800" kern="100" dirty="0">
                <a:effectLst/>
                <a:latin typeface="Calibri" panose="020F0502020204030204" pitchFamily="34" charset="0"/>
                <a:ea typeface="Calibri" panose="020F0502020204030204" pitchFamily="34" charset="0"/>
                <a:cs typeface="Arial" panose="020B0604020202020204" pitchFamily="34" charset="0"/>
              </a:rPr>
              <a:t>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GeometrischeFigur</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public double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Laenge</a:t>
            </a:r>
            <a:r>
              <a:rPr lang="en-US" sz="1800" kern="100" dirty="0">
                <a:effectLst/>
                <a:latin typeface="Calibri" panose="020F0502020204030204" pitchFamily="34" charset="0"/>
                <a:ea typeface="Calibri" panose="020F0502020204030204" pitchFamily="34" charset="0"/>
                <a:cs typeface="Arial" panose="020B0604020202020204" pitchFamily="34" charset="0"/>
              </a:rPr>
              <a:t> { get; set;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public double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Breite</a:t>
            </a:r>
            <a:r>
              <a:rPr lang="en-US" sz="1800" kern="100" dirty="0">
                <a:effectLst/>
                <a:latin typeface="Calibri" panose="020F0502020204030204" pitchFamily="34" charset="0"/>
                <a:ea typeface="Calibri" panose="020F0502020204030204" pitchFamily="34" charset="0"/>
                <a:cs typeface="Arial" panose="020B0604020202020204" pitchFamily="34" charset="0"/>
              </a:rPr>
              <a:t> { get; set;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public override double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BerechneFlaeche</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return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Laenge</a:t>
            </a:r>
            <a:r>
              <a:rPr lang="en-US" sz="1800" kern="100" dirty="0">
                <a:effectLst/>
                <a:latin typeface="Calibri" panose="020F0502020204030204" pitchFamily="34" charset="0"/>
                <a:ea typeface="Calibri" panose="020F0502020204030204" pitchFamily="34" charset="0"/>
                <a:cs typeface="Arial" panose="020B0604020202020204" pitchFamily="34" charset="0"/>
              </a:rPr>
              <a:t>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Breite</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public class Quadrat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GeometrischeFigur</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public double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Seitenlaenge</a:t>
            </a:r>
            <a:r>
              <a:rPr lang="en-US" sz="1800" kern="100" dirty="0">
                <a:effectLst/>
                <a:latin typeface="Calibri" panose="020F0502020204030204" pitchFamily="34" charset="0"/>
                <a:ea typeface="Calibri" panose="020F0502020204030204" pitchFamily="34" charset="0"/>
                <a:cs typeface="Arial" panose="020B0604020202020204" pitchFamily="34" charset="0"/>
              </a:rPr>
              <a:t> { get; set;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public override double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BerechneFlaeche</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return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Math.Pow</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r>
              <a:rPr lang="en-US" sz="1800" kern="100" dirty="0" err="1">
                <a:effectLst/>
                <a:latin typeface="Calibri" panose="020F0502020204030204" pitchFamily="34" charset="0"/>
                <a:ea typeface="Calibri" panose="020F0502020204030204" pitchFamily="34" charset="0"/>
                <a:cs typeface="Arial" panose="020B0604020202020204" pitchFamily="34" charset="0"/>
              </a:rPr>
              <a:t>Seitenlaenge</a:t>
            </a:r>
            <a:r>
              <a:rPr lang="en-US" sz="1800" kern="100" dirty="0">
                <a:effectLst/>
                <a:latin typeface="Calibri" panose="020F0502020204030204" pitchFamily="34" charset="0"/>
                <a:ea typeface="Calibri" panose="020F0502020204030204" pitchFamily="34" charset="0"/>
                <a:cs typeface="Arial" panose="020B0604020202020204" pitchFamily="34" charset="0"/>
              </a:rPr>
              <a:t>, 2);</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a:t>
            </a:r>
            <a:endParaRPr lang="en-US" dirty="0"/>
          </a:p>
        </p:txBody>
      </p:sp>
      <p:sp>
        <p:nvSpPr>
          <p:cNvPr id="3" name="Inhaltsplatzhalter 2">
            <a:extLst>
              <a:ext uri="{FF2B5EF4-FFF2-40B4-BE49-F238E27FC236}">
                <a16:creationId xmlns:a16="http://schemas.microsoft.com/office/drawing/2014/main" id="{D69670C8-5A75-4E56-72C3-57DD3187F54B}"/>
              </a:ext>
            </a:extLst>
          </p:cNvPr>
          <p:cNvSpPr>
            <a:spLocks noGrp="1"/>
          </p:cNvSpPr>
          <p:nvPr>
            <p:ph idx="1"/>
          </p:nvPr>
        </p:nvSpPr>
        <p:spPr>
          <a:xfrm>
            <a:off x="176719" y="523080"/>
            <a:ext cx="7508132" cy="5811838"/>
          </a:xfrm>
        </p:spPr>
        <p:txBody>
          <a:bodyPr>
            <a:noAutofit/>
          </a:bodyPr>
          <a:lstStyle/>
          <a:p>
            <a:pPr marL="0" indent="0">
              <a:lnSpc>
                <a:spcPct val="107000"/>
              </a:lnSpc>
              <a:spcAft>
                <a:spcPts val="800"/>
              </a:spcAft>
              <a:buNone/>
            </a:pPr>
            <a:r>
              <a:rPr lang="en-US" sz="1800" b="1" i="1" u="sng" dirty="0">
                <a:solidFill>
                  <a:srgbClr val="000000"/>
                </a:solidFill>
                <a:effectLst/>
                <a:ea typeface="Times New Roman" panose="02020603050405020304" pitchFamily="18" charset="0"/>
              </a:rPr>
              <a:t>L: </a:t>
            </a:r>
            <a:r>
              <a:rPr lang="en-US" sz="1800" b="1" i="1" u="sng" dirty="0" err="1">
                <a:solidFill>
                  <a:srgbClr val="000000"/>
                </a:solidFill>
                <a:effectLst/>
                <a:ea typeface="Times New Roman" panose="02020603050405020304" pitchFamily="18" charset="0"/>
              </a:rPr>
              <a:t>Liskovsches</a:t>
            </a:r>
            <a:r>
              <a:rPr lang="en-US" sz="1800" b="1" i="1" u="sng" dirty="0">
                <a:solidFill>
                  <a:srgbClr val="000000"/>
                </a:solidFill>
                <a:effectLst/>
                <a:ea typeface="Times New Roman" panose="02020603050405020304" pitchFamily="18" charset="0"/>
              </a:rPr>
              <a:t> </a:t>
            </a:r>
            <a:r>
              <a:rPr lang="en-US" sz="1800" b="1" i="1" u="sng" dirty="0" err="1">
                <a:solidFill>
                  <a:srgbClr val="000000"/>
                </a:solidFill>
                <a:effectLst/>
                <a:ea typeface="Times New Roman" panose="02020603050405020304" pitchFamily="18" charset="0"/>
              </a:rPr>
              <a:t>Substitutionsprinzip</a:t>
            </a:r>
            <a:r>
              <a:rPr lang="en-US" sz="1800" b="1" i="1" u="sng" dirty="0">
                <a:solidFill>
                  <a:srgbClr val="000000"/>
                </a:solidFill>
                <a:effectLst/>
                <a:ea typeface="Times New Roman" panose="02020603050405020304" pitchFamily="18" charset="0"/>
              </a:rPr>
              <a:t> – (</a:t>
            </a:r>
            <a:r>
              <a:rPr lang="en-US" sz="1800" b="1" i="1" u="sng" dirty="0" err="1">
                <a:solidFill>
                  <a:srgbClr val="202122"/>
                </a:solidFill>
                <a:effectLst/>
                <a:ea typeface="Times New Roman" panose="02020603050405020304" pitchFamily="18" charset="0"/>
              </a:rPr>
              <a:t>Ersetzbarkeitsprinzip</a:t>
            </a:r>
            <a:r>
              <a:rPr lang="en-US" sz="1800" b="1" i="1" u="sng" dirty="0">
                <a:solidFill>
                  <a:srgbClr val="202122"/>
                </a:solidFill>
                <a:effectLst/>
                <a:ea typeface="Times New Roman" panose="02020603050405020304" pitchFamily="18" charset="0"/>
              </a:rPr>
              <a:t>) </a:t>
            </a:r>
            <a:endParaRPr lang="de-DE" sz="1800" b="1" i="1" u="sng" kern="100" dirty="0">
              <a:solidFill>
                <a:srgbClr val="2A2A2A"/>
              </a:solidFill>
              <a:effectLst/>
              <a:ea typeface="Calibri" panose="020F0502020204030204" pitchFamily="34" charset="0"/>
              <a:cs typeface="Arial" panose="020B0604020202020204" pitchFamily="34" charset="0"/>
            </a:endParaRPr>
          </a:p>
          <a:p>
            <a:pPr marL="0" indent="0">
              <a:lnSpc>
                <a:spcPct val="107000"/>
              </a:lnSpc>
              <a:spcAft>
                <a:spcPts val="800"/>
              </a:spcAft>
              <a:buNone/>
            </a:pPr>
            <a:r>
              <a:rPr lang="de-DE" sz="1800" i="1" kern="100" dirty="0">
                <a:solidFill>
                  <a:srgbClr val="2A2A2A"/>
                </a:solidFill>
                <a:effectLst/>
                <a:ea typeface="Calibri" panose="020F0502020204030204" pitchFamily="34" charset="0"/>
                <a:cs typeface="Arial" panose="020B0604020202020204" pitchFamily="34" charset="0"/>
              </a:rPr>
              <a:t>„Sei q(x) eine Eigenschaft des Objektes x vom Typ T, dann sollte q(y) für alle Objekte y des Typs S gelten, wobei S ein Subtyp von T ist.“ </a:t>
            </a:r>
            <a:r>
              <a:rPr lang="de-DE" sz="1800" i="1" kern="100" dirty="0">
                <a:solidFill>
                  <a:srgbClr val="2A2A2A"/>
                </a:solidFill>
                <a:effectLst/>
                <a:ea typeface="Calibri" panose="020F0502020204030204" pitchFamily="34" charset="0"/>
                <a:cs typeface="Calibri" panose="020F0502020204030204" pitchFamily="34" charset="0"/>
              </a:rPr>
              <a:t>Barbara </a:t>
            </a:r>
            <a:r>
              <a:rPr lang="de-DE" sz="1800" i="1" kern="100" dirty="0" err="1">
                <a:solidFill>
                  <a:srgbClr val="2A2A2A"/>
                </a:solidFill>
                <a:effectLst/>
                <a:ea typeface="Calibri" panose="020F0502020204030204" pitchFamily="34" charset="0"/>
                <a:cs typeface="Calibri" panose="020F0502020204030204" pitchFamily="34" charset="0"/>
              </a:rPr>
              <a:t>Liskov</a:t>
            </a:r>
            <a:endParaRPr lang="en-US" sz="1800" kern="100" dirty="0">
              <a:effectLst/>
              <a:ea typeface="Calibri" panose="020F0502020204030204" pitchFamily="34" charset="0"/>
              <a:cs typeface="Arial" panose="020B0604020202020204" pitchFamily="34" charset="0"/>
            </a:endParaRPr>
          </a:p>
          <a:p>
            <a:pPr marL="0" indent="0">
              <a:lnSpc>
                <a:spcPct val="107000"/>
              </a:lnSpc>
              <a:spcAft>
                <a:spcPts val="800"/>
              </a:spcAft>
              <a:buNone/>
            </a:pPr>
            <a:r>
              <a:rPr lang="de-DE" sz="1800" kern="100" dirty="0">
                <a:solidFill>
                  <a:srgbClr val="2A2A2A"/>
                </a:solidFill>
                <a:effectLst/>
                <a:ea typeface="Calibri" panose="020F0502020204030204" pitchFamily="34" charset="0"/>
                <a:cs typeface="Arial" panose="020B0604020202020204" pitchFamily="34" charset="0"/>
              </a:rPr>
              <a:t>Es besagt das eine Objekt einer abgeleiteten Instanz (</a:t>
            </a:r>
            <a:r>
              <a:rPr lang="de-DE" sz="1800" kern="100" dirty="0" err="1">
                <a:solidFill>
                  <a:srgbClr val="2A2A2A"/>
                </a:solidFill>
                <a:effectLst/>
                <a:ea typeface="Calibri" panose="020F0502020204030204" pitchFamily="34" charset="0"/>
                <a:cs typeface="Arial" panose="020B0604020202020204" pitchFamily="34" charset="0"/>
              </a:rPr>
              <a:t>zB</a:t>
            </a:r>
            <a:r>
              <a:rPr lang="de-DE" sz="1800" kern="100" dirty="0">
                <a:solidFill>
                  <a:srgbClr val="2A2A2A"/>
                </a:solidFill>
                <a:effectLst/>
                <a:ea typeface="Calibri" panose="020F0502020204030204" pitchFamily="34" charset="0"/>
                <a:cs typeface="Arial" panose="020B0604020202020204" pitchFamily="34" charset="0"/>
              </a:rPr>
              <a:t>. S) durch eine Instanz der Basisklasse (</a:t>
            </a:r>
            <a:r>
              <a:rPr lang="de-DE" sz="1800" kern="100" dirty="0" err="1">
                <a:solidFill>
                  <a:srgbClr val="2A2A2A"/>
                </a:solidFill>
                <a:effectLst/>
                <a:ea typeface="Calibri" panose="020F0502020204030204" pitchFamily="34" charset="0"/>
                <a:cs typeface="Arial" panose="020B0604020202020204" pitchFamily="34" charset="0"/>
              </a:rPr>
              <a:t>zB</a:t>
            </a:r>
            <a:r>
              <a:rPr lang="de-DE" sz="1800" kern="100" dirty="0">
                <a:solidFill>
                  <a:srgbClr val="2A2A2A"/>
                </a:solidFill>
                <a:effectLst/>
                <a:ea typeface="Calibri" panose="020F0502020204030204" pitchFamily="34" charset="0"/>
                <a:cs typeface="Arial" panose="020B0604020202020204" pitchFamily="34" charset="0"/>
              </a:rPr>
              <a:t> T) ersetz werden kann. Die Korrektheit des Programms wird jedoch nicht beeinträchtigt oder das Programm verändert. Die Verwender können nicht identifizieren ob S oder T Verwendet wird</a:t>
            </a:r>
            <a:endParaRPr lang="en-US" sz="1800" kern="100" dirty="0">
              <a:effectLst/>
              <a:ea typeface="Calibri" panose="020F0502020204030204" pitchFamily="34" charset="0"/>
              <a:cs typeface="Arial" panose="020B0604020202020204" pitchFamily="34" charset="0"/>
            </a:endParaRPr>
          </a:p>
          <a:p>
            <a:pPr marL="0" indent="0">
              <a:lnSpc>
                <a:spcPct val="107000"/>
              </a:lnSpc>
              <a:spcAft>
                <a:spcPts val="800"/>
              </a:spcAft>
              <a:buNone/>
            </a:pPr>
            <a:r>
              <a:rPr lang="de-DE" sz="1800" kern="100" dirty="0">
                <a:solidFill>
                  <a:srgbClr val="000000"/>
                </a:solidFill>
                <a:effectLst/>
                <a:ea typeface="Calibri" panose="020F0502020204030204" pitchFamily="34" charset="0"/>
                <a:cs typeface="Arial" panose="020B0604020202020204" pitchFamily="34" charset="0"/>
              </a:rPr>
              <a:t>Ein Beispiel:</a:t>
            </a:r>
            <a:endParaRPr lang="en-US" sz="1800" kern="100" dirty="0">
              <a:effectLst/>
              <a:ea typeface="Calibri" panose="020F0502020204030204" pitchFamily="34" charset="0"/>
              <a:cs typeface="Arial" panose="020B0604020202020204" pitchFamily="34" charset="0"/>
            </a:endParaRPr>
          </a:p>
          <a:p>
            <a:pPr marL="0" indent="0">
              <a:lnSpc>
                <a:spcPct val="107000"/>
              </a:lnSpc>
              <a:spcAft>
                <a:spcPts val="800"/>
              </a:spcAft>
              <a:buNone/>
            </a:pPr>
            <a:r>
              <a:rPr lang="de-DE" sz="1800" kern="100" dirty="0">
                <a:solidFill>
                  <a:srgbClr val="000000"/>
                </a:solidFill>
                <a:effectLst/>
                <a:ea typeface="Calibri" panose="020F0502020204030204" pitchFamily="34" charset="0"/>
                <a:cs typeface="Arial" panose="020B0604020202020204" pitchFamily="34" charset="0"/>
              </a:rPr>
              <a:t>Die Basisklasse ist </a:t>
            </a:r>
            <a:r>
              <a:rPr lang="de-DE" sz="1800" kern="100" dirty="0">
                <a:effectLst/>
                <a:ea typeface="Calibri" panose="020F0502020204030204" pitchFamily="34" charset="0"/>
                <a:cs typeface="Arial" panose="020B0604020202020204" pitchFamily="34" charset="0"/>
              </a:rPr>
              <a:t>"</a:t>
            </a:r>
            <a:r>
              <a:rPr lang="de-DE" sz="1800" kern="100" dirty="0" err="1">
                <a:effectLst/>
                <a:ea typeface="Calibri" panose="020F0502020204030204" pitchFamily="34" charset="0"/>
                <a:cs typeface="Arial" panose="020B0604020202020204" pitchFamily="34" charset="0"/>
              </a:rPr>
              <a:t>GeometrischeFigur</a:t>
            </a:r>
            <a:r>
              <a:rPr lang="de-DE" sz="1800" kern="100" dirty="0">
                <a:effectLst/>
                <a:ea typeface="Calibri" panose="020F0502020204030204" pitchFamily="34" charset="0"/>
                <a:cs typeface="Arial" panose="020B0604020202020204" pitchFamily="34" charset="0"/>
              </a:rPr>
              <a:t>" und es gibt 2 Abgeleitete Klassen „</a:t>
            </a:r>
            <a:r>
              <a:rPr lang="de-DE" sz="1800" kern="100" dirty="0" err="1">
                <a:effectLst/>
                <a:ea typeface="Calibri" panose="020F0502020204030204" pitchFamily="34" charset="0"/>
                <a:cs typeface="Arial" panose="020B0604020202020204" pitchFamily="34" charset="0"/>
              </a:rPr>
              <a:t>Reckteck</a:t>
            </a:r>
            <a:r>
              <a:rPr lang="de-DE" sz="1800" kern="100" dirty="0">
                <a:effectLst/>
                <a:ea typeface="Calibri" panose="020F0502020204030204" pitchFamily="34" charset="0"/>
                <a:cs typeface="Arial" panose="020B0604020202020204" pitchFamily="34" charset="0"/>
              </a:rPr>
              <a:t>“ und „Quadrat“. Diese Erben von der Basisklasse.</a:t>
            </a:r>
            <a:endParaRPr lang="de-DE" sz="1800" kern="100" dirty="0">
              <a:solidFill>
                <a:srgbClr val="2A2A2A"/>
              </a:solidFill>
              <a:ea typeface="Calibri" panose="020F0502020204030204" pitchFamily="34" charset="0"/>
              <a:cs typeface="Arial" panose="020B0604020202020204" pitchFamily="34" charset="0"/>
            </a:endParaRPr>
          </a:p>
          <a:p>
            <a:pPr marL="0" indent="0">
              <a:lnSpc>
                <a:spcPct val="107000"/>
              </a:lnSpc>
              <a:spcAft>
                <a:spcPts val="800"/>
              </a:spcAft>
              <a:buNone/>
            </a:pPr>
            <a:r>
              <a:rPr lang="de-DE" sz="1800" kern="100" dirty="0">
                <a:solidFill>
                  <a:srgbClr val="2A2A2A"/>
                </a:solidFill>
                <a:effectLst/>
                <a:ea typeface="Calibri" panose="020F0502020204030204" pitchFamily="34" charset="0"/>
                <a:cs typeface="Arial" panose="020B0604020202020204" pitchFamily="34" charset="0"/>
              </a:rPr>
              <a:t>In einem speziellen Fall kann ein Quadrat ein Rechteck sein (wenn alle Seiten gleichlang sind).</a:t>
            </a:r>
            <a:endParaRPr lang="en-US" sz="1800" kern="100" dirty="0">
              <a:effectLst/>
              <a:ea typeface="Calibri" panose="020F0502020204030204" pitchFamily="34" charset="0"/>
              <a:cs typeface="Arial" panose="020B0604020202020204" pitchFamily="34" charset="0"/>
            </a:endParaRPr>
          </a:p>
          <a:p>
            <a:pPr marL="0" indent="0">
              <a:lnSpc>
                <a:spcPct val="107000"/>
              </a:lnSpc>
              <a:spcAft>
                <a:spcPts val="800"/>
              </a:spcAft>
              <a:buNone/>
            </a:pPr>
            <a:r>
              <a:rPr lang="de-DE" sz="1800" kern="100" dirty="0">
                <a:solidFill>
                  <a:srgbClr val="2A2A2A"/>
                </a:solidFill>
                <a:effectLst/>
                <a:ea typeface="Calibri" panose="020F0502020204030204" pitchFamily="34" charset="0"/>
                <a:cs typeface="Arial" panose="020B0604020202020204" pitchFamily="34" charset="0"/>
              </a:rPr>
              <a:t>Das heißt das man laut dem </a:t>
            </a:r>
            <a:r>
              <a:rPr lang="de-DE" sz="1800" kern="100" dirty="0" err="1">
                <a:solidFill>
                  <a:srgbClr val="2A2A2A"/>
                </a:solidFill>
                <a:effectLst/>
                <a:ea typeface="Calibri" panose="020F0502020204030204" pitchFamily="34" charset="0"/>
                <a:cs typeface="Arial" panose="020B0604020202020204" pitchFamily="34" charset="0"/>
              </a:rPr>
              <a:t>Liskovischen</a:t>
            </a:r>
            <a:r>
              <a:rPr lang="de-DE" sz="1800" kern="100" dirty="0">
                <a:solidFill>
                  <a:srgbClr val="2A2A2A"/>
                </a:solidFill>
                <a:effectLst/>
                <a:ea typeface="Calibri" panose="020F0502020204030204" pitchFamily="34" charset="0"/>
                <a:cs typeface="Arial" panose="020B0604020202020204" pitchFamily="34" charset="0"/>
              </a:rPr>
              <a:t> Subprinzip die Klasse „Quadrat“ mit der Klasse „Rechteck“ ersetzen kann ohne das das Programm seine Funktion verliert.</a:t>
            </a:r>
            <a:endParaRPr lang="en-US" sz="1800" kern="100" dirty="0">
              <a:effectLst/>
              <a:ea typeface="Calibri" panose="020F0502020204030204" pitchFamily="34" charset="0"/>
              <a:cs typeface="Arial" panose="020B0604020202020204" pitchFamily="34" charset="0"/>
            </a:endParaRPr>
          </a:p>
          <a:p>
            <a:pPr marL="0" indent="0">
              <a:buNone/>
            </a:pPr>
            <a:endParaRPr lang="en-US" sz="1800" dirty="0"/>
          </a:p>
        </p:txBody>
      </p:sp>
    </p:spTree>
    <p:extLst>
      <p:ext uri="{BB962C8B-B14F-4D97-AF65-F5344CB8AC3E}">
        <p14:creationId xmlns:p14="http://schemas.microsoft.com/office/powerpoint/2010/main" val="423477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20A8C-5833-37D5-EE95-F0FB3D2E81D4}"/>
              </a:ext>
            </a:extLst>
          </p:cNvPr>
          <p:cNvSpPr>
            <a:spLocks noGrp="1"/>
          </p:cNvSpPr>
          <p:nvPr>
            <p:ph type="title"/>
          </p:nvPr>
        </p:nvSpPr>
        <p:spPr>
          <a:xfrm>
            <a:off x="7140104" y="63280"/>
            <a:ext cx="4844373" cy="6731439"/>
          </a:xfrm>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class Program</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static void Main(string[]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args</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GeometrischeFigur</a:t>
            </a: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figuren</a:t>
            </a:r>
            <a:r>
              <a:rPr lang="de-DE" sz="1800" kern="100" dirty="0">
                <a:effectLst/>
                <a:latin typeface="Calibri" panose="020F0502020204030204" pitchFamily="34" charset="0"/>
                <a:ea typeface="Calibri" panose="020F0502020204030204" pitchFamily="34" charset="0"/>
                <a:cs typeface="Arial" panose="020B0604020202020204" pitchFamily="34" charset="0"/>
              </a:rPr>
              <a:t> =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new</a:t>
            </a: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GeometrischeFigur</a:t>
            </a:r>
            <a:r>
              <a:rPr lang="de-DE" sz="1800" kern="100" dirty="0">
                <a:effectLst/>
                <a:latin typeface="Calibri" panose="020F0502020204030204" pitchFamily="34" charset="0"/>
                <a:ea typeface="Calibri" panose="020F0502020204030204" pitchFamily="34" charset="0"/>
                <a:cs typeface="Arial" panose="020B0604020202020204" pitchFamily="34" charset="0"/>
              </a:rPr>
              <a:t>[2];</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figuren</a:t>
            </a:r>
            <a:r>
              <a:rPr lang="de-DE" sz="1800" kern="100" dirty="0">
                <a:effectLst/>
                <a:latin typeface="Calibri" panose="020F0502020204030204" pitchFamily="34" charset="0"/>
                <a:ea typeface="Calibri" panose="020F0502020204030204" pitchFamily="34" charset="0"/>
                <a:cs typeface="Arial" panose="020B0604020202020204" pitchFamily="34" charset="0"/>
              </a:rPr>
              <a:t>[0] =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new</a:t>
            </a:r>
            <a:r>
              <a:rPr lang="de-DE" sz="1800" kern="100" dirty="0">
                <a:effectLst/>
                <a:latin typeface="Calibri" panose="020F0502020204030204" pitchFamily="34" charset="0"/>
                <a:ea typeface="Calibri" panose="020F0502020204030204" pitchFamily="34" charset="0"/>
                <a:cs typeface="Arial" panose="020B0604020202020204" pitchFamily="34" charset="0"/>
              </a:rPr>
              <a:t> Rechteck {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Laenge</a:t>
            </a:r>
            <a:r>
              <a:rPr lang="de-DE" sz="1800" kern="100" dirty="0">
                <a:effectLst/>
                <a:latin typeface="Calibri" panose="020F0502020204030204" pitchFamily="34" charset="0"/>
                <a:ea typeface="Calibri" panose="020F0502020204030204" pitchFamily="34" charset="0"/>
                <a:cs typeface="Arial" panose="020B0604020202020204" pitchFamily="34" charset="0"/>
              </a:rPr>
              <a:t> = 2, Breite = 4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figuren</a:t>
            </a:r>
            <a:r>
              <a:rPr lang="de-DE" sz="1800" kern="100" dirty="0">
                <a:effectLst/>
                <a:latin typeface="Calibri" panose="020F0502020204030204" pitchFamily="34" charset="0"/>
                <a:ea typeface="Calibri" panose="020F0502020204030204" pitchFamily="34" charset="0"/>
                <a:cs typeface="Arial" panose="020B0604020202020204" pitchFamily="34" charset="0"/>
              </a:rPr>
              <a:t>[1] =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new</a:t>
            </a:r>
            <a:r>
              <a:rPr lang="de-DE" sz="1800" kern="100" dirty="0">
                <a:effectLst/>
                <a:latin typeface="Calibri" panose="020F0502020204030204" pitchFamily="34" charset="0"/>
                <a:ea typeface="Calibri" panose="020F0502020204030204" pitchFamily="34" charset="0"/>
                <a:cs typeface="Arial" panose="020B0604020202020204" pitchFamily="34" charset="0"/>
              </a:rPr>
              <a:t> Quadrat {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Seitenlaenge</a:t>
            </a:r>
            <a:r>
              <a:rPr lang="de-DE" sz="1800" kern="100" dirty="0">
                <a:effectLst/>
                <a:latin typeface="Calibri" panose="020F0502020204030204" pitchFamily="34" charset="0"/>
                <a:ea typeface="Calibri" panose="020F0502020204030204" pitchFamily="34" charset="0"/>
                <a:cs typeface="Arial" panose="020B0604020202020204" pitchFamily="34" charset="0"/>
              </a:rPr>
              <a:t> = 2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double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gesamtflaeche</a:t>
            </a:r>
            <a:r>
              <a:rPr lang="de-DE" sz="1800" kern="100" dirty="0">
                <a:effectLst/>
                <a:latin typeface="Calibri" panose="020F0502020204030204" pitchFamily="34" charset="0"/>
                <a:ea typeface="Calibri" panose="020F0502020204030204" pitchFamily="34" charset="0"/>
                <a:cs typeface="Arial" panose="020B0604020202020204" pitchFamily="34" charset="0"/>
              </a:rPr>
              <a:t> = 0;</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foreach</a:t>
            </a: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GeometrischeFigur</a:t>
            </a: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figur</a:t>
            </a:r>
            <a:r>
              <a:rPr lang="de-DE" sz="1800" kern="100" dirty="0">
                <a:effectLst/>
                <a:latin typeface="Calibri" panose="020F0502020204030204" pitchFamily="34" charset="0"/>
                <a:ea typeface="Calibri" panose="020F0502020204030204" pitchFamily="34" charset="0"/>
                <a:cs typeface="Arial" panose="020B0604020202020204" pitchFamily="34" charset="0"/>
              </a:rPr>
              <a:t> in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figuren</a:t>
            </a:r>
            <a:r>
              <a:rPr lang="de-DE"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gesamtflaeche</a:t>
            </a:r>
            <a:r>
              <a:rPr lang="de-DE" sz="1800" kern="100" dirty="0">
                <a:effectLst/>
                <a:latin typeface="Calibri" panose="020F0502020204030204" pitchFamily="34" charset="0"/>
                <a:ea typeface="Calibri" panose="020F0502020204030204" pitchFamily="34" charset="0"/>
                <a:cs typeface="Arial" panose="020B0604020202020204" pitchFamily="34" charset="0"/>
              </a:rPr>
              <a:t> +=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figur.BerechneFlaeche</a:t>
            </a:r>
            <a:r>
              <a:rPr lang="de-DE"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Console.WriteLine</a:t>
            </a:r>
            <a:r>
              <a:rPr lang="de-DE" sz="1800" kern="100" dirty="0">
                <a:effectLst/>
                <a:latin typeface="Calibri" panose="020F0502020204030204" pitchFamily="34" charset="0"/>
                <a:ea typeface="Calibri" panose="020F0502020204030204" pitchFamily="34" charset="0"/>
                <a:cs typeface="Arial" panose="020B0604020202020204" pitchFamily="34" charset="0"/>
              </a:rPr>
              <a:t>($"Die Gesamtfläche beträgt {</a:t>
            </a:r>
            <a:r>
              <a:rPr lang="de-DE" sz="1800" kern="100" dirty="0" err="1">
                <a:effectLst/>
                <a:latin typeface="Calibri" panose="020F0502020204030204" pitchFamily="34" charset="0"/>
                <a:ea typeface="Calibri" panose="020F0502020204030204" pitchFamily="34" charset="0"/>
                <a:cs typeface="Arial" panose="020B0604020202020204" pitchFamily="34" charset="0"/>
              </a:rPr>
              <a:t>gesamtflaeche</a:t>
            </a:r>
            <a:r>
              <a:rPr lang="de-DE" sz="1800" kern="100" dirty="0">
                <a:effectLst/>
                <a:latin typeface="Calibri" panose="020F0502020204030204" pitchFamily="34" charset="0"/>
                <a:ea typeface="Calibri" panose="020F0502020204030204" pitchFamily="34" charset="0"/>
                <a:cs typeface="Arial" panose="020B0604020202020204" pitchFamily="34" charset="0"/>
              </a:rPr>
              <a:t>}.");</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D69670C8-5A75-4E56-72C3-57DD3187F54B}"/>
              </a:ext>
            </a:extLst>
          </p:cNvPr>
          <p:cNvSpPr>
            <a:spLocks noGrp="1"/>
          </p:cNvSpPr>
          <p:nvPr>
            <p:ph idx="1"/>
          </p:nvPr>
        </p:nvSpPr>
        <p:spPr>
          <a:xfrm>
            <a:off x="207523" y="523081"/>
            <a:ext cx="6613187" cy="5811838"/>
          </a:xfrm>
        </p:spPr>
        <p:txBody>
          <a:bodyPr>
            <a:normAutofit/>
          </a:bodyPr>
          <a:lstStyle/>
          <a:p>
            <a:pPr marL="0" indent="0">
              <a:lnSpc>
                <a:spcPct val="107000"/>
              </a:lnSpc>
              <a:spcAft>
                <a:spcPts val="800"/>
              </a:spcAft>
              <a:buNone/>
            </a:pPr>
            <a:endParaRPr lang="de-DE" sz="1800" kern="100" dirty="0">
              <a:solidFill>
                <a:srgbClr val="2A2A2A"/>
              </a:solidFill>
              <a:ea typeface="Calibri" panose="020F0502020204030204" pitchFamily="34" charset="0"/>
              <a:cs typeface="Arial" panose="020B0604020202020204" pitchFamily="34" charset="0"/>
            </a:endParaRPr>
          </a:p>
          <a:p>
            <a:pPr marL="0" indent="0">
              <a:lnSpc>
                <a:spcPct val="107000"/>
              </a:lnSpc>
              <a:spcAft>
                <a:spcPts val="800"/>
              </a:spcAft>
              <a:buNone/>
            </a:pPr>
            <a:r>
              <a:rPr lang="de-DE" sz="1800" kern="100" dirty="0">
                <a:solidFill>
                  <a:srgbClr val="2A2A2A"/>
                </a:solidFill>
                <a:effectLst/>
                <a:ea typeface="Calibri" panose="020F0502020204030204" pitchFamily="34" charset="0"/>
                <a:cs typeface="Arial" panose="020B0604020202020204" pitchFamily="34" charset="0"/>
              </a:rPr>
              <a:t>In diesem Beispiel erben die Klassen "Rechteck" und "Quadrat" von der Basisklasse "</a:t>
            </a:r>
            <a:r>
              <a:rPr lang="de-DE" sz="1800" kern="100" dirty="0" err="1">
                <a:solidFill>
                  <a:srgbClr val="2A2A2A"/>
                </a:solidFill>
                <a:effectLst/>
                <a:ea typeface="Calibri" panose="020F0502020204030204" pitchFamily="34" charset="0"/>
                <a:cs typeface="Arial" panose="020B0604020202020204" pitchFamily="34" charset="0"/>
              </a:rPr>
              <a:t>GeometrischeFigur</a:t>
            </a:r>
            <a:r>
              <a:rPr lang="de-DE" sz="1800" kern="100" dirty="0">
                <a:solidFill>
                  <a:srgbClr val="2A2A2A"/>
                </a:solidFill>
                <a:effectLst/>
                <a:ea typeface="Calibri" panose="020F0502020204030204" pitchFamily="34" charset="0"/>
                <a:cs typeface="Arial" panose="020B0604020202020204" pitchFamily="34" charset="0"/>
              </a:rPr>
              <a:t>" und implementieren beide die Methode "</a:t>
            </a:r>
            <a:r>
              <a:rPr lang="de-DE" sz="1800" kern="100" dirty="0" err="1">
                <a:solidFill>
                  <a:srgbClr val="2A2A2A"/>
                </a:solidFill>
                <a:effectLst/>
                <a:ea typeface="Calibri" panose="020F0502020204030204" pitchFamily="34" charset="0"/>
                <a:cs typeface="Arial" panose="020B0604020202020204" pitchFamily="34" charset="0"/>
              </a:rPr>
              <a:t>berechne_Flaeche</a:t>
            </a:r>
            <a:r>
              <a:rPr lang="de-DE" sz="1800" kern="100" dirty="0">
                <a:solidFill>
                  <a:srgbClr val="2A2A2A"/>
                </a:solidFill>
                <a:effectLst/>
                <a:ea typeface="Calibri" panose="020F0502020204030204" pitchFamily="34" charset="0"/>
                <a:cs typeface="Arial" panose="020B0604020202020204" pitchFamily="34" charset="0"/>
              </a:rPr>
              <a:t>". Da das Quadrat ein spezieller Fall eines Rechtecks ist, kann man eine Instanz der Klasse "Quadrat" jederzeit durch eine Instanz der Klasse "Rechteck" ersetzen, ohne dass das Programm dadurch in seiner Korrektheit beeinträchtigt wird. Das bedeutet, dass man zum Beispiel folgenden Code schreiben kann:</a:t>
            </a:r>
            <a:endParaRPr lang="en-US" sz="1800" kern="100" dirty="0">
              <a:effectLst/>
              <a:ea typeface="Calibri" panose="020F0502020204030204" pitchFamily="34" charset="0"/>
              <a:cs typeface="Arial" panose="020B0604020202020204" pitchFamily="34" charset="0"/>
            </a:endParaRPr>
          </a:p>
          <a:p>
            <a:pPr marL="0" indent="0">
              <a:buNone/>
            </a:pPr>
            <a:endParaRPr lang="en-US" sz="1800" dirty="0"/>
          </a:p>
          <a:p>
            <a:pPr marL="0" indent="0">
              <a:lnSpc>
                <a:spcPct val="107000"/>
              </a:lnSpc>
              <a:spcAft>
                <a:spcPts val="800"/>
              </a:spcAft>
              <a:buNone/>
            </a:pPr>
            <a:r>
              <a:rPr lang="de-DE" sz="1800" kern="100" dirty="0">
                <a:effectLst/>
                <a:ea typeface="Calibri" panose="020F0502020204030204" pitchFamily="34" charset="0"/>
                <a:cs typeface="Arial" panose="020B0604020202020204" pitchFamily="34" charset="0"/>
              </a:rPr>
              <a:t>Das Programm berechnet die Gesamtfläche von zwei Figuren, einem Rechteck mit der Länge 2 und der Breite 4 und einem Quadrat mit der Seitenlänge 2. Die Gesamtfläche von beiden ist 12. Das zeigt das die Instanzen miteinander ersetz werden können</a:t>
            </a:r>
            <a:endParaRPr lang="en-US" sz="1800" kern="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7632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9B1892-672A-4FC2-96AC-ADA0B512F925}"/>
              </a:ext>
            </a:extLst>
          </p:cNvPr>
          <p:cNvSpPr>
            <a:spLocks noGrp="1"/>
          </p:cNvSpPr>
          <p:nvPr>
            <p:ph type="title"/>
          </p:nvPr>
        </p:nvSpPr>
        <p:spPr/>
        <p:txBody>
          <a:bodyPr/>
          <a:lstStyle/>
          <a:p>
            <a:r>
              <a:rPr lang="de-DE" dirty="0"/>
              <a:t>Das "I" im SOLID-Prinzip</a:t>
            </a:r>
          </a:p>
        </p:txBody>
      </p:sp>
      <p:sp>
        <p:nvSpPr>
          <p:cNvPr id="3" name="Inhaltsplatzhalter 2">
            <a:extLst>
              <a:ext uri="{FF2B5EF4-FFF2-40B4-BE49-F238E27FC236}">
                <a16:creationId xmlns:a16="http://schemas.microsoft.com/office/drawing/2014/main" id="{AE187A44-4DEF-4967-8713-C0E4CAB34B5A}"/>
              </a:ext>
            </a:extLst>
          </p:cNvPr>
          <p:cNvSpPr>
            <a:spLocks noGrp="1"/>
          </p:cNvSpPr>
          <p:nvPr>
            <p:ph idx="1"/>
          </p:nvPr>
        </p:nvSpPr>
        <p:spPr/>
        <p:txBody>
          <a:bodyPr/>
          <a:lstStyle/>
          <a:p>
            <a:r>
              <a:rPr lang="de-DE" dirty="0"/>
              <a:t>Das "I" steht für "Interface Segregation </a:t>
            </a:r>
            <a:r>
              <a:rPr lang="de-DE" dirty="0" err="1"/>
              <a:t>Principle</a:t>
            </a:r>
            <a:r>
              <a:rPr lang="de-DE" dirty="0"/>
              <a:t>" (Prinzip der Schnittstellentrennung)</a:t>
            </a:r>
          </a:p>
          <a:p>
            <a:r>
              <a:rPr lang="de-DE" dirty="0"/>
              <a:t>Ziel: Reduktion von Abhängigkeiten zwischen Modulen und Erhöhung der Kohäsion</a:t>
            </a:r>
          </a:p>
          <a:p>
            <a:r>
              <a:rPr lang="de-DE" dirty="0"/>
              <a:t>Vermeidung von "fetten" Schnittstellen, die viele Methoden enthalten, die nicht immer benötigt werden</a:t>
            </a:r>
          </a:p>
          <a:p>
            <a:r>
              <a:rPr lang="de-DE" dirty="0"/>
              <a:t>Aufteilung der Schnittstellen in kleinere und spezifischere Schnittstellen, um eine bessere Wiederverwendbarkeit zu ermöglichen</a:t>
            </a:r>
          </a:p>
          <a:p>
            <a:endParaRPr lang="de-DE" dirty="0"/>
          </a:p>
        </p:txBody>
      </p:sp>
    </p:spTree>
    <p:extLst>
      <p:ext uri="{BB962C8B-B14F-4D97-AF65-F5344CB8AC3E}">
        <p14:creationId xmlns:p14="http://schemas.microsoft.com/office/powerpoint/2010/main" val="589988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F056E-468D-4A61-BDEB-E6278411AEAC}"/>
              </a:ext>
            </a:extLst>
          </p:cNvPr>
          <p:cNvSpPr>
            <a:spLocks noGrp="1"/>
          </p:cNvSpPr>
          <p:nvPr>
            <p:ph type="title"/>
          </p:nvPr>
        </p:nvSpPr>
        <p:spPr/>
        <p:txBody>
          <a:bodyPr/>
          <a:lstStyle/>
          <a:p>
            <a:r>
              <a:rPr lang="de-DE" dirty="0"/>
              <a:t>Beispiel für das "I" im SOLID-Prinzip</a:t>
            </a:r>
          </a:p>
        </p:txBody>
      </p:sp>
      <p:sp>
        <p:nvSpPr>
          <p:cNvPr id="3" name="Inhaltsplatzhalter 2">
            <a:extLst>
              <a:ext uri="{FF2B5EF4-FFF2-40B4-BE49-F238E27FC236}">
                <a16:creationId xmlns:a16="http://schemas.microsoft.com/office/drawing/2014/main" id="{A7053182-A416-418D-9FF4-4EF80A9A95F5}"/>
              </a:ext>
            </a:extLst>
          </p:cNvPr>
          <p:cNvSpPr>
            <a:spLocks noGrp="1"/>
          </p:cNvSpPr>
          <p:nvPr>
            <p:ph idx="1"/>
          </p:nvPr>
        </p:nvSpPr>
        <p:spPr/>
        <p:txBody>
          <a:bodyPr>
            <a:normAutofit fontScale="92500"/>
          </a:bodyPr>
          <a:lstStyle/>
          <a:p>
            <a:r>
              <a:rPr lang="de-DE" dirty="0"/>
              <a:t>Annahme: Wir haben ein Modul, das eine Benutzeroberfläche bereitstellt und auf Datenbanken zugreift</a:t>
            </a:r>
          </a:p>
          <a:p>
            <a:r>
              <a:rPr lang="de-DE" dirty="0"/>
              <a:t>Wenn wir eine Schnittstelle mit allen benötigten Methoden definieren, würde sie sowohl Methoden zur Datenbankkommunikation als auch Methoden zur GUI-Steuerung enthalten</a:t>
            </a:r>
          </a:p>
          <a:p>
            <a:r>
              <a:rPr lang="de-DE" dirty="0"/>
              <a:t>Wenn ein anderes Modul nur die GUI-Steuerung benötigt, müsste es trotzdem Abhängigkeiten zur Datenbank haben, was zu einer geringeren Kohäsion führt</a:t>
            </a:r>
          </a:p>
          <a:p>
            <a:r>
              <a:rPr lang="de-DE" dirty="0"/>
              <a:t>Lösung: Trennung der Schnittstelle in eine Schnittstelle für die Datenbankkommunikation und eine Schnittstelle für die GUI-Steuerung</a:t>
            </a:r>
          </a:p>
          <a:p>
            <a:endParaRPr lang="de-DE" dirty="0"/>
          </a:p>
        </p:txBody>
      </p:sp>
    </p:spTree>
    <p:extLst>
      <p:ext uri="{BB962C8B-B14F-4D97-AF65-F5344CB8AC3E}">
        <p14:creationId xmlns:p14="http://schemas.microsoft.com/office/powerpoint/2010/main" val="4100777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DB2F3B0-1234-4EF5-9A26-5B11E5E6C627}"/>
              </a:ext>
            </a:extLst>
          </p:cNvPr>
          <p:cNvSpPr>
            <a:spLocks noGrp="1"/>
          </p:cNvSpPr>
          <p:nvPr>
            <p:ph type="title"/>
          </p:nvPr>
        </p:nvSpPr>
        <p:spPr/>
        <p:txBody>
          <a:bodyPr/>
          <a:lstStyle/>
          <a:p>
            <a:r>
              <a:rPr lang="de-DE" dirty="0"/>
              <a:t>Beispiel für das "I" im SOLID-Prinzip</a:t>
            </a:r>
          </a:p>
        </p:txBody>
      </p:sp>
      <p:pic>
        <p:nvPicPr>
          <p:cNvPr id="8" name="Inhaltsplatzhalter 7">
            <a:extLst>
              <a:ext uri="{FF2B5EF4-FFF2-40B4-BE49-F238E27FC236}">
                <a16:creationId xmlns:a16="http://schemas.microsoft.com/office/drawing/2014/main" id="{CADE3D12-88CD-4ACD-AB70-1B904E5E2A5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62966" y="1393335"/>
            <a:ext cx="3926158" cy="5454555"/>
          </a:xfrm>
        </p:spPr>
      </p:pic>
      <p:pic>
        <p:nvPicPr>
          <p:cNvPr id="10" name="Inhaltsplatzhalter 9">
            <a:extLst>
              <a:ext uri="{FF2B5EF4-FFF2-40B4-BE49-F238E27FC236}">
                <a16:creationId xmlns:a16="http://schemas.microsoft.com/office/drawing/2014/main" id="{92C5A8A1-6937-4F31-82BE-195B0C9E674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723873" y="1393335"/>
            <a:ext cx="2605161" cy="5454556"/>
          </a:xfrm>
        </p:spPr>
      </p:pic>
    </p:spTree>
    <p:extLst>
      <p:ext uri="{BB962C8B-B14F-4D97-AF65-F5344CB8AC3E}">
        <p14:creationId xmlns:p14="http://schemas.microsoft.com/office/powerpoint/2010/main" val="673079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2C93D-5BFC-40D8-AEB5-F0EC46A2A3AF}"/>
              </a:ext>
            </a:extLst>
          </p:cNvPr>
          <p:cNvSpPr>
            <a:spLocks noGrp="1"/>
          </p:cNvSpPr>
          <p:nvPr>
            <p:ph type="title"/>
          </p:nvPr>
        </p:nvSpPr>
        <p:spPr/>
        <p:txBody>
          <a:bodyPr/>
          <a:lstStyle/>
          <a:p>
            <a:r>
              <a:rPr lang="de-DE" dirty="0"/>
              <a:t>Vorteile des "I" im SOLID-Prinzip</a:t>
            </a:r>
          </a:p>
        </p:txBody>
      </p:sp>
      <p:sp>
        <p:nvSpPr>
          <p:cNvPr id="3" name="Inhaltsplatzhalter 2">
            <a:extLst>
              <a:ext uri="{FF2B5EF4-FFF2-40B4-BE49-F238E27FC236}">
                <a16:creationId xmlns:a16="http://schemas.microsoft.com/office/drawing/2014/main" id="{6CA64B97-DA2F-4ABF-8DD8-570D63BDA7F8}"/>
              </a:ext>
            </a:extLst>
          </p:cNvPr>
          <p:cNvSpPr>
            <a:spLocks noGrp="1"/>
          </p:cNvSpPr>
          <p:nvPr>
            <p:ph idx="1"/>
          </p:nvPr>
        </p:nvSpPr>
        <p:spPr/>
        <p:txBody>
          <a:bodyPr/>
          <a:lstStyle/>
          <a:p>
            <a:r>
              <a:rPr lang="de-DE" dirty="0"/>
              <a:t>Reduktion von Abhängigkeiten zwischen Modulen</a:t>
            </a:r>
          </a:p>
          <a:p>
            <a:r>
              <a:rPr lang="de-DE" dirty="0"/>
              <a:t>Erhöhung der Kohäsion innerhalb von Modulen</a:t>
            </a:r>
          </a:p>
          <a:p>
            <a:r>
              <a:rPr lang="de-DE" dirty="0"/>
              <a:t>Bessere Wiederverwendbarkeit von Code durch spezifischere Schnittstellen</a:t>
            </a:r>
          </a:p>
          <a:p>
            <a:r>
              <a:rPr lang="de-DE" dirty="0"/>
              <a:t>Einfachere Erweiterbarkeit von Modulen</a:t>
            </a:r>
          </a:p>
        </p:txBody>
      </p:sp>
    </p:spTree>
    <p:extLst>
      <p:ext uri="{BB962C8B-B14F-4D97-AF65-F5344CB8AC3E}">
        <p14:creationId xmlns:p14="http://schemas.microsoft.com/office/powerpoint/2010/main" val="829121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FE3F5-52B6-4C69-BE77-005CFC4C36B5}"/>
              </a:ext>
            </a:extLst>
          </p:cNvPr>
          <p:cNvSpPr>
            <a:spLocks noGrp="1"/>
          </p:cNvSpPr>
          <p:nvPr>
            <p:ph type="title"/>
          </p:nvPr>
        </p:nvSpPr>
        <p:spPr/>
        <p:txBody>
          <a:bodyPr/>
          <a:lstStyle/>
          <a:p>
            <a:r>
              <a:rPr lang="de-DE" dirty="0"/>
              <a:t>Zusammenfassung</a:t>
            </a:r>
          </a:p>
        </p:txBody>
      </p:sp>
      <p:sp>
        <p:nvSpPr>
          <p:cNvPr id="3" name="Inhaltsplatzhalter 2">
            <a:extLst>
              <a:ext uri="{FF2B5EF4-FFF2-40B4-BE49-F238E27FC236}">
                <a16:creationId xmlns:a16="http://schemas.microsoft.com/office/drawing/2014/main" id="{4784168C-AAE2-49AB-95B4-6E923967BCE0}"/>
              </a:ext>
            </a:extLst>
          </p:cNvPr>
          <p:cNvSpPr>
            <a:spLocks noGrp="1"/>
          </p:cNvSpPr>
          <p:nvPr>
            <p:ph idx="1"/>
          </p:nvPr>
        </p:nvSpPr>
        <p:spPr/>
        <p:txBody>
          <a:bodyPr/>
          <a:lstStyle/>
          <a:p>
            <a:r>
              <a:rPr lang="de-DE" dirty="0"/>
              <a:t>Das "I" im SOLID-Prinzip steht für das Prinzip der Schnittstellentrennung</a:t>
            </a:r>
          </a:p>
          <a:p>
            <a:r>
              <a:rPr lang="de-DE" dirty="0"/>
              <a:t>Ziel: Reduktion von Abhängigkeiten zwischen Modulen und Erhöhung der Kohäsion</a:t>
            </a:r>
          </a:p>
          <a:p>
            <a:r>
              <a:rPr lang="de-DE" dirty="0"/>
              <a:t>Aufteilung von "fetten" Schnittstellen in kleinere und spezifischere Schnittstellen</a:t>
            </a:r>
          </a:p>
          <a:p>
            <a:r>
              <a:rPr lang="de-DE" dirty="0"/>
              <a:t>Vorteile: Reduktion von Abhängigkeiten, Erhöhung der Kohäsion, bessere Wiederverwendbarkeit, einfachere Erweiterbarkeit</a:t>
            </a:r>
          </a:p>
          <a:p>
            <a:endParaRPr lang="de-DE" dirty="0"/>
          </a:p>
        </p:txBody>
      </p:sp>
    </p:spTree>
    <p:extLst>
      <p:ext uri="{BB962C8B-B14F-4D97-AF65-F5344CB8AC3E}">
        <p14:creationId xmlns:p14="http://schemas.microsoft.com/office/powerpoint/2010/main" val="1289604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B19924-528C-C0C8-5AB8-8E8B59F8BCAB}"/>
              </a:ext>
            </a:extLst>
          </p:cNvPr>
          <p:cNvSpPr>
            <a:spLocks noGrp="1"/>
          </p:cNvSpPr>
          <p:nvPr>
            <p:ph type="ctrTitle"/>
          </p:nvPr>
        </p:nvSpPr>
        <p:spPr/>
        <p:txBody>
          <a:bodyPr>
            <a:normAutofit/>
          </a:bodyPr>
          <a:lstStyle/>
          <a:p>
            <a:r>
              <a:rPr lang="de-DE" dirty="0">
                <a:latin typeface="+mn-lt"/>
              </a:rPr>
              <a:t>DIP (</a:t>
            </a:r>
            <a:r>
              <a:rPr lang="de-DE" i="0" dirty="0">
                <a:solidFill>
                  <a:srgbClr val="333333"/>
                </a:solidFill>
                <a:effectLst/>
                <a:latin typeface="+mn-lt"/>
              </a:rPr>
              <a:t>Dependency-Inversion-Prinzip)</a:t>
            </a:r>
            <a:endParaRPr lang="de-DE" dirty="0">
              <a:latin typeface="+mn-lt"/>
            </a:endParaRPr>
          </a:p>
        </p:txBody>
      </p:sp>
      <p:sp>
        <p:nvSpPr>
          <p:cNvPr id="3" name="Untertitel 2">
            <a:extLst>
              <a:ext uri="{FF2B5EF4-FFF2-40B4-BE49-F238E27FC236}">
                <a16:creationId xmlns:a16="http://schemas.microsoft.com/office/drawing/2014/main" id="{4045AF65-6D4F-0698-4DB8-613DF6C415C9}"/>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2433431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2BAC08-9670-2581-6699-E32D60A5B6BF}"/>
              </a:ext>
            </a:extLst>
          </p:cNvPr>
          <p:cNvSpPr>
            <a:spLocks noGrp="1"/>
          </p:cNvSpPr>
          <p:nvPr>
            <p:ph type="title"/>
          </p:nvPr>
        </p:nvSpPr>
        <p:spPr/>
        <p:txBody>
          <a:bodyPr/>
          <a:lstStyle/>
          <a:p>
            <a:r>
              <a:rPr lang="de-DE" sz="1800" dirty="0">
                <a:effectLst/>
                <a:latin typeface="Calibri" panose="020F0502020204030204" pitchFamily="34" charset="0"/>
                <a:ea typeface="Calibri" panose="020F0502020204030204" pitchFamily="34" charset="0"/>
                <a:cs typeface="Times New Roman" panose="02020603050405020304" pitchFamily="18" charset="0"/>
              </a:rPr>
              <a:t>Direkte Abhängigkeit zwischen Komponenten</a:t>
            </a:r>
            <a:endParaRPr lang="de-DE" dirty="0"/>
          </a:p>
        </p:txBody>
      </p:sp>
      <p:pic>
        <p:nvPicPr>
          <p:cNvPr id="5" name="Inhaltsplatzhalter 4">
            <a:extLst>
              <a:ext uri="{FF2B5EF4-FFF2-40B4-BE49-F238E27FC236}">
                <a16:creationId xmlns:a16="http://schemas.microsoft.com/office/drawing/2014/main" id="{EA43DA8F-E5BE-AC23-BFE4-27BE5E23835B}"/>
              </a:ext>
            </a:extLst>
          </p:cNvPr>
          <p:cNvPicPr>
            <a:picLocks noGrp="1" noChangeAspect="1"/>
          </p:cNvPicPr>
          <p:nvPr>
            <p:ph idx="1"/>
          </p:nvPr>
        </p:nvPicPr>
        <p:blipFill>
          <a:blip r:embed="rId2"/>
          <a:stretch>
            <a:fillRect/>
          </a:stretch>
        </p:blipFill>
        <p:spPr>
          <a:xfrm>
            <a:off x="694266" y="1523420"/>
            <a:ext cx="5091669" cy="4351338"/>
          </a:xfrm>
        </p:spPr>
      </p:pic>
    </p:spTree>
    <p:extLst>
      <p:ext uri="{BB962C8B-B14F-4D97-AF65-F5344CB8AC3E}">
        <p14:creationId xmlns:p14="http://schemas.microsoft.com/office/powerpoint/2010/main" val="2807208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8895E-A8F0-0BA8-A3EE-8C7CB241D71B}"/>
              </a:ext>
            </a:extLst>
          </p:cNvPr>
          <p:cNvSpPr>
            <a:spLocks noGrp="1"/>
          </p:cNvSpPr>
          <p:nvPr>
            <p:ph type="title"/>
          </p:nvPr>
        </p:nvSpPr>
        <p:spPr/>
        <p:txBody>
          <a:bodyPr/>
          <a:lstStyle/>
          <a:p>
            <a:r>
              <a:rPr lang="de-DE" sz="1800" dirty="0">
                <a:effectLst/>
                <a:latin typeface="Calibri" panose="020F0502020204030204" pitchFamily="34" charset="0"/>
                <a:ea typeface="Calibri" panose="020F0502020204030204" pitchFamily="34" charset="0"/>
                <a:cs typeface="Times New Roman" panose="02020603050405020304" pitchFamily="18" charset="0"/>
              </a:rPr>
              <a:t>Abstrakte Schnittstellen</a:t>
            </a:r>
            <a:endParaRPr lang="de-DE" dirty="0"/>
          </a:p>
        </p:txBody>
      </p:sp>
      <p:sp>
        <p:nvSpPr>
          <p:cNvPr id="3" name="Inhaltsplatzhalter 2">
            <a:extLst>
              <a:ext uri="{FF2B5EF4-FFF2-40B4-BE49-F238E27FC236}">
                <a16:creationId xmlns:a16="http://schemas.microsoft.com/office/drawing/2014/main" id="{9A2522E9-93A5-86AD-0D92-5F929DA3FBBC}"/>
              </a:ext>
            </a:extLst>
          </p:cNvPr>
          <p:cNvSpPr>
            <a:spLocks noGrp="1"/>
          </p:cNvSpPr>
          <p:nvPr>
            <p:ph idx="1"/>
          </p:nvPr>
        </p:nvSpPr>
        <p:spPr/>
        <p:txBody>
          <a:bodyPr/>
          <a:lstStyle/>
          <a:p>
            <a:r>
              <a:rPr lang="de-DE" dirty="0"/>
              <a:t>Eine abstrakte Schnittstelle in C# ist eine Art von Vertrag, der festlegt, welche Methoden eine Klasse implementieren muss, um den Anforderungen der Schnittstelle zu entsprechen.</a:t>
            </a:r>
          </a:p>
          <a:p>
            <a:endParaRPr lang="de-DE" dirty="0"/>
          </a:p>
        </p:txBody>
      </p:sp>
      <p:pic>
        <p:nvPicPr>
          <p:cNvPr id="5" name="Grafik 4">
            <a:extLst>
              <a:ext uri="{FF2B5EF4-FFF2-40B4-BE49-F238E27FC236}">
                <a16:creationId xmlns:a16="http://schemas.microsoft.com/office/drawing/2014/main" id="{E6982E5E-A238-25C9-4235-4FA93B596E1E}"/>
              </a:ext>
            </a:extLst>
          </p:cNvPr>
          <p:cNvPicPr>
            <a:picLocks noChangeAspect="1"/>
          </p:cNvPicPr>
          <p:nvPr/>
        </p:nvPicPr>
        <p:blipFill>
          <a:blip r:embed="rId2"/>
          <a:stretch>
            <a:fillRect/>
          </a:stretch>
        </p:blipFill>
        <p:spPr>
          <a:xfrm>
            <a:off x="695684" y="3989430"/>
            <a:ext cx="2962275" cy="1238250"/>
          </a:xfrm>
          <a:prstGeom prst="rect">
            <a:avLst/>
          </a:prstGeom>
        </p:spPr>
      </p:pic>
      <p:pic>
        <p:nvPicPr>
          <p:cNvPr id="7" name="Grafik 6">
            <a:extLst>
              <a:ext uri="{FF2B5EF4-FFF2-40B4-BE49-F238E27FC236}">
                <a16:creationId xmlns:a16="http://schemas.microsoft.com/office/drawing/2014/main" id="{ED2CB1BF-2B84-B7C5-FDFC-89CDCF07F384}"/>
              </a:ext>
            </a:extLst>
          </p:cNvPr>
          <p:cNvPicPr>
            <a:picLocks noChangeAspect="1"/>
          </p:cNvPicPr>
          <p:nvPr/>
        </p:nvPicPr>
        <p:blipFill>
          <a:blip r:embed="rId3"/>
          <a:stretch>
            <a:fillRect/>
          </a:stretch>
        </p:blipFill>
        <p:spPr>
          <a:xfrm>
            <a:off x="4115560" y="3435350"/>
            <a:ext cx="6657975" cy="2876550"/>
          </a:xfrm>
          <a:prstGeom prst="rect">
            <a:avLst/>
          </a:prstGeom>
        </p:spPr>
      </p:pic>
    </p:spTree>
    <p:extLst>
      <p:ext uri="{BB962C8B-B14F-4D97-AF65-F5344CB8AC3E}">
        <p14:creationId xmlns:p14="http://schemas.microsoft.com/office/powerpoint/2010/main" val="31173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DA85D86-C4A8-FD9A-F0F3-0CE27E86A57A}"/>
              </a:ext>
            </a:extLst>
          </p:cNvPr>
          <p:cNvSpPr>
            <a:spLocks noGrp="1"/>
          </p:cNvSpPr>
          <p:nvPr>
            <p:ph type="title"/>
          </p:nvPr>
        </p:nvSpPr>
        <p:spPr/>
        <p:txBody>
          <a:bodyPr/>
          <a:lstStyle/>
          <a:p>
            <a:r>
              <a:rPr lang="de-DE" sz="3200" b="1" i="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Das Single-Responsibility-Prinzip (SPR)</a:t>
            </a:r>
            <a:br>
              <a:rPr lang="de-DE"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de-DE" dirty="0"/>
          </a:p>
        </p:txBody>
      </p:sp>
      <p:sp>
        <p:nvSpPr>
          <p:cNvPr id="2" name="Inhaltsplatzhalter 1">
            <a:extLst>
              <a:ext uri="{FF2B5EF4-FFF2-40B4-BE49-F238E27FC236}">
                <a16:creationId xmlns:a16="http://schemas.microsoft.com/office/drawing/2014/main" id="{764D8A3F-297B-4CC9-A6F6-28CE7EEA719D}"/>
              </a:ext>
            </a:extLst>
          </p:cNvPr>
          <p:cNvSpPr>
            <a:spLocks noGrp="1"/>
          </p:cNvSpPr>
          <p:nvPr>
            <p:ph idx="1"/>
          </p:nvPr>
        </p:nvSpPr>
        <p:spPr/>
        <p:txBody>
          <a:bodyPr/>
          <a:lstStyle/>
          <a:p>
            <a:r>
              <a:rPr lang="de-DE" b="1" dirty="0">
                <a:solidFill>
                  <a:srgbClr val="333333"/>
                </a:solidFill>
                <a:latin typeface="inherit"/>
                <a:ea typeface="Calibri" panose="020F0502020204030204" pitchFamily="34" charset="0"/>
                <a:cs typeface="Arial" panose="020B0604020202020204" pitchFamily="34" charset="0"/>
              </a:rPr>
              <a:t>Wie kann erkannt werden, ob die Klasse mehr als eine Aufgabe erfüllt?</a:t>
            </a:r>
            <a:endParaRPr lang="de-DE" dirty="0"/>
          </a:p>
          <a:p>
            <a:endParaRPr lang="de-DE" dirty="0"/>
          </a:p>
        </p:txBody>
      </p:sp>
    </p:spTree>
    <p:extLst>
      <p:ext uri="{BB962C8B-B14F-4D97-AF65-F5344CB8AC3E}">
        <p14:creationId xmlns:p14="http://schemas.microsoft.com/office/powerpoint/2010/main" val="4246594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B99A6-7B23-9EF3-54AE-B13C879620FF}"/>
              </a:ext>
            </a:extLst>
          </p:cNvPr>
          <p:cNvSpPr>
            <a:spLocks noGrp="1"/>
          </p:cNvSpPr>
          <p:nvPr>
            <p:ph type="title"/>
          </p:nvPr>
        </p:nvSpPr>
        <p:spPr/>
        <p:txBody>
          <a:bodyPr/>
          <a:lstStyle/>
          <a:p>
            <a:r>
              <a:rPr lang="de-DE" sz="1800" dirty="0">
                <a:effectLst/>
                <a:latin typeface="Calibri" panose="020F0502020204030204" pitchFamily="34" charset="0"/>
                <a:ea typeface="Calibri" panose="020F0502020204030204" pitchFamily="34" charset="0"/>
                <a:cs typeface="Times New Roman" panose="02020603050405020304" pitchFamily="18" charset="0"/>
              </a:rPr>
              <a:t>Einbindung von DIP in ein Softwareprojekt</a:t>
            </a:r>
            <a:endParaRPr lang="de-DE" dirty="0"/>
          </a:p>
        </p:txBody>
      </p:sp>
      <p:pic>
        <p:nvPicPr>
          <p:cNvPr id="5" name="Inhaltsplatzhalter 4">
            <a:extLst>
              <a:ext uri="{FF2B5EF4-FFF2-40B4-BE49-F238E27FC236}">
                <a16:creationId xmlns:a16="http://schemas.microsoft.com/office/drawing/2014/main" id="{F28A7B19-6757-0F42-33A6-FC28A3896582}"/>
              </a:ext>
            </a:extLst>
          </p:cNvPr>
          <p:cNvPicPr>
            <a:picLocks noGrp="1" noChangeAspect="1"/>
          </p:cNvPicPr>
          <p:nvPr>
            <p:ph idx="1"/>
          </p:nvPr>
        </p:nvPicPr>
        <p:blipFill>
          <a:blip r:embed="rId2"/>
          <a:stretch>
            <a:fillRect/>
          </a:stretch>
        </p:blipFill>
        <p:spPr>
          <a:xfrm>
            <a:off x="465812" y="2387516"/>
            <a:ext cx="3857625" cy="2838450"/>
          </a:xfrm>
        </p:spPr>
      </p:pic>
      <p:pic>
        <p:nvPicPr>
          <p:cNvPr id="7" name="Grafik 6">
            <a:extLst>
              <a:ext uri="{FF2B5EF4-FFF2-40B4-BE49-F238E27FC236}">
                <a16:creationId xmlns:a16="http://schemas.microsoft.com/office/drawing/2014/main" id="{A8D5084B-DA9C-1EFC-E8F1-6DF9507C4644}"/>
              </a:ext>
            </a:extLst>
          </p:cNvPr>
          <p:cNvPicPr>
            <a:picLocks noChangeAspect="1"/>
          </p:cNvPicPr>
          <p:nvPr/>
        </p:nvPicPr>
        <p:blipFill>
          <a:blip r:embed="rId3"/>
          <a:stretch>
            <a:fillRect/>
          </a:stretch>
        </p:blipFill>
        <p:spPr>
          <a:xfrm>
            <a:off x="5511127" y="2125578"/>
            <a:ext cx="4714875" cy="3362325"/>
          </a:xfrm>
          <a:prstGeom prst="rect">
            <a:avLst/>
          </a:prstGeom>
        </p:spPr>
      </p:pic>
    </p:spTree>
    <p:extLst>
      <p:ext uri="{BB962C8B-B14F-4D97-AF65-F5344CB8AC3E}">
        <p14:creationId xmlns:p14="http://schemas.microsoft.com/office/powerpoint/2010/main" val="363745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Screenshot, Person enthält.&#10;&#10;Automatisch generierte Beschreibung">
            <a:extLst>
              <a:ext uri="{FF2B5EF4-FFF2-40B4-BE49-F238E27FC236}">
                <a16:creationId xmlns:a16="http://schemas.microsoft.com/office/drawing/2014/main" id="{2DC37789-40BB-2BBE-0F8F-0850DF6A9A67}"/>
              </a:ext>
            </a:extLst>
          </p:cNvPr>
          <p:cNvPicPr>
            <a:picLocks noChangeAspect="1"/>
          </p:cNvPicPr>
          <p:nvPr/>
        </p:nvPicPr>
        <p:blipFill>
          <a:blip r:embed="rId3"/>
          <a:stretch>
            <a:fillRect/>
          </a:stretch>
        </p:blipFill>
        <p:spPr>
          <a:xfrm>
            <a:off x="36892" y="1711611"/>
            <a:ext cx="12155108" cy="3434777"/>
          </a:xfrm>
          <a:prstGeom prst="rect">
            <a:avLst/>
          </a:prstGeom>
        </p:spPr>
      </p:pic>
      <p:sp>
        <p:nvSpPr>
          <p:cNvPr id="4" name="Titel 3">
            <a:extLst>
              <a:ext uri="{FF2B5EF4-FFF2-40B4-BE49-F238E27FC236}">
                <a16:creationId xmlns:a16="http://schemas.microsoft.com/office/drawing/2014/main" id="{D7C5E1D4-E300-299F-5031-F0517B155D44}"/>
              </a:ext>
            </a:extLst>
          </p:cNvPr>
          <p:cNvSpPr>
            <a:spLocks noGrp="1"/>
          </p:cNvSpPr>
          <p:nvPr>
            <p:ph type="title"/>
          </p:nvPr>
        </p:nvSpPr>
        <p:spPr>
          <a:xfrm>
            <a:off x="838200" y="365125"/>
            <a:ext cx="10515600" cy="1325563"/>
          </a:xfrm>
        </p:spPr>
        <p:txBody>
          <a:bodyPr>
            <a:normAutofit fontScale="90000"/>
          </a:bodyPr>
          <a:lstStyle/>
          <a:p>
            <a:r>
              <a:rPr lang="de-DE" sz="3200" b="1" i="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Das Single-Responsibility-Prinzip (SPR) würde hier nicht berücksichtigt !!!</a:t>
            </a:r>
            <a:br>
              <a:rPr lang="de-DE"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de-DE" dirty="0"/>
          </a:p>
        </p:txBody>
      </p:sp>
    </p:spTree>
    <p:extLst>
      <p:ext uri="{BB962C8B-B14F-4D97-AF65-F5344CB8AC3E}">
        <p14:creationId xmlns:p14="http://schemas.microsoft.com/office/powerpoint/2010/main" val="110905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Ein Bild, das Text enthält.&#10;&#10;Automatisch generierte Beschreibung">
            <a:extLst>
              <a:ext uri="{FF2B5EF4-FFF2-40B4-BE49-F238E27FC236}">
                <a16:creationId xmlns:a16="http://schemas.microsoft.com/office/drawing/2014/main" id="{68DA6C7C-D182-7CAB-99CF-B60E607F2980}"/>
              </a:ext>
            </a:extLst>
          </p:cNvPr>
          <p:cNvPicPr>
            <a:picLocks noChangeAspect="1"/>
          </p:cNvPicPr>
          <p:nvPr/>
        </p:nvPicPr>
        <p:blipFill>
          <a:blip r:embed="rId3"/>
          <a:stretch>
            <a:fillRect/>
          </a:stretch>
        </p:blipFill>
        <p:spPr>
          <a:xfrm>
            <a:off x="1078522" y="1350895"/>
            <a:ext cx="9847385" cy="4979015"/>
          </a:xfrm>
          <a:prstGeom prst="rect">
            <a:avLst/>
          </a:prstGeom>
        </p:spPr>
      </p:pic>
      <p:sp>
        <p:nvSpPr>
          <p:cNvPr id="3" name="Titel 3">
            <a:extLst>
              <a:ext uri="{FF2B5EF4-FFF2-40B4-BE49-F238E27FC236}">
                <a16:creationId xmlns:a16="http://schemas.microsoft.com/office/drawing/2014/main" id="{D61DD45A-CD89-64C3-0102-F8DDDC865527}"/>
              </a:ext>
            </a:extLst>
          </p:cNvPr>
          <p:cNvSpPr txBox="1">
            <a:spLocks/>
          </p:cNvSpPr>
          <p:nvPr/>
        </p:nvSpPr>
        <p:spPr>
          <a:xfrm>
            <a:off x="744415" y="22929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800" b="1" i="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r>
              <a:rPr lang="de-DE" sz="3200" b="1" i="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Single-Responsibility-Prinzip (SRP) würde hier beachtet</a:t>
            </a:r>
            <a:br>
              <a:rPr lang="de-DE" sz="18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br>
            <a:endParaRPr lang="de-DE" dirty="0"/>
          </a:p>
        </p:txBody>
      </p:sp>
    </p:spTree>
    <p:extLst>
      <p:ext uri="{BB962C8B-B14F-4D97-AF65-F5344CB8AC3E}">
        <p14:creationId xmlns:p14="http://schemas.microsoft.com/office/powerpoint/2010/main" val="412866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3AC0EB-9741-4916-963F-7FF5B8E5EB04}"/>
              </a:ext>
            </a:extLst>
          </p:cNvPr>
          <p:cNvSpPr>
            <a:spLocks noGrp="1"/>
          </p:cNvSpPr>
          <p:nvPr>
            <p:ph type="title"/>
          </p:nvPr>
        </p:nvSpPr>
        <p:spPr/>
        <p:txBody>
          <a:bodyPr/>
          <a:lstStyle/>
          <a:p>
            <a:r>
              <a:rPr lang="de-DE" dirty="0"/>
              <a:t>Open/</a:t>
            </a:r>
            <a:r>
              <a:rPr lang="de-DE" dirty="0" err="1"/>
              <a:t>Closed</a:t>
            </a:r>
            <a:endParaRPr lang="de-DE" dirty="0"/>
          </a:p>
        </p:txBody>
      </p:sp>
      <p:sp>
        <p:nvSpPr>
          <p:cNvPr id="3" name="Inhaltsplatzhalter 2">
            <a:extLst>
              <a:ext uri="{FF2B5EF4-FFF2-40B4-BE49-F238E27FC236}">
                <a16:creationId xmlns:a16="http://schemas.microsoft.com/office/drawing/2014/main" id="{8914B317-5665-4817-8900-1026F3E532D0}"/>
              </a:ext>
            </a:extLst>
          </p:cNvPr>
          <p:cNvSpPr>
            <a:spLocks noGrp="1"/>
          </p:cNvSpPr>
          <p:nvPr>
            <p:ph idx="1"/>
          </p:nvPr>
        </p:nvSpPr>
        <p:spPr/>
        <p:txBody>
          <a:bodyPr/>
          <a:lstStyle/>
          <a:p>
            <a:r>
              <a:rPr lang="de-DE" dirty="0"/>
              <a:t>Offen für Erweiterung</a:t>
            </a:r>
          </a:p>
          <a:p>
            <a:r>
              <a:rPr lang="de-DE" dirty="0"/>
              <a:t>Geschlossen für Änderung</a:t>
            </a:r>
          </a:p>
          <a:p>
            <a:r>
              <a:rPr lang="de-DE" dirty="0"/>
              <a:t>Methoden sollten . . . sein: </a:t>
            </a:r>
          </a:p>
          <a:p>
            <a:pPr lvl="1"/>
            <a:r>
              <a:rPr lang="de-DE" dirty="0"/>
              <a:t>Flexibel</a:t>
            </a:r>
          </a:p>
          <a:p>
            <a:pPr lvl="1"/>
            <a:r>
              <a:rPr lang="de-DE" dirty="0"/>
              <a:t>Skalierbar</a:t>
            </a:r>
          </a:p>
          <a:p>
            <a:pPr lvl="1"/>
            <a:r>
              <a:rPr lang="de-DE" dirty="0"/>
              <a:t>Wieder verwendbar</a:t>
            </a:r>
          </a:p>
          <a:p>
            <a:r>
              <a:rPr lang="de-DE" dirty="0" err="1"/>
              <a:t>skjefiuew</a:t>
            </a:r>
            <a:endParaRPr lang="de-DE" dirty="0"/>
          </a:p>
        </p:txBody>
      </p:sp>
    </p:spTree>
    <p:extLst>
      <p:ext uri="{BB962C8B-B14F-4D97-AF65-F5344CB8AC3E}">
        <p14:creationId xmlns:p14="http://schemas.microsoft.com/office/powerpoint/2010/main" val="41182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3CA9F2-84FC-48F1-BDD1-8E3C82A202F3}"/>
              </a:ext>
            </a:extLst>
          </p:cNvPr>
          <p:cNvSpPr>
            <a:spLocks noGrp="1"/>
          </p:cNvSpPr>
          <p:nvPr>
            <p:ph type="title"/>
          </p:nvPr>
        </p:nvSpPr>
        <p:spPr/>
        <p:txBody>
          <a:bodyPr/>
          <a:lstStyle/>
          <a:p>
            <a:r>
              <a:rPr lang="de-DE" dirty="0"/>
              <a:t>Beispiel Open/</a:t>
            </a:r>
            <a:r>
              <a:rPr lang="de-DE" dirty="0" err="1"/>
              <a:t>Closed</a:t>
            </a:r>
            <a:endParaRPr lang="de-DE" dirty="0"/>
          </a:p>
        </p:txBody>
      </p:sp>
      <p:sp>
        <p:nvSpPr>
          <p:cNvPr id="10" name="Rectangle 5">
            <a:extLst>
              <a:ext uri="{FF2B5EF4-FFF2-40B4-BE49-F238E27FC236}">
                <a16:creationId xmlns:a16="http://schemas.microsoft.com/office/drawing/2014/main" id="{E728AD70-23E8-4EBD-B851-68E4762E2288}"/>
              </a:ext>
            </a:extLst>
          </p:cNvPr>
          <p:cNvSpPr>
            <a:spLocks noGrp="1" noChangeArrowheads="1"/>
          </p:cNvSpPr>
          <p:nvPr>
            <p:ph idx="1"/>
          </p:nvPr>
        </p:nvSpPr>
        <p:spPr bwMode="auto">
          <a:xfrm>
            <a:off x="838200" y="1871276"/>
            <a:ext cx="11458201" cy="426004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3200" b="0" i="0" u="none" strike="noStrike" cap="none" normalizeH="0" baseline="0" dirty="0" err="1">
                <a:ln>
                  <a:noFill/>
                </a:ln>
                <a:solidFill>
                  <a:srgbClr val="E28964"/>
                </a:solidFill>
                <a:effectLst/>
                <a:latin typeface="source-code-pro"/>
              </a:rPr>
              <a:t>public</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err="1">
                <a:ln>
                  <a:noFill/>
                </a:ln>
                <a:solidFill>
                  <a:srgbClr val="E28964"/>
                </a:solidFill>
                <a:effectLst/>
                <a:latin typeface="source-code-pro"/>
              </a:rPr>
              <a:t>class</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err="1">
                <a:ln>
                  <a:noFill/>
                </a:ln>
                <a:solidFill>
                  <a:srgbClr val="89BDFF"/>
                </a:solidFill>
                <a:effectLst/>
                <a:latin typeface="source-code-pro"/>
              </a:rPr>
              <a:t>Rectangle</a:t>
            </a:r>
            <a:r>
              <a:rPr kumimoji="0" lang="de-DE" altLang="de-DE" sz="3200" b="0" i="0" u="none" strike="noStrike" cap="none" normalizeH="0" baseline="0" dirty="0">
                <a:ln>
                  <a:noFill/>
                </a:ln>
                <a:solidFill>
                  <a:srgbClr val="FFFFFF"/>
                </a:solidFill>
                <a:effectLst/>
                <a:latin typeface="source-code-pr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3200" b="0" i="0" u="none" strike="noStrike" cap="none" normalizeH="0" baseline="0" dirty="0" err="1">
                <a:ln>
                  <a:noFill/>
                </a:ln>
                <a:solidFill>
                  <a:srgbClr val="E28964"/>
                </a:solidFill>
                <a:effectLst/>
                <a:latin typeface="source-code-pro"/>
              </a:rPr>
              <a:t>public</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a:ln>
                  <a:noFill/>
                </a:ln>
                <a:solidFill>
                  <a:srgbClr val="E28964"/>
                </a:solidFill>
                <a:effectLst/>
                <a:latin typeface="source-code-pro"/>
              </a:rPr>
              <a:t>double</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a:ln>
                  <a:noFill/>
                </a:ln>
                <a:solidFill>
                  <a:srgbClr val="89BDFF"/>
                </a:solidFill>
                <a:effectLst/>
                <a:latin typeface="source-code-pro"/>
              </a:rPr>
              <a:t>Width</a:t>
            </a:r>
            <a:r>
              <a:rPr kumimoji="0" lang="de-DE" altLang="de-DE" sz="3200" b="0" i="0" u="none" strike="noStrike" cap="none" normalizeH="0" baseline="0" dirty="0">
                <a:ln>
                  <a:noFill/>
                </a:ln>
                <a:solidFill>
                  <a:srgbClr val="FFFFFF"/>
                </a:solidFill>
                <a:effectLst/>
                <a:latin typeface="source-code-pro"/>
              </a:rPr>
              <a:t> { </a:t>
            </a:r>
            <a:r>
              <a:rPr kumimoji="0" lang="de-DE" altLang="de-DE" sz="3200" b="0" i="0" u="none" strike="noStrike" cap="none" normalizeH="0" baseline="0" dirty="0" err="1">
                <a:ln>
                  <a:noFill/>
                </a:ln>
                <a:solidFill>
                  <a:srgbClr val="E28964"/>
                </a:solidFill>
                <a:effectLst/>
                <a:latin typeface="source-code-pro"/>
              </a:rPr>
              <a:t>get</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err="1">
                <a:ln>
                  <a:noFill/>
                </a:ln>
                <a:solidFill>
                  <a:srgbClr val="E28964"/>
                </a:solidFill>
                <a:effectLst/>
                <a:latin typeface="source-code-pro"/>
              </a:rPr>
              <a:t>set</a:t>
            </a:r>
            <a:r>
              <a:rPr kumimoji="0" lang="de-DE" altLang="de-DE" sz="3200" b="0" i="0" u="none" strike="noStrike" cap="none" normalizeH="0" baseline="0" dirty="0">
                <a:ln>
                  <a:noFill/>
                </a:ln>
                <a:solidFill>
                  <a:srgbClr val="FFFFFF"/>
                </a:solidFill>
                <a:effectLst/>
                <a:latin typeface="source-code-pr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3200" b="0" i="0" u="none" strike="noStrike" cap="none" normalizeH="0" baseline="0" dirty="0" err="1">
                <a:ln>
                  <a:noFill/>
                </a:ln>
                <a:solidFill>
                  <a:srgbClr val="E28964"/>
                </a:solidFill>
                <a:effectLst/>
                <a:latin typeface="source-code-pro"/>
              </a:rPr>
              <a:t>public</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a:ln>
                  <a:noFill/>
                </a:ln>
                <a:solidFill>
                  <a:srgbClr val="E28964"/>
                </a:solidFill>
                <a:effectLst/>
                <a:latin typeface="source-code-pro"/>
              </a:rPr>
              <a:t>double</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a:ln>
                  <a:noFill/>
                </a:ln>
                <a:solidFill>
                  <a:srgbClr val="89BDFF"/>
                </a:solidFill>
                <a:effectLst/>
                <a:latin typeface="source-code-pro"/>
              </a:rPr>
              <a:t>Height</a:t>
            </a:r>
            <a:r>
              <a:rPr kumimoji="0" lang="de-DE" altLang="de-DE" sz="3200" b="0" i="0" u="none" strike="noStrike" cap="none" normalizeH="0" baseline="0" dirty="0">
                <a:ln>
                  <a:noFill/>
                </a:ln>
                <a:solidFill>
                  <a:srgbClr val="FFFFFF"/>
                </a:solidFill>
                <a:effectLst/>
                <a:latin typeface="source-code-pro"/>
              </a:rPr>
              <a:t> { </a:t>
            </a:r>
            <a:r>
              <a:rPr kumimoji="0" lang="de-DE" altLang="de-DE" sz="3200" b="0" i="0" u="none" strike="noStrike" cap="none" normalizeH="0" baseline="0" dirty="0" err="1">
                <a:ln>
                  <a:noFill/>
                </a:ln>
                <a:solidFill>
                  <a:srgbClr val="E28964"/>
                </a:solidFill>
                <a:effectLst/>
                <a:latin typeface="source-code-pro"/>
              </a:rPr>
              <a:t>get</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err="1">
                <a:ln>
                  <a:noFill/>
                </a:ln>
                <a:solidFill>
                  <a:srgbClr val="E28964"/>
                </a:solidFill>
                <a:effectLst/>
                <a:latin typeface="source-code-pro"/>
              </a:rPr>
              <a:t>set</a:t>
            </a:r>
            <a:r>
              <a:rPr kumimoji="0" lang="de-DE" altLang="de-DE" sz="3200" b="0" i="0" u="none" strike="noStrike" cap="none" normalizeH="0" baseline="0" dirty="0">
                <a:ln>
                  <a:noFill/>
                </a:ln>
                <a:solidFill>
                  <a:srgbClr val="FFFFFF"/>
                </a:solidFill>
                <a:effectLst/>
                <a:latin typeface="source-code-pro"/>
              </a:rPr>
              <a:t>; } }</a:t>
            </a:r>
          </a:p>
          <a:p>
            <a:pPr marL="0" indent="0" eaLnBrk="0" fontAlgn="base" hangingPunct="0">
              <a:lnSpc>
                <a:spcPct val="100000"/>
              </a:lnSpc>
              <a:spcBef>
                <a:spcPct val="0"/>
              </a:spcBef>
              <a:spcAft>
                <a:spcPct val="0"/>
              </a:spcAft>
              <a:buNone/>
            </a:pPr>
            <a:r>
              <a:rPr kumimoji="0" lang="de-DE" altLang="de-DE" sz="3200" b="0" i="0" u="none" strike="noStrike" cap="none" normalizeH="0" baseline="0" dirty="0" err="1">
                <a:ln>
                  <a:noFill/>
                </a:ln>
                <a:solidFill>
                  <a:srgbClr val="E28964"/>
                </a:solidFill>
                <a:effectLst/>
                <a:latin typeface="source-code-pro"/>
              </a:rPr>
              <a:t>public</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err="1">
                <a:ln>
                  <a:noFill/>
                </a:ln>
                <a:solidFill>
                  <a:srgbClr val="E28964"/>
                </a:solidFill>
                <a:effectLst/>
                <a:latin typeface="source-code-pro"/>
              </a:rPr>
              <a:t>class</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err="1">
                <a:ln>
                  <a:noFill/>
                </a:ln>
                <a:solidFill>
                  <a:srgbClr val="89BDFF"/>
                </a:solidFill>
                <a:effectLst/>
                <a:latin typeface="source-code-pro"/>
              </a:rPr>
              <a:t>AreaCalculator</a:t>
            </a:r>
            <a:r>
              <a:rPr kumimoji="0" lang="de-DE" altLang="de-DE" sz="3200" b="0" i="0" u="none" strike="noStrike" cap="none" normalizeH="0" baseline="0" dirty="0">
                <a:ln>
                  <a:noFill/>
                </a:ln>
                <a:solidFill>
                  <a:srgbClr val="FFFFFF"/>
                </a:solidFill>
                <a:effectLst/>
                <a:latin typeface="source-code-pro"/>
              </a:rPr>
              <a:t> { </a:t>
            </a:r>
            <a:r>
              <a:rPr kumimoji="0" lang="de-DE" altLang="de-DE" sz="3200" b="0" i="0" u="none" strike="noStrike" cap="none" normalizeH="0" baseline="0" dirty="0" err="1">
                <a:ln>
                  <a:noFill/>
                </a:ln>
                <a:solidFill>
                  <a:srgbClr val="E28964"/>
                </a:solidFill>
                <a:effectLst/>
                <a:latin typeface="source-code-pro"/>
              </a:rPr>
              <a:t>public</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a:ln>
                  <a:noFill/>
                </a:ln>
                <a:solidFill>
                  <a:srgbClr val="E28964"/>
                </a:solidFill>
                <a:effectLst/>
                <a:latin typeface="source-code-pro"/>
              </a:rPr>
              <a:t>double</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a:ln>
                  <a:noFill/>
                </a:ln>
                <a:solidFill>
                  <a:srgbClr val="89BDFF"/>
                </a:solidFill>
                <a:effectLst/>
                <a:latin typeface="source-code-pro"/>
              </a:rPr>
              <a:t>Area</a:t>
            </a:r>
            <a:r>
              <a:rPr kumimoji="0" lang="de-DE" altLang="de-DE" sz="3200" b="0" i="0" u="none" strike="noStrike" cap="none" normalizeH="0" baseline="0" dirty="0">
                <a:ln>
                  <a:noFill/>
                </a:ln>
                <a:solidFill>
                  <a:srgbClr val="FFFFFF"/>
                </a:solidFill>
                <a:effectLst/>
                <a:latin typeface="source-code-pro"/>
              </a:rPr>
              <a:t>(</a:t>
            </a:r>
            <a:r>
              <a:rPr kumimoji="0" lang="de-DE" altLang="de-DE" sz="3200" b="0" i="0" u="none" strike="noStrike" cap="none" normalizeH="0" baseline="0" dirty="0" err="1">
                <a:ln>
                  <a:noFill/>
                </a:ln>
                <a:solidFill>
                  <a:srgbClr val="89BDFF"/>
                </a:solidFill>
                <a:effectLst/>
                <a:latin typeface="source-code-pro"/>
              </a:rPr>
              <a:t>Rectangle</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err="1">
                <a:ln>
                  <a:noFill/>
                </a:ln>
                <a:solidFill>
                  <a:srgbClr val="FFFFFF"/>
                </a:solidFill>
                <a:effectLst/>
                <a:latin typeface="source-code-pro"/>
              </a:rPr>
              <a:t>shapes</a:t>
            </a:r>
            <a:r>
              <a:rPr kumimoji="0" lang="de-DE" altLang="de-DE" sz="3200" b="0" i="0" u="none" strike="noStrike" cap="none" normalizeH="0" baseline="0" dirty="0">
                <a:ln>
                  <a:noFill/>
                </a:ln>
                <a:solidFill>
                  <a:srgbClr val="FFFFFF"/>
                </a:solidFill>
                <a:effectLst/>
                <a:latin typeface="source-code-pro"/>
              </a:rPr>
              <a:t>)</a:t>
            </a:r>
          </a:p>
          <a:p>
            <a:pPr marL="0" indent="0" eaLnBrk="0" fontAlgn="base" hangingPunct="0">
              <a:lnSpc>
                <a:spcPct val="100000"/>
              </a:lnSpc>
              <a:spcBef>
                <a:spcPct val="0"/>
              </a:spcBef>
              <a:spcAft>
                <a:spcPct val="0"/>
              </a:spcAft>
              <a:buNone/>
            </a:pPr>
            <a:r>
              <a:rPr kumimoji="0" lang="de-DE" altLang="de-DE" sz="3200" b="0" i="0" u="none" strike="noStrike" cap="none" normalizeH="0" baseline="0" dirty="0">
                <a:ln>
                  <a:noFill/>
                </a:ln>
                <a:solidFill>
                  <a:srgbClr val="FFFFFF"/>
                </a:solidFill>
                <a:effectLst/>
                <a:latin typeface="source-code-pro"/>
              </a:rPr>
              <a:t> { </a:t>
            </a:r>
            <a:r>
              <a:rPr kumimoji="0" lang="de-DE" altLang="de-DE" sz="3200" b="0" i="0" u="none" strike="noStrike" cap="none" normalizeH="0" baseline="0" dirty="0">
                <a:ln>
                  <a:noFill/>
                </a:ln>
                <a:solidFill>
                  <a:srgbClr val="E28964"/>
                </a:solidFill>
                <a:effectLst/>
                <a:latin typeface="source-code-pro"/>
              </a:rPr>
              <a:t>double</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err="1">
                <a:ln>
                  <a:noFill/>
                </a:ln>
                <a:solidFill>
                  <a:srgbClr val="FFFFFF"/>
                </a:solidFill>
                <a:effectLst/>
                <a:latin typeface="source-code-pro"/>
              </a:rPr>
              <a:t>area</a:t>
            </a:r>
            <a:r>
              <a:rPr kumimoji="0" lang="de-DE" altLang="de-DE" sz="3200" b="0" i="0" u="none" strike="noStrike" cap="none" normalizeH="0" baseline="0" dirty="0">
                <a:ln>
                  <a:noFill/>
                </a:ln>
                <a:solidFill>
                  <a:srgbClr val="FFFFFF"/>
                </a:solidFill>
                <a:effectLst/>
                <a:latin typeface="source-code-pro"/>
              </a:rPr>
              <a:t> = </a:t>
            </a:r>
            <a:r>
              <a:rPr kumimoji="0" lang="de-DE" altLang="de-DE" sz="3200" b="0" i="0" u="none" strike="noStrike" cap="none" normalizeH="0" baseline="0" dirty="0">
                <a:ln>
                  <a:noFill/>
                </a:ln>
                <a:solidFill>
                  <a:srgbClr val="3387CC"/>
                </a:solidFill>
                <a:effectLst/>
                <a:latin typeface="source-code-pro"/>
              </a:rPr>
              <a:t>0</a:t>
            </a:r>
            <a:r>
              <a:rPr kumimoji="0" lang="de-DE" altLang="de-DE" sz="3200" b="0" i="0" u="none" strike="noStrike" cap="none" normalizeH="0" baseline="0" dirty="0">
                <a:ln>
                  <a:noFill/>
                </a:ln>
                <a:solidFill>
                  <a:srgbClr val="FFFFFF"/>
                </a:solidFill>
                <a:effectLst/>
                <a:latin typeface="source-code-pro"/>
              </a:rPr>
              <a:t>;</a:t>
            </a:r>
          </a:p>
          <a:p>
            <a:pPr marL="0" indent="0" eaLnBrk="0" fontAlgn="base" hangingPunct="0">
              <a:lnSpc>
                <a:spcPct val="100000"/>
              </a:lnSpc>
              <a:spcBef>
                <a:spcPct val="0"/>
              </a:spcBef>
              <a:spcAft>
                <a:spcPct val="0"/>
              </a:spcAft>
              <a:buNone/>
            </a:pP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err="1">
                <a:ln>
                  <a:noFill/>
                </a:ln>
                <a:solidFill>
                  <a:srgbClr val="E28964"/>
                </a:solidFill>
                <a:effectLst/>
                <a:latin typeface="source-code-pro"/>
              </a:rPr>
              <a:t>foreach</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err="1">
                <a:ln>
                  <a:noFill/>
                </a:ln>
                <a:solidFill>
                  <a:srgbClr val="E28964"/>
                </a:solidFill>
                <a:effectLst/>
                <a:latin typeface="source-code-pro"/>
              </a:rPr>
              <a:t>var</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err="1">
                <a:ln>
                  <a:noFill/>
                </a:ln>
                <a:solidFill>
                  <a:srgbClr val="FFFFFF"/>
                </a:solidFill>
                <a:effectLst/>
                <a:latin typeface="source-code-pro"/>
              </a:rPr>
              <a:t>shape</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a:ln>
                  <a:noFill/>
                </a:ln>
                <a:solidFill>
                  <a:srgbClr val="E28964"/>
                </a:solidFill>
                <a:effectLst/>
                <a:latin typeface="source-code-pro"/>
              </a:rPr>
              <a:t>in</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err="1">
                <a:ln>
                  <a:noFill/>
                </a:ln>
                <a:solidFill>
                  <a:srgbClr val="FFFFFF"/>
                </a:solidFill>
                <a:effectLst/>
                <a:latin typeface="source-code-pro"/>
              </a:rPr>
              <a:t>shapes</a:t>
            </a:r>
            <a:r>
              <a:rPr kumimoji="0" lang="de-DE" altLang="de-DE" sz="3200" b="0" i="0" u="none" strike="noStrike" cap="none" normalizeH="0" baseline="0" dirty="0">
                <a:ln>
                  <a:noFill/>
                </a:ln>
                <a:solidFill>
                  <a:srgbClr val="FFFFFF"/>
                </a:solidFill>
                <a:effectLst/>
                <a:latin typeface="source-code-pro"/>
              </a:rPr>
              <a:t>) </a:t>
            </a:r>
          </a:p>
          <a:p>
            <a:pPr marL="0" indent="0" eaLnBrk="0" fontAlgn="base" hangingPunct="0">
              <a:lnSpc>
                <a:spcPct val="100000"/>
              </a:lnSpc>
              <a:spcBef>
                <a:spcPct val="0"/>
              </a:spcBef>
              <a:spcAft>
                <a:spcPct val="0"/>
              </a:spcAft>
              <a:buNone/>
            </a:pP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err="1">
                <a:ln>
                  <a:noFill/>
                </a:ln>
                <a:solidFill>
                  <a:srgbClr val="FFFFFF"/>
                </a:solidFill>
                <a:effectLst/>
                <a:latin typeface="source-code-pro"/>
              </a:rPr>
              <a:t>area</a:t>
            </a:r>
            <a:r>
              <a:rPr kumimoji="0" lang="de-DE" altLang="de-DE" sz="3200" b="0" i="0" u="none" strike="noStrike" cap="none" normalizeH="0" baseline="0" dirty="0">
                <a:ln>
                  <a:noFill/>
                </a:ln>
                <a:solidFill>
                  <a:srgbClr val="FFFFFF"/>
                </a:solidFill>
                <a:effectLst/>
                <a:latin typeface="source-code-pro"/>
              </a:rPr>
              <a:t> += </a:t>
            </a:r>
            <a:r>
              <a:rPr kumimoji="0" lang="de-DE" altLang="de-DE" sz="3200" b="0" i="0" u="none" strike="noStrike" cap="none" normalizeH="0" baseline="0" dirty="0" err="1">
                <a:ln>
                  <a:noFill/>
                </a:ln>
                <a:solidFill>
                  <a:srgbClr val="FFFFFF"/>
                </a:solidFill>
                <a:effectLst/>
                <a:latin typeface="source-code-pro"/>
              </a:rPr>
              <a:t>shape.</a:t>
            </a:r>
            <a:r>
              <a:rPr kumimoji="0" lang="de-DE" altLang="de-DE" sz="3200" b="0" i="0" u="none" strike="noStrike" cap="none" normalizeH="0" baseline="0" dirty="0" err="1">
                <a:ln>
                  <a:noFill/>
                </a:ln>
                <a:solidFill>
                  <a:srgbClr val="89BDFF"/>
                </a:solidFill>
                <a:effectLst/>
                <a:latin typeface="source-code-pro"/>
              </a:rPr>
              <a:t>Width</a:t>
            </a:r>
            <a:r>
              <a:rPr kumimoji="0" lang="de-DE" altLang="de-DE" sz="3200" b="0" i="0" u="none" strike="noStrike" cap="none" normalizeH="0" baseline="0" dirty="0">
                <a:ln>
                  <a:noFill/>
                </a:ln>
                <a:solidFill>
                  <a:srgbClr val="FFFFFF"/>
                </a:solidFill>
                <a:effectLst/>
                <a:latin typeface="source-code-pro"/>
              </a:rPr>
              <a:t>*</a:t>
            </a:r>
            <a:r>
              <a:rPr kumimoji="0" lang="de-DE" altLang="de-DE" sz="3200" b="0" i="0" u="none" strike="noStrike" cap="none" normalizeH="0" baseline="0" dirty="0" err="1">
                <a:ln>
                  <a:noFill/>
                </a:ln>
                <a:solidFill>
                  <a:srgbClr val="FFFFFF"/>
                </a:solidFill>
                <a:effectLst/>
                <a:latin typeface="source-code-pro"/>
              </a:rPr>
              <a:t>shape.</a:t>
            </a:r>
            <a:r>
              <a:rPr kumimoji="0" lang="de-DE" altLang="de-DE" sz="3200" b="0" i="0" u="none" strike="noStrike" cap="none" normalizeH="0" baseline="0" dirty="0" err="1">
                <a:ln>
                  <a:noFill/>
                </a:ln>
                <a:solidFill>
                  <a:srgbClr val="89BDFF"/>
                </a:solidFill>
                <a:effectLst/>
                <a:latin typeface="source-code-pro"/>
              </a:rPr>
              <a:t>Height</a:t>
            </a:r>
            <a:r>
              <a:rPr kumimoji="0" lang="de-DE" altLang="de-DE" sz="3200" b="0" i="0" u="none" strike="noStrike" cap="none" normalizeH="0" baseline="0" dirty="0">
                <a:ln>
                  <a:noFill/>
                </a:ln>
                <a:solidFill>
                  <a:srgbClr val="FFFFFF"/>
                </a:solidFill>
                <a:effectLst/>
                <a:latin typeface="source-code-pro"/>
              </a:rPr>
              <a:t>; } </a:t>
            </a:r>
          </a:p>
          <a:p>
            <a:pPr marL="0" indent="0" eaLnBrk="0" fontAlgn="base" hangingPunct="0">
              <a:lnSpc>
                <a:spcPct val="100000"/>
              </a:lnSpc>
              <a:spcBef>
                <a:spcPct val="0"/>
              </a:spcBef>
              <a:spcAft>
                <a:spcPct val="0"/>
              </a:spcAft>
              <a:buNone/>
            </a:pPr>
            <a:r>
              <a:rPr kumimoji="0" lang="de-DE" altLang="de-DE" sz="3200" b="0" i="0" u="none" strike="noStrike" cap="none" normalizeH="0" baseline="0" dirty="0" err="1">
                <a:ln>
                  <a:noFill/>
                </a:ln>
                <a:solidFill>
                  <a:srgbClr val="E28964"/>
                </a:solidFill>
                <a:effectLst/>
                <a:latin typeface="source-code-pro"/>
              </a:rPr>
              <a:t>return</a:t>
            </a:r>
            <a:r>
              <a:rPr kumimoji="0" lang="de-DE" altLang="de-DE" sz="3200" b="0" i="0" u="none" strike="noStrike" cap="none" normalizeH="0" baseline="0" dirty="0">
                <a:ln>
                  <a:noFill/>
                </a:ln>
                <a:solidFill>
                  <a:srgbClr val="FFFFFF"/>
                </a:solidFill>
                <a:effectLst/>
                <a:latin typeface="source-code-pro"/>
              </a:rPr>
              <a:t> </a:t>
            </a:r>
            <a:r>
              <a:rPr kumimoji="0" lang="de-DE" altLang="de-DE" sz="3200" b="0" i="0" u="none" strike="noStrike" cap="none" normalizeH="0" baseline="0" dirty="0" err="1">
                <a:ln>
                  <a:noFill/>
                </a:ln>
                <a:solidFill>
                  <a:srgbClr val="FFFFFF"/>
                </a:solidFill>
                <a:effectLst/>
                <a:latin typeface="source-code-pro"/>
              </a:rPr>
              <a:t>area</a:t>
            </a:r>
            <a:r>
              <a:rPr kumimoji="0" lang="de-DE" altLang="de-DE" sz="3200" b="0" i="0" u="none" strike="noStrike" cap="none" normalizeH="0" baseline="0" dirty="0">
                <a:ln>
                  <a:noFill/>
                </a:ln>
                <a:solidFill>
                  <a:srgbClr val="FFFFFF"/>
                </a:solidFill>
                <a:effectLst/>
                <a:latin typeface="source-code-pro"/>
              </a:rPr>
              <a:t>; } }</a:t>
            </a:r>
            <a:r>
              <a:rPr kumimoji="0" lang="de-DE" altLang="de-DE" sz="3200" b="0" i="0" u="none" strike="noStrike" cap="none" normalizeH="0" baseline="0" dirty="0">
                <a:ln>
                  <a:noFill/>
                </a:ln>
                <a:solidFill>
                  <a:schemeClr val="tx1"/>
                </a:solidFill>
                <a:effectLst/>
              </a:rPr>
              <a:t> </a:t>
            </a:r>
            <a:endParaRPr kumimoji="0" lang="de-DE" altLang="de-DE"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449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47B540-4E21-4DE3-806E-A269D2F4A9BC}"/>
              </a:ext>
            </a:extLst>
          </p:cNvPr>
          <p:cNvSpPr>
            <a:spLocks noGrp="1"/>
          </p:cNvSpPr>
          <p:nvPr>
            <p:ph type="title"/>
          </p:nvPr>
        </p:nvSpPr>
        <p:spPr/>
        <p:txBody>
          <a:bodyPr/>
          <a:lstStyle/>
          <a:p>
            <a:r>
              <a:rPr lang="de-DE" dirty="0"/>
              <a:t>Beispiel Open/</a:t>
            </a:r>
            <a:r>
              <a:rPr lang="de-DE" dirty="0" err="1"/>
              <a:t>Closed</a:t>
            </a:r>
            <a:endParaRPr lang="de-DE" dirty="0"/>
          </a:p>
        </p:txBody>
      </p:sp>
      <p:sp>
        <p:nvSpPr>
          <p:cNvPr id="4" name="Rectangle 1">
            <a:extLst>
              <a:ext uri="{FF2B5EF4-FFF2-40B4-BE49-F238E27FC236}">
                <a16:creationId xmlns:a16="http://schemas.microsoft.com/office/drawing/2014/main" id="{0E05B02D-853B-4BD9-8767-D6C8E0A98570}"/>
              </a:ext>
            </a:extLst>
          </p:cNvPr>
          <p:cNvSpPr>
            <a:spLocks noGrp="1" noChangeArrowheads="1"/>
          </p:cNvSpPr>
          <p:nvPr>
            <p:ph idx="1"/>
          </p:nvPr>
        </p:nvSpPr>
        <p:spPr bwMode="auto">
          <a:xfrm>
            <a:off x="838199" y="2042959"/>
            <a:ext cx="10515599" cy="419848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err="1">
                <a:ln>
                  <a:noFill/>
                </a:ln>
                <a:solidFill>
                  <a:srgbClr val="E28964"/>
                </a:solidFill>
                <a:effectLst/>
                <a:latin typeface="source-code-pro"/>
              </a:rPr>
              <a:t>public</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E28964"/>
                </a:solidFill>
                <a:effectLst/>
                <a:latin typeface="source-code-pro"/>
              </a:rPr>
              <a:t>double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89BDFF"/>
                </a:solidFill>
                <a:effectLst/>
                <a:latin typeface="source-code-pro"/>
              </a:rPr>
              <a:t>Area</a:t>
            </a:r>
            <a:r>
              <a:rPr kumimoji="0" lang="de-DE" altLang="de-DE" b="0" i="0" u="none" strike="noStrike" cap="none" normalizeH="0" baseline="0" dirty="0">
                <a:ln>
                  <a:noFill/>
                </a:ln>
                <a:solidFill>
                  <a:srgbClr val="FFFFFF"/>
                </a:solidFill>
                <a:effectLst/>
                <a:latin typeface="source-code-pro"/>
              </a:rPr>
              <a:t>(</a:t>
            </a:r>
            <a:r>
              <a:rPr kumimoji="0" lang="de-DE" altLang="de-DE" b="0" i="0" u="none" strike="noStrike" cap="none" normalizeH="0" baseline="0" dirty="0" err="1">
                <a:ln>
                  <a:noFill/>
                </a:ln>
                <a:solidFill>
                  <a:srgbClr val="E28964"/>
                </a:solidFill>
                <a:effectLst/>
                <a:latin typeface="source-code-pro"/>
              </a:rPr>
              <a:t>object</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FFFFFF"/>
                </a:solidFill>
                <a:effectLst/>
                <a:latin typeface="source-code-pro"/>
              </a:rPr>
              <a:t>shapes</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a:ln>
                  <a:noFill/>
                </a:ln>
                <a:solidFill>
                  <a:srgbClr val="E28964"/>
                </a:solidFill>
                <a:effectLst/>
                <a:latin typeface="source-code-pro"/>
              </a:rPr>
              <a:t>double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FFFFFF"/>
                </a:solidFill>
                <a:effectLst/>
                <a:latin typeface="source-code-pro"/>
              </a:rPr>
              <a:t>area</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a:ln>
                  <a:noFill/>
                </a:ln>
                <a:solidFill>
                  <a:srgbClr val="3387CC"/>
                </a:solidFill>
                <a:effectLst/>
                <a:latin typeface="source-code-pro"/>
              </a:rPr>
              <a:t>0</a:t>
            </a:r>
            <a:r>
              <a:rPr kumimoji="0" lang="de-DE" altLang="de-DE" b="0" i="0" u="none" strike="noStrike" cap="none" normalizeH="0" baseline="0" dirty="0">
                <a:ln>
                  <a:noFill/>
                </a:ln>
                <a:solidFill>
                  <a:srgbClr val="FFFFFF"/>
                </a:solidFill>
                <a:effectLst/>
                <a:latin typeface="source-code-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foreach</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var</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FFFFFF"/>
                </a:solidFill>
                <a:effectLst/>
                <a:latin typeface="source-code-pro"/>
              </a:rPr>
              <a:t>shape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E28964"/>
                </a:solidFill>
                <a:effectLst/>
                <a:latin typeface="source-code-pro"/>
              </a:rPr>
              <a:t>in</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FFFFFF"/>
                </a:solidFill>
                <a:effectLst/>
                <a:latin typeface="source-code-pro"/>
              </a:rPr>
              <a:t>shapes</a:t>
            </a:r>
            <a:r>
              <a:rPr kumimoji="0" lang="de-DE" altLang="de-DE" b="0" i="0" u="none" strike="noStrike" cap="none" normalizeH="0" baseline="0" dirty="0">
                <a:ln>
                  <a:noFill/>
                </a:ln>
                <a:solidFill>
                  <a:srgbClr val="FFFFFF"/>
                </a:solidFill>
                <a:effectLst/>
                <a:latin typeface="source-code-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err="1">
                <a:ln>
                  <a:noFill/>
                </a:ln>
                <a:solidFill>
                  <a:srgbClr val="E28964"/>
                </a:solidFill>
                <a:effectLst/>
                <a:latin typeface="source-code-pro"/>
              </a:rPr>
              <a:t>if</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FFFFFF"/>
                </a:solidFill>
                <a:effectLst/>
                <a:latin typeface="source-code-pro"/>
              </a:rPr>
              <a:t>shape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is</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89BDFF"/>
                </a:solidFill>
                <a:effectLst/>
                <a:latin typeface="source-code-pro"/>
              </a:rPr>
              <a:t>Rengle</a:t>
            </a:r>
            <a:r>
              <a:rPr kumimoji="0" lang="de-DE" altLang="de-DE" b="0" i="0" u="none" strike="noStrike" cap="none" normalizeH="0" baseline="0" dirty="0">
                <a:ln>
                  <a:noFill/>
                </a:ln>
                <a:solidFill>
                  <a:srgbClr val="FFFFFF"/>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89BDFF"/>
                </a:solidFill>
                <a:effectLst/>
                <a:latin typeface="source-code-pro"/>
              </a:rPr>
              <a:t>Rectangle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FFFFFF"/>
                </a:solidFill>
                <a:effectLst/>
                <a:latin typeface="source-code-pro"/>
              </a:rPr>
              <a:t>rectangle</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err="1">
                <a:ln>
                  <a:noFill/>
                </a:ln>
                <a:solidFill>
                  <a:srgbClr val="89BDFF"/>
                </a:solidFill>
                <a:effectLst/>
                <a:latin typeface="source-code-pro"/>
              </a:rPr>
              <a:t>Rectangle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FFFFFF"/>
                </a:solidFill>
                <a:effectLst/>
                <a:latin typeface="source-code-pro"/>
              </a:rPr>
              <a:t>shape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FFFFFF"/>
                </a:solidFill>
                <a:effectLst/>
                <a:latin typeface="source-code-pro"/>
              </a:rPr>
              <a:t>area</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err="1">
                <a:ln>
                  <a:noFill/>
                </a:ln>
                <a:solidFill>
                  <a:srgbClr val="FFFFFF"/>
                </a:solidFill>
                <a:effectLst/>
                <a:latin typeface="source-code-pro"/>
              </a:rPr>
              <a:t>rectangle.</a:t>
            </a:r>
            <a:r>
              <a:rPr kumimoji="0" lang="de-DE" altLang="de-DE" b="0" i="0" u="none" strike="noStrike" cap="none" normalizeH="0" baseline="0" dirty="0" err="1">
                <a:ln>
                  <a:noFill/>
                </a:ln>
                <a:solidFill>
                  <a:srgbClr val="89BDFF"/>
                </a:solidFill>
                <a:effectLst/>
                <a:latin typeface="source-code-pro"/>
              </a:rPr>
              <a:t>Width</a:t>
            </a:r>
            <a:r>
              <a:rPr kumimoji="0" lang="de-DE" altLang="de-DE" b="0" i="0" u="none" strike="noStrike" cap="none" normalizeH="0" baseline="0" dirty="0">
                <a:ln>
                  <a:noFill/>
                </a:ln>
                <a:solidFill>
                  <a:srgbClr val="FFFFFF"/>
                </a:solidFill>
                <a:effectLst/>
                <a:latin typeface="source-code-pro"/>
              </a:rPr>
              <a:t>*</a:t>
            </a:r>
            <a:r>
              <a:rPr kumimoji="0" lang="de-DE" altLang="de-DE" b="0" i="0" u="none" strike="noStrike" cap="none" normalizeH="0" baseline="0" dirty="0" err="1">
                <a:ln>
                  <a:noFill/>
                </a:ln>
                <a:solidFill>
                  <a:srgbClr val="FFFFFF"/>
                </a:solidFill>
                <a:effectLst/>
                <a:latin typeface="source-code-pro"/>
              </a:rPr>
              <a:t>rectangle.</a:t>
            </a:r>
            <a:r>
              <a:rPr kumimoji="0" lang="de-DE" altLang="de-DE" b="0" i="0" u="none" strike="noStrike" cap="none" normalizeH="0" baseline="0" dirty="0" err="1">
                <a:ln>
                  <a:noFill/>
                </a:ln>
                <a:solidFill>
                  <a:srgbClr val="89BDFF"/>
                </a:solidFill>
                <a:effectLst/>
                <a:latin typeface="source-code-pro"/>
              </a:rPr>
              <a:t>Height</a:t>
            </a:r>
            <a:r>
              <a:rPr kumimoji="0" lang="de-DE" altLang="de-DE" b="0" i="0" u="none" strike="noStrike" cap="none" normalizeH="0" baseline="0" dirty="0">
                <a:ln>
                  <a:noFill/>
                </a:ln>
                <a:solidFill>
                  <a:srgbClr val="FFFFFF"/>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else</a:t>
            </a:r>
            <a:endParaRPr kumimoji="0" lang="de-DE" altLang="de-DE" b="0" i="0" u="none" strike="noStrike" cap="none" normalizeH="0" baseline="0" dirty="0">
              <a:ln>
                <a:noFill/>
              </a:ln>
              <a:solidFill>
                <a:srgbClr val="E28964"/>
              </a:solidFill>
              <a:effectLst/>
              <a:latin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a:ln>
                  <a:noFill/>
                </a:ln>
                <a:solidFill>
                  <a:srgbClr val="89BDFF"/>
                </a:solidFill>
                <a:effectLst/>
                <a:latin typeface="source-code-pro"/>
              </a:rPr>
              <a:t>Circle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FFFFFF"/>
                </a:solidFill>
                <a:effectLst/>
                <a:latin typeface="source-code-pro"/>
              </a:rPr>
              <a:t>circle</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a:ln>
                  <a:noFill/>
                </a:ln>
                <a:solidFill>
                  <a:srgbClr val="89BDFF"/>
                </a:solidFill>
                <a:effectLst/>
                <a:latin typeface="source-code-pro"/>
              </a:rPr>
              <a:t>Circle</a:t>
            </a:r>
            <a:r>
              <a:rPr kumimoji="0" lang="de-DE" altLang="de-DE" b="0" i="0" u="none" strike="noStrike" cap="none" normalizeH="0" baseline="0" dirty="0">
                <a:ln>
                  <a:noFill/>
                </a:ln>
                <a:solidFill>
                  <a:srgbClr val="FFFFFF"/>
                </a:solidFill>
                <a:effectLst/>
                <a:latin typeface="source-code-pro"/>
              </a:rPr>
              <a:t>)</a:t>
            </a:r>
            <a:r>
              <a:rPr kumimoji="0" lang="de-DE" altLang="de-DE" b="0" i="0" u="none" strike="noStrike" cap="none" normalizeH="0" baseline="0" dirty="0" err="1">
                <a:ln>
                  <a:noFill/>
                </a:ln>
                <a:solidFill>
                  <a:srgbClr val="FFFFFF"/>
                </a:solidFill>
                <a:effectLst/>
                <a:latin typeface="source-code-pro"/>
              </a:rPr>
              <a:t>shape</a:t>
            </a:r>
            <a:r>
              <a:rPr kumimoji="0" lang="de-DE" altLang="de-DE" b="0" i="0" u="none" strike="noStrike" cap="none" normalizeH="0" baseline="0" dirty="0">
                <a:ln>
                  <a:noFill/>
                </a:ln>
                <a:solidFill>
                  <a:srgbClr val="FFFFFF"/>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err="1">
                <a:ln>
                  <a:noFill/>
                </a:ln>
                <a:solidFill>
                  <a:srgbClr val="FFFFFF"/>
                </a:solidFill>
                <a:effectLst/>
                <a:latin typeface="source-code-pro"/>
              </a:rPr>
              <a:t>area</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err="1">
                <a:ln>
                  <a:noFill/>
                </a:ln>
                <a:solidFill>
                  <a:srgbClr val="FFFFFF"/>
                </a:solidFill>
                <a:effectLst/>
                <a:latin typeface="source-code-pro"/>
              </a:rPr>
              <a:t>circle.</a:t>
            </a:r>
            <a:r>
              <a:rPr kumimoji="0" lang="de-DE" altLang="de-DE" b="0" i="0" u="none" strike="noStrike" cap="none" normalizeH="0" baseline="0" dirty="0" err="1">
                <a:ln>
                  <a:noFill/>
                </a:ln>
                <a:solidFill>
                  <a:srgbClr val="89BDFF"/>
                </a:solidFill>
                <a:effectLst/>
                <a:latin typeface="source-code-pro"/>
              </a:rPr>
              <a:t>Radius</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err="1">
                <a:ln>
                  <a:noFill/>
                </a:ln>
                <a:solidFill>
                  <a:srgbClr val="FFFFFF"/>
                </a:solidFill>
                <a:effectLst/>
                <a:latin typeface="source-code-pro"/>
              </a:rPr>
              <a:t>circle.</a:t>
            </a:r>
            <a:r>
              <a:rPr kumimoji="0" lang="de-DE" altLang="de-DE" b="0" i="0" u="none" strike="noStrike" cap="none" normalizeH="0" baseline="0" dirty="0" err="1">
                <a:ln>
                  <a:noFill/>
                </a:ln>
                <a:solidFill>
                  <a:srgbClr val="89BDFF"/>
                </a:solidFill>
                <a:effectLst/>
                <a:latin typeface="source-code-pro"/>
              </a:rPr>
              <a:t>Radius</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err="1">
                <a:ln>
                  <a:noFill/>
                </a:ln>
                <a:solidFill>
                  <a:srgbClr val="89BDFF"/>
                </a:solidFill>
                <a:effectLst/>
                <a:latin typeface="source-code-pro"/>
              </a:rPr>
              <a:t>Math</a:t>
            </a:r>
            <a:r>
              <a:rPr kumimoji="0" lang="de-DE" altLang="de-DE" b="0" i="0" u="none" strike="noStrike" cap="none" normalizeH="0" baseline="0" dirty="0" err="1">
                <a:ln>
                  <a:noFill/>
                </a:ln>
                <a:solidFill>
                  <a:srgbClr val="FFFFFF"/>
                </a:solidFill>
                <a:effectLst/>
                <a:latin typeface="source-code-pro"/>
              </a:rPr>
              <a:t>.PI</a:t>
            </a:r>
            <a:r>
              <a:rPr kumimoji="0" lang="de-DE" altLang="de-DE" b="0" i="0" u="none" strike="noStrike" cap="none" normalizeH="0" baseline="0" dirty="0">
                <a:ln>
                  <a:noFill/>
                </a:ln>
                <a:solidFill>
                  <a:srgbClr val="FFFFFF"/>
                </a:solidFill>
                <a:effectLst/>
                <a:latin typeface="source-code-pr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return</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FFFFFF"/>
                </a:solidFill>
                <a:effectLst/>
                <a:latin typeface="source-code-pro"/>
              </a:rPr>
              <a:t>area</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chemeClr val="tx1"/>
                </a:solidFill>
                <a:effectLst/>
              </a:rPr>
              <a:t> </a:t>
            </a:r>
            <a:endParaRPr kumimoji="0" lang="de-DE" altLang="de-DE"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960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8D72C4-10B7-4853-963B-90BD228F66B4}"/>
              </a:ext>
            </a:extLst>
          </p:cNvPr>
          <p:cNvSpPr>
            <a:spLocks noGrp="1"/>
          </p:cNvSpPr>
          <p:nvPr>
            <p:ph type="title"/>
          </p:nvPr>
        </p:nvSpPr>
        <p:spPr/>
        <p:txBody>
          <a:bodyPr/>
          <a:lstStyle/>
          <a:p>
            <a:r>
              <a:rPr lang="de-DE" dirty="0"/>
              <a:t>Beispiel Open/</a:t>
            </a:r>
            <a:r>
              <a:rPr lang="de-DE" dirty="0" err="1"/>
              <a:t>Closed</a:t>
            </a:r>
            <a:endParaRPr lang="de-DE" dirty="0"/>
          </a:p>
        </p:txBody>
      </p:sp>
      <p:sp>
        <p:nvSpPr>
          <p:cNvPr id="4" name="Rectangle 1">
            <a:extLst>
              <a:ext uri="{FF2B5EF4-FFF2-40B4-BE49-F238E27FC236}">
                <a16:creationId xmlns:a16="http://schemas.microsoft.com/office/drawing/2014/main" id="{EE9EEBE7-8F66-47D6-9D7C-303A44A7D9EB}"/>
              </a:ext>
            </a:extLst>
          </p:cNvPr>
          <p:cNvSpPr>
            <a:spLocks noGrp="1" noChangeArrowheads="1"/>
          </p:cNvSpPr>
          <p:nvPr>
            <p:ph idx="1"/>
          </p:nvPr>
        </p:nvSpPr>
        <p:spPr bwMode="auto">
          <a:xfrm>
            <a:off x="742122" y="1366460"/>
            <a:ext cx="10084905" cy="5060259"/>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err="1">
                <a:ln>
                  <a:noFill/>
                </a:ln>
                <a:solidFill>
                  <a:srgbClr val="E28964"/>
                </a:solidFill>
                <a:effectLst/>
                <a:latin typeface="source-code-pro"/>
              </a:rPr>
              <a:t>public</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abstract</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class</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89BDFF"/>
                </a:solidFill>
                <a:effectLst/>
                <a:latin typeface="source-code-pro"/>
              </a:rPr>
              <a:t>Shape</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err="1">
                <a:ln>
                  <a:noFill/>
                </a:ln>
                <a:solidFill>
                  <a:srgbClr val="E28964"/>
                </a:solidFill>
                <a:effectLst/>
                <a:latin typeface="source-code-pro"/>
              </a:rPr>
              <a:t>public</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abstract</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E28964"/>
                </a:solidFill>
                <a:effectLst/>
                <a:latin typeface="source-code-pro"/>
              </a:rPr>
              <a:t>double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89BDFF"/>
                </a:solidFill>
                <a:effectLst/>
                <a:latin typeface="source-code-pro"/>
              </a:rPr>
              <a:t>Area</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chemeClr val="tx1"/>
                </a:solidFill>
                <a:effectLst/>
              </a:rPr>
              <a:t> </a:t>
            </a:r>
          </a:p>
          <a:p>
            <a:pPr marL="0" indent="0" eaLnBrk="0" fontAlgn="base" hangingPunct="0">
              <a:lnSpc>
                <a:spcPct val="100000"/>
              </a:lnSpc>
              <a:spcBef>
                <a:spcPct val="0"/>
              </a:spcBef>
              <a:spcAft>
                <a:spcPct val="0"/>
              </a:spcAft>
              <a:buNone/>
            </a:pPr>
            <a:r>
              <a:rPr kumimoji="0" lang="de-DE" altLang="de-DE" b="0" i="0" u="none" strike="noStrike" cap="none" normalizeH="0" baseline="0" dirty="0" err="1">
                <a:ln>
                  <a:noFill/>
                </a:ln>
                <a:solidFill>
                  <a:srgbClr val="E28964"/>
                </a:solidFill>
                <a:effectLst/>
                <a:latin typeface="source-code-pro"/>
              </a:rPr>
              <a:t>public</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class</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89BDFF"/>
                </a:solidFill>
                <a:effectLst/>
                <a:latin typeface="source-code-pro"/>
              </a:rPr>
              <a:t>Rectangle</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a:ln>
                  <a:noFill/>
                </a:ln>
                <a:solidFill>
                  <a:srgbClr val="89BDFF"/>
                </a:solidFill>
                <a:effectLst/>
                <a:latin typeface="source-code-pro"/>
              </a:rPr>
              <a:t>Shape</a:t>
            </a:r>
            <a:r>
              <a:rPr kumimoji="0" lang="de-DE" altLang="de-DE" b="0" i="0" u="none" strike="noStrike" cap="none" normalizeH="0" baseline="0" dirty="0">
                <a:ln>
                  <a:noFill/>
                </a:ln>
                <a:solidFill>
                  <a:srgbClr val="FFFFFF"/>
                </a:solidFill>
                <a:effectLst/>
                <a:latin typeface="source-code-pro"/>
              </a:rPr>
              <a:t> </a:t>
            </a:r>
          </a:p>
          <a:p>
            <a:pPr marL="0" indent="0" eaLnBrk="0" fontAlgn="base" hangingPunct="0">
              <a:lnSpc>
                <a:spcPct val="100000"/>
              </a:lnSpc>
              <a:spcBef>
                <a:spcPct val="0"/>
              </a:spcBef>
              <a:spcAft>
                <a:spcPct val="0"/>
              </a:spcAft>
              <a:buNone/>
            </a:pP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public</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E28964"/>
                </a:solidFill>
                <a:effectLst/>
                <a:latin typeface="source-code-pro"/>
              </a:rPr>
              <a:t>double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89BDFF"/>
                </a:solidFill>
                <a:effectLst/>
                <a:latin typeface="source-code-pro"/>
              </a:rPr>
              <a:t>Width</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err="1">
                <a:ln>
                  <a:noFill/>
                </a:ln>
                <a:solidFill>
                  <a:srgbClr val="E28964"/>
                </a:solidFill>
                <a:effectLst/>
                <a:latin typeface="source-code-pro"/>
              </a:rPr>
              <a:t>get</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set</a:t>
            </a:r>
            <a:r>
              <a:rPr kumimoji="0" lang="de-DE" altLang="de-DE" b="0" i="0" u="none" strike="noStrike" cap="none" normalizeH="0" baseline="0" dirty="0">
                <a:ln>
                  <a:noFill/>
                </a:ln>
                <a:solidFill>
                  <a:srgbClr val="FFFFFF"/>
                </a:solidFill>
                <a:effectLst/>
                <a:latin typeface="source-code-pro"/>
              </a:rPr>
              <a:t>; } </a:t>
            </a:r>
          </a:p>
          <a:p>
            <a:pPr marL="0" indent="0" eaLnBrk="0" fontAlgn="base" hangingPunct="0">
              <a:lnSpc>
                <a:spcPct val="100000"/>
              </a:lnSpc>
              <a:spcBef>
                <a:spcPct val="0"/>
              </a:spcBef>
              <a:spcAft>
                <a:spcPct val="0"/>
              </a:spcAft>
              <a:buNone/>
            </a:pPr>
            <a:r>
              <a:rPr kumimoji="0" lang="de-DE" altLang="de-DE" b="0" i="0" u="none" strike="noStrike" cap="none" normalizeH="0" baseline="0" dirty="0" err="1">
                <a:ln>
                  <a:noFill/>
                </a:ln>
                <a:solidFill>
                  <a:srgbClr val="E28964"/>
                </a:solidFill>
                <a:effectLst/>
                <a:latin typeface="source-code-pro"/>
              </a:rPr>
              <a:t>public</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E28964"/>
                </a:solidFill>
                <a:effectLst/>
                <a:latin typeface="source-code-pro"/>
              </a:rPr>
              <a:t>double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89BDFF"/>
                </a:solidFill>
                <a:effectLst/>
                <a:latin typeface="source-code-pro"/>
              </a:rPr>
              <a:t>Height</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err="1">
                <a:ln>
                  <a:noFill/>
                </a:ln>
                <a:solidFill>
                  <a:srgbClr val="E28964"/>
                </a:solidFill>
                <a:effectLst/>
                <a:latin typeface="source-code-pro"/>
              </a:rPr>
              <a:t>get</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set</a:t>
            </a:r>
            <a:r>
              <a:rPr kumimoji="0" lang="de-DE" altLang="de-DE" b="0" i="0" u="none" strike="noStrike" cap="none" normalizeH="0" baseline="0" dirty="0">
                <a:ln>
                  <a:noFill/>
                </a:ln>
                <a:solidFill>
                  <a:srgbClr val="FFFFFF"/>
                </a:solidFill>
                <a:effectLst/>
                <a:latin typeface="source-code-pro"/>
              </a:rPr>
              <a:t>; }</a:t>
            </a:r>
          </a:p>
          <a:p>
            <a:pPr marL="0" indent="0" eaLnBrk="0" fontAlgn="base" hangingPunct="0">
              <a:lnSpc>
                <a:spcPct val="100000"/>
              </a:lnSpc>
              <a:spcBef>
                <a:spcPct val="0"/>
              </a:spcBef>
              <a:spcAft>
                <a:spcPct val="0"/>
              </a:spcAft>
              <a:buNone/>
            </a:pPr>
            <a:r>
              <a:rPr kumimoji="0" lang="de-DE" altLang="de-DE" b="0" i="0" u="none" strike="noStrike" cap="none" normalizeH="0" baseline="0" dirty="0" err="1">
                <a:ln>
                  <a:noFill/>
                </a:ln>
                <a:solidFill>
                  <a:srgbClr val="E28964"/>
                </a:solidFill>
                <a:effectLst/>
                <a:latin typeface="source-code-pro"/>
              </a:rPr>
              <a:t>public</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override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E28964"/>
                </a:solidFill>
                <a:effectLst/>
                <a:latin typeface="source-code-pro"/>
              </a:rPr>
              <a:t>double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89BDFF"/>
                </a:solidFill>
                <a:effectLst/>
                <a:latin typeface="source-code-pro"/>
              </a:rPr>
              <a:t>Area</a:t>
            </a:r>
            <a:r>
              <a:rPr kumimoji="0" lang="de-DE" altLang="de-DE" b="0" i="0" u="none" strike="noStrike" cap="none" normalizeH="0" baseline="0" dirty="0">
                <a:ln>
                  <a:noFill/>
                </a:ln>
                <a:solidFill>
                  <a:srgbClr val="FFFFFF"/>
                </a:solidFill>
                <a:effectLst/>
                <a:latin typeface="source-code-pro"/>
              </a:rPr>
              <a:t>() </a:t>
            </a:r>
          </a:p>
          <a:p>
            <a:pPr marL="0" indent="0" eaLnBrk="0" fontAlgn="base" hangingPunct="0">
              <a:lnSpc>
                <a:spcPct val="100000"/>
              </a:lnSpc>
              <a:spcBef>
                <a:spcPct val="0"/>
              </a:spcBef>
              <a:spcAft>
                <a:spcPct val="0"/>
              </a:spcAft>
              <a:buNone/>
            </a:pP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return</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89BDFF"/>
                </a:solidFill>
                <a:effectLst/>
                <a:latin typeface="source-code-pro"/>
              </a:rPr>
              <a:t>Width</a:t>
            </a:r>
            <a:r>
              <a:rPr kumimoji="0" lang="de-DE" altLang="de-DE" b="0" i="0" u="none" strike="noStrike" cap="none" normalizeH="0" baseline="0" dirty="0">
                <a:ln>
                  <a:noFill/>
                </a:ln>
                <a:solidFill>
                  <a:srgbClr val="FFFFFF"/>
                </a:solidFill>
                <a:effectLst/>
                <a:latin typeface="source-code-pro"/>
              </a:rPr>
              <a:t>*</a:t>
            </a:r>
            <a:r>
              <a:rPr kumimoji="0" lang="de-DE" altLang="de-DE" b="0" i="0" u="none" strike="noStrike" cap="none" normalizeH="0" baseline="0" dirty="0">
                <a:ln>
                  <a:noFill/>
                </a:ln>
                <a:solidFill>
                  <a:srgbClr val="89BDFF"/>
                </a:solidFill>
                <a:effectLst/>
                <a:latin typeface="source-code-pro"/>
              </a:rPr>
              <a:t>Height</a:t>
            </a:r>
            <a:r>
              <a:rPr kumimoji="0" lang="de-DE" altLang="de-DE" b="0" i="0" u="none" strike="noStrike" cap="none" normalizeH="0" baseline="0" dirty="0">
                <a:ln>
                  <a:noFill/>
                </a:ln>
                <a:solidFill>
                  <a:srgbClr val="FFFFFF"/>
                </a:solidFill>
                <a:effectLst/>
                <a:latin typeface="source-code-pro"/>
              </a:rPr>
              <a:t>; }</a:t>
            </a:r>
          </a:p>
          <a:p>
            <a:pPr marL="0" indent="0" eaLnBrk="0" fontAlgn="base" hangingPunct="0">
              <a:lnSpc>
                <a:spcPct val="100000"/>
              </a:lnSpc>
              <a:spcBef>
                <a:spcPct val="0"/>
              </a:spcBef>
              <a:spcAft>
                <a:spcPct val="0"/>
              </a:spcAft>
              <a:buNone/>
            </a:pPr>
            <a:r>
              <a:rPr kumimoji="0" lang="de-DE" altLang="de-DE" b="0" i="0" u="none" strike="noStrike" cap="none" normalizeH="0" baseline="0" dirty="0">
                <a:ln>
                  <a:noFill/>
                </a:ln>
                <a:solidFill>
                  <a:srgbClr val="FFFFFF"/>
                </a:solidFill>
                <a:effectLst/>
                <a:latin typeface="source-code-pro"/>
              </a:rPr>
              <a:t>} </a:t>
            </a:r>
          </a:p>
          <a:p>
            <a:pPr marL="0" indent="0" eaLnBrk="0" fontAlgn="base" hangingPunct="0">
              <a:lnSpc>
                <a:spcPct val="100000"/>
              </a:lnSpc>
              <a:spcBef>
                <a:spcPct val="0"/>
              </a:spcBef>
              <a:spcAft>
                <a:spcPct val="0"/>
              </a:spcAft>
              <a:buNone/>
            </a:pPr>
            <a:r>
              <a:rPr kumimoji="0" lang="de-DE" altLang="de-DE" b="0" i="0" u="none" strike="noStrike" cap="none" normalizeH="0" baseline="0" dirty="0" err="1">
                <a:ln>
                  <a:noFill/>
                </a:ln>
                <a:solidFill>
                  <a:srgbClr val="E28964"/>
                </a:solidFill>
                <a:effectLst/>
                <a:latin typeface="source-code-pro"/>
              </a:rPr>
              <a:t>public</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class</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89BDFF"/>
                </a:solidFill>
                <a:effectLst/>
                <a:latin typeface="source-code-pro"/>
              </a:rPr>
              <a:t>Circle</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a:ln>
                  <a:noFill/>
                </a:ln>
                <a:solidFill>
                  <a:srgbClr val="89BDFF"/>
                </a:solidFill>
                <a:effectLst/>
                <a:latin typeface="source-code-pro"/>
              </a:rPr>
              <a:t>Shape</a:t>
            </a:r>
            <a:r>
              <a:rPr kumimoji="0" lang="de-DE" altLang="de-DE" b="0" i="0" u="none" strike="noStrike" cap="none" normalizeH="0" baseline="0" dirty="0">
                <a:ln>
                  <a:noFill/>
                </a:ln>
                <a:solidFill>
                  <a:srgbClr val="FFFFFF"/>
                </a:solidFill>
                <a:effectLst/>
                <a:latin typeface="source-code-pro"/>
              </a:rPr>
              <a:t> { </a:t>
            </a:r>
          </a:p>
          <a:p>
            <a:pPr marL="0" indent="0" eaLnBrk="0" fontAlgn="base" hangingPunct="0">
              <a:lnSpc>
                <a:spcPct val="100000"/>
              </a:lnSpc>
              <a:spcBef>
                <a:spcPct val="0"/>
              </a:spcBef>
              <a:spcAft>
                <a:spcPct val="0"/>
              </a:spcAft>
              <a:buNone/>
            </a:pPr>
            <a:r>
              <a:rPr kumimoji="0" lang="de-DE" altLang="de-DE" b="0" i="0" u="none" strike="noStrike" cap="none" normalizeH="0" baseline="0" dirty="0" err="1">
                <a:ln>
                  <a:noFill/>
                </a:ln>
                <a:solidFill>
                  <a:srgbClr val="E28964"/>
                </a:solidFill>
                <a:effectLst/>
                <a:latin typeface="source-code-pro"/>
              </a:rPr>
              <a:t>public</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E28964"/>
                </a:solidFill>
                <a:effectLst/>
                <a:latin typeface="source-code-pro"/>
              </a:rPr>
              <a:t>double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89BDFF"/>
                </a:solidFill>
                <a:effectLst/>
                <a:latin typeface="source-code-pro"/>
              </a:rPr>
              <a:t>Radius</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err="1">
                <a:ln>
                  <a:noFill/>
                </a:ln>
                <a:solidFill>
                  <a:srgbClr val="E28964"/>
                </a:solidFill>
                <a:effectLst/>
                <a:latin typeface="source-code-pro"/>
              </a:rPr>
              <a:t>get</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set</a:t>
            </a:r>
            <a:r>
              <a:rPr kumimoji="0" lang="de-DE" altLang="de-DE" b="0" i="0" u="none" strike="noStrike" cap="none" normalizeH="0" baseline="0" dirty="0">
                <a:ln>
                  <a:noFill/>
                </a:ln>
                <a:solidFill>
                  <a:srgbClr val="FFFFFF"/>
                </a:solidFill>
                <a:effectLst/>
                <a:latin typeface="source-code-pro"/>
              </a:rPr>
              <a:t>; }</a:t>
            </a:r>
            <a:endParaRPr lang="de-DE" altLang="de-DE" dirty="0">
              <a:solidFill>
                <a:srgbClr val="FFFFFF"/>
              </a:solidFill>
              <a:latin typeface="source-code-pro"/>
            </a:endParaRPr>
          </a:p>
          <a:p>
            <a:pPr marL="0" indent="0" eaLnBrk="0" fontAlgn="base" hangingPunct="0">
              <a:lnSpc>
                <a:spcPct val="100000"/>
              </a:lnSpc>
              <a:spcBef>
                <a:spcPct val="0"/>
              </a:spcBef>
              <a:spcAft>
                <a:spcPct val="0"/>
              </a:spcAft>
              <a:buNone/>
            </a:pPr>
            <a:r>
              <a:rPr kumimoji="0" lang="de-DE" altLang="de-DE" b="0" i="0" u="none" strike="noStrike" cap="none" normalizeH="0" baseline="0" dirty="0" err="1">
                <a:ln>
                  <a:noFill/>
                </a:ln>
                <a:solidFill>
                  <a:srgbClr val="E28964"/>
                </a:solidFill>
                <a:effectLst/>
                <a:latin typeface="source-code-pro"/>
              </a:rPr>
              <a:t>public</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override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E28964"/>
                </a:solidFill>
                <a:effectLst/>
                <a:latin typeface="source-code-pro"/>
              </a:rPr>
              <a:t>double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89BDFF"/>
                </a:solidFill>
                <a:effectLst/>
                <a:latin typeface="source-code-pro"/>
              </a:rPr>
              <a:t>Area</a:t>
            </a:r>
            <a:r>
              <a:rPr kumimoji="0" lang="de-DE" altLang="de-DE" b="0" i="0" u="none" strike="noStrike" cap="none" normalizeH="0" baseline="0" dirty="0">
                <a:ln>
                  <a:noFill/>
                </a:ln>
                <a:solidFill>
                  <a:srgbClr val="FFFFFF"/>
                </a:solidFill>
                <a:effectLst/>
                <a:latin typeface="source-code-pro"/>
              </a:rPr>
              <a:t>() </a:t>
            </a:r>
          </a:p>
          <a:p>
            <a:pPr marL="0" indent="0" eaLnBrk="0" fontAlgn="base" hangingPunct="0">
              <a:lnSpc>
                <a:spcPct val="100000"/>
              </a:lnSpc>
              <a:spcBef>
                <a:spcPct val="0"/>
              </a:spcBef>
              <a:spcAft>
                <a:spcPct val="0"/>
              </a:spcAft>
              <a:buNone/>
            </a:pP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return</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89BDFF"/>
                </a:solidFill>
                <a:effectLst/>
                <a:latin typeface="source-code-pro"/>
              </a:rPr>
              <a:t>Radius</a:t>
            </a:r>
            <a:r>
              <a:rPr kumimoji="0" lang="de-DE" altLang="de-DE" b="0" i="0" u="none" strike="noStrike" cap="none" normalizeH="0" baseline="0" dirty="0">
                <a:ln>
                  <a:noFill/>
                </a:ln>
                <a:solidFill>
                  <a:srgbClr val="FFFFFF"/>
                </a:solidFill>
                <a:effectLst/>
                <a:latin typeface="source-code-pro"/>
              </a:rPr>
              <a:t>*</a:t>
            </a:r>
            <a:r>
              <a:rPr kumimoji="0" lang="de-DE" altLang="de-DE" b="0" i="0" u="none" strike="noStrike" cap="none" normalizeH="0" baseline="0" dirty="0">
                <a:ln>
                  <a:noFill/>
                </a:ln>
                <a:solidFill>
                  <a:srgbClr val="89BDFF"/>
                </a:solidFill>
                <a:effectLst/>
                <a:latin typeface="source-code-pro"/>
              </a:rPr>
              <a:t>Radius</a:t>
            </a:r>
            <a:r>
              <a:rPr kumimoji="0" lang="de-DE" altLang="de-DE" b="0" i="0" u="none" strike="noStrike" cap="none" normalizeH="0" baseline="0" dirty="0">
                <a:ln>
                  <a:noFill/>
                </a:ln>
                <a:solidFill>
                  <a:srgbClr val="FFFFFF"/>
                </a:solidFill>
                <a:effectLst/>
                <a:latin typeface="source-code-pro"/>
              </a:rPr>
              <a:t>*</a:t>
            </a:r>
            <a:r>
              <a:rPr kumimoji="0" lang="de-DE" altLang="de-DE" b="0" i="0" u="none" strike="noStrike" cap="none" normalizeH="0" baseline="0" dirty="0" err="1">
                <a:ln>
                  <a:noFill/>
                </a:ln>
                <a:solidFill>
                  <a:srgbClr val="89BDFF"/>
                </a:solidFill>
                <a:effectLst/>
                <a:latin typeface="source-code-pro"/>
              </a:rPr>
              <a:t>Math</a:t>
            </a:r>
            <a:r>
              <a:rPr kumimoji="0" lang="de-DE" altLang="de-DE" b="0" i="0" u="none" strike="noStrike" cap="none" normalizeH="0" baseline="0" dirty="0" err="1">
                <a:ln>
                  <a:noFill/>
                </a:ln>
                <a:solidFill>
                  <a:srgbClr val="FFFFFF"/>
                </a:solidFill>
                <a:effectLst/>
                <a:latin typeface="source-code-pro"/>
              </a:rPr>
              <a:t>.PI</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a:ln>
                  <a:noFill/>
                </a:ln>
                <a:solidFill>
                  <a:schemeClr val="tx1"/>
                </a:solidFill>
                <a:effectLst/>
              </a:rPr>
              <a:t> </a:t>
            </a:r>
            <a:endParaRPr kumimoji="0" lang="de-DE" altLang="de-DE"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7245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46182-96AF-4986-9BDA-AF89878A301F}"/>
              </a:ext>
            </a:extLst>
          </p:cNvPr>
          <p:cNvSpPr>
            <a:spLocks noGrp="1"/>
          </p:cNvSpPr>
          <p:nvPr>
            <p:ph type="title"/>
          </p:nvPr>
        </p:nvSpPr>
        <p:spPr/>
        <p:txBody>
          <a:bodyPr/>
          <a:lstStyle/>
          <a:p>
            <a:r>
              <a:rPr lang="de-DE" dirty="0"/>
              <a:t>Beispiel Open/</a:t>
            </a:r>
            <a:r>
              <a:rPr lang="de-DE" dirty="0" err="1"/>
              <a:t>Closed</a:t>
            </a:r>
            <a:endParaRPr lang="de-DE" dirty="0"/>
          </a:p>
        </p:txBody>
      </p:sp>
      <p:sp>
        <p:nvSpPr>
          <p:cNvPr id="4" name="Rectangle 1">
            <a:extLst>
              <a:ext uri="{FF2B5EF4-FFF2-40B4-BE49-F238E27FC236}">
                <a16:creationId xmlns:a16="http://schemas.microsoft.com/office/drawing/2014/main" id="{673F5621-6E83-4821-B2F4-CCB0470C35DF}"/>
              </a:ext>
            </a:extLst>
          </p:cNvPr>
          <p:cNvSpPr>
            <a:spLocks noGrp="1" noChangeArrowheads="1"/>
          </p:cNvSpPr>
          <p:nvPr>
            <p:ph idx="1"/>
          </p:nvPr>
        </p:nvSpPr>
        <p:spPr bwMode="auto">
          <a:xfrm>
            <a:off x="583096" y="1911310"/>
            <a:ext cx="10770704" cy="376759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err="1">
                <a:ln>
                  <a:noFill/>
                </a:ln>
                <a:solidFill>
                  <a:srgbClr val="E28964"/>
                </a:solidFill>
                <a:effectLst/>
                <a:latin typeface="source-code-pro"/>
              </a:rPr>
              <a:t>public</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E28964"/>
                </a:solidFill>
                <a:effectLst/>
                <a:latin typeface="source-code-pro"/>
              </a:rPr>
              <a:t>double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89BDFF"/>
                </a:solidFill>
                <a:effectLst/>
                <a:latin typeface="source-code-pro"/>
              </a:rPr>
              <a:t>Area</a:t>
            </a:r>
            <a:r>
              <a:rPr kumimoji="0" lang="de-DE" altLang="de-DE" b="0" i="0" u="none" strike="noStrike" cap="none" normalizeH="0" baseline="0" dirty="0">
                <a:ln>
                  <a:noFill/>
                </a:ln>
                <a:solidFill>
                  <a:srgbClr val="FFFFFF"/>
                </a:solidFill>
                <a:effectLst/>
                <a:latin typeface="source-code-pro"/>
              </a:rPr>
              <a:t>(</a:t>
            </a:r>
            <a:r>
              <a:rPr kumimoji="0" lang="de-DE" altLang="de-DE" b="0" i="0" u="none" strike="noStrike" cap="none" normalizeH="0" baseline="0" dirty="0">
                <a:ln>
                  <a:noFill/>
                </a:ln>
                <a:solidFill>
                  <a:srgbClr val="89BDFF"/>
                </a:solidFill>
                <a:effectLst/>
                <a:latin typeface="source-code-pro"/>
              </a:rPr>
              <a:t>Shape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FFFFFF"/>
                </a:solidFill>
                <a:effectLst/>
                <a:latin typeface="source-code-pro"/>
              </a:rPr>
              <a:t>shapes</a:t>
            </a:r>
            <a:r>
              <a:rPr kumimoji="0" lang="de-DE" altLang="de-DE" b="0" i="0" u="none" strike="noStrike" cap="none" normalizeH="0" baseline="0" dirty="0">
                <a:ln>
                  <a:noFill/>
                </a:ln>
                <a:solidFill>
                  <a:srgbClr val="FFFFFF"/>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E28964"/>
                </a:solidFill>
                <a:effectLst/>
                <a:latin typeface="source-code-pro"/>
              </a:rPr>
              <a:t>double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FFFFFF"/>
                </a:solidFill>
                <a:effectLst/>
                <a:latin typeface="source-code-pro"/>
              </a:rPr>
              <a:t>area</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a:ln>
                  <a:noFill/>
                </a:ln>
                <a:solidFill>
                  <a:srgbClr val="3387CC"/>
                </a:solidFill>
                <a:effectLst/>
                <a:latin typeface="source-code-pro"/>
              </a:rPr>
              <a:t>0</a:t>
            </a:r>
            <a:r>
              <a:rPr kumimoji="0" lang="de-DE" altLang="de-DE" b="0" i="0" u="none" strike="noStrike" cap="none" normalizeH="0" baseline="0" dirty="0">
                <a:ln>
                  <a:noFill/>
                </a:ln>
                <a:solidFill>
                  <a:srgbClr val="FFFFFF"/>
                </a:solidFill>
                <a:effectLst/>
                <a:latin typeface="source-code-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err="1">
                <a:ln>
                  <a:noFill/>
                </a:ln>
                <a:solidFill>
                  <a:srgbClr val="E28964"/>
                </a:solidFill>
                <a:effectLst/>
                <a:latin typeface="source-code-pro"/>
              </a:rPr>
              <a:t>foreach</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E28964"/>
                </a:solidFill>
                <a:effectLst/>
                <a:latin typeface="source-code-pro"/>
              </a:rPr>
              <a:t>var</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FFFFFF"/>
                </a:solidFill>
                <a:effectLst/>
                <a:latin typeface="source-code-pro"/>
              </a:rPr>
              <a:t>shape</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rgbClr val="E28964"/>
                </a:solidFill>
                <a:effectLst/>
                <a:latin typeface="source-code-pro"/>
              </a:rPr>
              <a:t>in</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FFFFFF"/>
                </a:solidFill>
                <a:effectLst/>
                <a:latin typeface="source-code-pro"/>
              </a:rPr>
              <a:t>shapes</a:t>
            </a:r>
            <a:r>
              <a:rPr kumimoji="0" lang="de-DE" altLang="de-DE" b="0" i="0" u="none" strike="noStrike" cap="none" normalizeH="0" baseline="0" dirty="0">
                <a:ln>
                  <a:noFill/>
                </a:ln>
                <a:solidFill>
                  <a:srgbClr val="FFFFFF"/>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FFFFFF"/>
                </a:solidFill>
                <a:effectLst/>
                <a:latin typeface="source-code-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FFFFFF"/>
                </a:solidFill>
                <a:effectLst/>
                <a:latin typeface="source-code-pro"/>
              </a:rPr>
              <a:t>area</a:t>
            </a:r>
            <a:r>
              <a:rPr kumimoji="0" lang="de-DE" altLang="de-DE" b="0" i="0" u="none" strike="noStrike" cap="none" normalizeH="0" baseline="0" dirty="0">
                <a:ln>
                  <a:noFill/>
                </a:ln>
                <a:solidFill>
                  <a:srgbClr val="FFFFFF"/>
                </a:solidFill>
                <a:effectLst/>
                <a:latin typeface="source-code-pro"/>
              </a:rPr>
              <a:t> += </a:t>
            </a:r>
            <a:r>
              <a:rPr kumimoji="0" lang="de-DE" altLang="de-DE" b="0" i="0" u="none" strike="noStrike" cap="none" normalizeH="0" baseline="0" dirty="0" err="1">
                <a:ln>
                  <a:noFill/>
                </a:ln>
                <a:solidFill>
                  <a:srgbClr val="FFFFFF"/>
                </a:solidFill>
                <a:effectLst/>
                <a:latin typeface="source-code-pro"/>
              </a:rPr>
              <a:t>shape.</a:t>
            </a:r>
            <a:r>
              <a:rPr kumimoji="0" lang="de-DE" altLang="de-DE" b="0" i="0" u="none" strike="noStrike" cap="none" normalizeH="0" baseline="0" dirty="0" err="1">
                <a:ln>
                  <a:noFill/>
                </a:ln>
                <a:solidFill>
                  <a:srgbClr val="89BDFF"/>
                </a:solidFill>
                <a:effectLst/>
                <a:latin typeface="source-code-pro"/>
              </a:rPr>
              <a:t>Area</a:t>
            </a:r>
            <a:r>
              <a:rPr kumimoji="0" lang="de-DE" altLang="de-DE" b="0" i="0" u="none" strike="noStrike" cap="none" normalizeH="0" baseline="0" dirty="0">
                <a:ln>
                  <a:noFill/>
                </a:ln>
                <a:solidFill>
                  <a:srgbClr val="FFFFFF"/>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FFFFFF"/>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err="1">
                <a:ln>
                  <a:noFill/>
                </a:ln>
                <a:solidFill>
                  <a:srgbClr val="E28964"/>
                </a:solidFill>
                <a:effectLst/>
                <a:latin typeface="source-code-pro"/>
              </a:rPr>
              <a:t>return</a:t>
            </a: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err="1">
                <a:ln>
                  <a:noFill/>
                </a:ln>
                <a:solidFill>
                  <a:srgbClr val="FFFFFF"/>
                </a:solidFill>
                <a:effectLst/>
                <a:latin typeface="source-code-pro"/>
              </a:rPr>
              <a:t>area</a:t>
            </a:r>
            <a:r>
              <a:rPr kumimoji="0" lang="de-DE" altLang="de-DE" b="0" i="0" u="none" strike="noStrike" cap="none" normalizeH="0" baseline="0" dirty="0">
                <a:ln>
                  <a:noFill/>
                </a:ln>
                <a:solidFill>
                  <a:srgbClr val="FFFFFF"/>
                </a:solidFill>
                <a:effectLst/>
                <a:latin typeface="source-code-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FFFFFF"/>
                </a:solidFill>
                <a:effectLst/>
                <a:latin typeface="source-code-pro"/>
              </a:rPr>
              <a:t> }</a:t>
            </a:r>
            <a:r>
              <a:rPr kumimoji="0" lang="de-DE" altLang="de-DE" b="0" i="0" u="none" strike="noStrike" cap="none" normalizeH="0" baseline="0" dirty="0">
                <a:ln>
                  <a:noFill/>
                </a:ln>
                <a:solidFill>
                  <a:schemeClr val="tx1"/>
                </a:solidFill>
                <a:effectLst/>
              </a:rPr>
              <a:t> </a:t>
            </a:r>
            <a:endParaRPr kumimoji="0" lang="de-DE" altLang="de-DE"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47794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1307</Words>
  <Application>Microsoft Office PowerPoint</Application>
  <PresentationFormat>Breitbild</PresentationFormat>
  <Paragraphs>104</Paragraphs>
  <Slides>20</Slides>
  <Notes>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20</vt:i4>
      </vt:variant>
    </vt:vector>
  </HeadingPairs>
  <TitlesOfParts>
    <vt:vector size="27" baseType="lpstr">
      <vt:lpstr>Arial</vt:lpstr>
      <vt:lpstr>Calibri</vt:lpstr>
      <vt:lpstr>Calibri Light</vt:lpstr>
      <vt:lpstr>inherit</vt:lpstr>
      <vt:lpstr>source-code-pro</vt:lpstr>
      <vt:lpstr>Times New Roman</vt:lpstr>
      <vt:lpstr>Office</vt:lpstr>
      <vt:lpstr>„SOLID“-Prinzip</vt:lpstr>
      <vt:lpstr>Das Single-Responsibility-Prinzip (SPR) </vt:lpstr>
      <vt:lpstr>Das Single-Responsibility-Prinzip (SPR) würde hier nicht berücksichtigt !!! </vt:lpstr>
      <vt:lpstr>PowerPoint-Präsentation</vt:lpstr>
      <vt:lpstr>Open/Closed</vt:lpstr>
      <vt:lpstr>Beispiel Open/Closed</vt:lpstr>
      <vt:lpstr>Beispiel Open/Closed</vt:lpstr>
      <vt:lpstr>Beispiel Open/Closed</vt:lpstr>
      <vt:lpstr>Beispiel Open/Closed</vt:lpstr>
      <vt:lpstr>public abstract class GeometrischeFigur {     public abstract double BerechneFlaeche(); }   public class Rechteck : GeometrischeFigur {     public double Laenge { get; set; }     public double Breite { get; set; }       public override double BerechneFlaeche()     {         return Laenge * Breite;     } } public class Quadrat : GeometrischeFigur {     public double Seitenlaenge { get; set; }       public override double BerechneFlaeche()     {         return Math.Pow(Seitenlaenge, 2);     } }</vt:lpstr>
      <vt:lpstr>class Program {     static void Main(string[] args)     {         GeometrischeFigur[] figuren = new GeometrischeFigur[2];         figuren[0] = new Rechteck { Laenge = 2, Breite = 4 };         figuren[1] = new Quadrat { Seitenlaenge = 2 };           double gesamtflaeche = 0;         foreach (GeometrischeFigur figur in figuren)         {             gesamtflaeche += figur.BerechneFlaeche();         }           Console.WriteLine($"Die Gesamtfläche beträgt {gesamtflaeche}.");     } }</vt:lpstr>
      <vt:lpstr>Das "I" im SOLID-Prinzip</vt:lpstr>
      <vt:lpstr>Beispiel für das "I" im SOLID-Prinzip</vt:lpstr>
      <vt:lpstr>Beispiel für das "I" im SOLID-Prinzip</vt:lpstr>
      <vt:lpstr>Vorteile des "I" im SOLID-Prinzip</vt:lpstr>
      <vt:lpstr>Zusammenfassung</vt:lpstr>
      <vt:lpstr>DIP (Dependency-Inversion-Prinzip)</vt:lpstr>
      <vt:lpstr>Direkte Abhängigkeit zwischen Komponenten</vt:lpstr>
      <vt:lpstr>Abstrakte Schnittstellen</vt:lpstr>
      <vt:lpstr>Einbindung von DIP in ein Softwareprojekt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tobias.berndt</dc:creator>
  <cp:lastModifiedBy>tobias.berndt</cp:lastModifiedBy>
  <cp:revision>11</cp:revision>
  <dcterms:created xsi:type="dcterms:W3CDTF">2023-02-27T09:46:03Z</dcterms:created>
  <dcterms:modified xsi:type="dcterms:W3CDTF">2023-02-27T11:39:57Z</dcterms:modified>
</cp:coreProperties>
</file>