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67" r:id="rId4"/>
    <p:sldId id="268" r:id="rId5"/>
    <p:sldId id="257" r:id="rId6"/>
    <p:sldId id="258" r:id="rId7"/>
    <p:sldId id="259" r:id="rId8"/>
    <p:sldId id="261" r:id="rId9"/>
    <p:sldId id="262" r:id="rId10"/>
    <p:sldId id="265" r:id="rId11"/>
    <p:sldId id="263" r:id="rId12"/>
    <p:sldId id="264"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bias.berndt" initials="t" lastIdx="1" clrIdx="0">
    <p:extLst>
      <p:ext uri="{19B8F6BF-5375-455C-9EA6-DF929625EA0E}">
        <p15:presenceInfo xmlns:p15="http://schemas.microsoft.com/office/powerpoint/2012/main" userId="S-1-5-21-1380380571-3025583623-4233483215-74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B0C45-1933-49AD-9EBE-A56F934BCB96}" type="datetimeFigureOut">
              <a:rPr lang="de-DE" smtClean="0"/>
              <a:t>27.02.2023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6BCDF8-74BA-4D8A-9F64-E887A5BFDEFF}" type="slidenum">
              <a:rPr lang="de-DE" smtClean="0"/>
              <a:t>‹Nr.›</a:t>
            </a:fld>
            <a:endParaRPr lang="de-DE"/>
          </a:p>
        </p:txBody>
      </p:sp>
    </p:spTree>
    <p:extLst>
      <p:ext uri="{BB962C8B-B14F-4D97-AF65-F5344CB8AC3E}">
        <p14:creationId xmlns:p14="http://schemas.microsoft.com/office/powerpoint/2010/main" val="364972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Von den 3 Methoden hat nur die Methode Person eine direkte Verbindung an die Klasse. </a:t>
            </a:r>
          </a:p>
          <a:p>
            <a:endParaRPr lang="de-DE" dirty="0"/>
          </a:p>
          <a:p>
            <a:r>
              <a:rPr lang="de-DE" dirty="0"/>
              <a:t>Die zwei anderen haben keinen enge Verbindung zur der Klasse.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333333"/>
                </a:solidFill>
                <a:effectLst/>
                <a:latin typeface="Arial" panose="020B0604020202020204" pitchFamily="34" charset="0"/>
                <a:ea typeface="Calibri" panose="020F0502020204030204" pitchFamily="34" charset="0"/>
              </a:rPr>
              <a:t>Die Klasse darf nur einen Grund zur Änderung haben. Wenn sich zwei Anforderungen ändern, darf nur eine davon eine Auswirkung auf die Klasse haben. Hat die Klasse mehrere Änderungsgründe, erfüllt sie zu viele Aufgaben.</a:t>
            </a:r>
            <a:endParaRPr lang="de-DE" dirty="0"/>
          </a:p>
          <a:p>
            <a:br>
              <a:rPr lang="de-DE" dirty="0"/>
            </a:br>
            <a:br>
              <a:rPr lang="de-DE" dirty="0"/>
            </a:br>
            <a:endParaRPr lang="de-DE" dirty="0"/>
          </a:p>
        </p:txBody>
      </p:sp>
      <p:sp>
        <p:nvSpPr>
          <p:cNvPr id="4" name="Foliennummernplatzhalter 3"/>
          <p:cNvSpPr>
            <a:spLocks noGrp="1"/>
          </p:cNvSpPr>
          <p:nvPr>
            <p:ph type="sldNum" sz="quarter" idx="5"/>
          </p:nvPr>
        </p:nvSpPr>
        <p:spPr/>
        <p:txBody>
          <a:bodyPr/>
          <a:lstStyle/>
          <a:p>
            <a:fld id="{383FA826-B94A-4878-8C1C-148A8E09906E}" type="slidenum">
              <a:rPr lang="de-DE" smtClean="0"/>
              <a:t>3</a:t>
            </a:fld>
            <a:endParaRPr lang="de-DE"/>
          </a:p>
        </p:txBody>
      </p:sp>
    </p:spTree>
    <p:extLst>
      <p:ext uri="{BB962C8B-B14F-4D97-AF65-F5344CB8AC3E}">
        <p14:creationId xmlns:p14="http://schemas.microsoft.com/office/powerpoint/2010/main" val="86629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srgbClr val="333333"/>
                </a:solidFill>
                <a:effectLst/>
                <a:latin typeface="inherit"/>
                <a:ea typeface="Calibri" panose="020F0502020204030204" pitchFamily="34" charset="0"/>
                <a:cs typeface="Arial" panose="020B0604020202020204" pitchFamily="34" charset="0"/>
              </a:rPr>
              <a:t>Es ist also besser, viele kleine Klassen zu haben als wenige große.</a:t>
            </a:r>
            <a:endParaRPr lang="de-DE" dirty="0"/>
          </a:p>
          <a:p>
            <a:endParaRPr lang="de-DE" dirty="0"/>
          </a:p>
          <a:p>
            <a:r>
              <a:rPr lang="de-DE" sz="1200" dirty="0">
                <a:solidFill>
                  <a:srgbClr val="333333"/>
                </a:solidFill>
                <a:effectLst/>
                <a:latin typeface="Arial" panose="020B0604020202020204" pitchFamily="34" charset="0"/>
                <a:ea typeface="Calibri" panose="020F0502020204030204" pitchFamily="34" charset="0"/>
              </a:rPr>
              <a:t>Der Code wird dadurch nicht umfangreicher – er wird nur anders organisiert. Analogie aus dem Bastelkeller: Wenn alle Schrauben in einer Kiste liegen, ist es schwer, die Richtige zu finden. Sind sie gut sortiert auf mehrere Schachteln verteilt, geht das Suchen viel schneller. Genauso verhält es sich mit den Klassen</a:t>
            </a:r>
            <a:endParaRPr lang="de-DE" dirty="0"/>
          </a:p>
          <a:p>
            <a:endParaRPr lang="de-DE" dirty="0"/>
          </a:p>
        </p:txBody>
      </p:sp>
      <p:sp>
        <p:nvSpPr>
          <p:cNvPr id="4" name="Foliennummernplatzhalter 3"/>
          <p:cNvSpPr>
            <a:spLocks noGrp="1"/>
          </p:cNvSpPr>
          <p:nvPr>
            <p:ph type="sldNum" sz="quarter" idx="5"/>
          </p:nvPr>
        </p:nvSpPr>
        <p:spPr/>
        <p:txBody>
          <a:bodyPr/>
          <a:lstStyle/>
          <a:p>
            <a:fld id="{383FA826-B94A-4878-8C1C-148A8E09906E}" type="slidenum">
              <a:rPr lang="de-DE" smtClean="0"/>
              <a:t>4</a:t>
            </a:fld>
            <a:endParaRPr lang="de-DE"/>
          </a:p>
        </p:txBody>
      </p:sp>
    </p:spTree>
    <p:extLst>
      <p:ext uri="{BB962C8B-B14F-4D97-AF65-F5344CB8AC3E}">
        <p14:creationId xmlns:p14="http://schemas.microsoft.com/office/powerpoint/2010/main" val="350387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5CBE7-9771-4A91-AE30-5E5D2A4809A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245C7AC-CA41-4281-BFC0-490A24859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03C8B3E-B9FD-4506-8B26-16C04084108B}"/>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C1627E68-4B98-4245-9B5D-19A7DFED592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5130165-624B-47EE-944C-603BF9BE7317}"/>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199838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1F55CE-21B6-4C46-B89B-3B8CAF69DAE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4ED5F5A-84B1-4A00-83E5-544091AECF1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C946ED0-F28C-490F-AF2B-44188DDA7BFC}"/>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AF64109B-795C-4930-93A5-29CE2DD5490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58C9A66-2FEC-4167-B1E5-0F0C91C16962}"/>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114205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03FBCD5-9A2F-4A2F-8922-078493E9C92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0FB6ED7-2942-41F5-A2CC-04E8860C511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29B0650-3677-443C-92E0-8DCAD972A555}"/>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74081728-3069-42D3-AAB5-DFE29A55CB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241B4D-492F-4971-81EE-033C74C2F5CC}"/>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61074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D3586-B7E7-43E7-AB00-70D74685EA0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0C136C-CE70-4B1B-ADB1-3F7A8809E00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4A5665B-5245-4878-B7BC-8E03C5B7AEA0}"/>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4091A715-6962-4E39-B5A4-99643CFAD0D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C267F9-53F0-4B66-8C60-51C7511D4EC4}"/>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97470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14A3E5-1564-4AD0-8199-2A78E8BDB4E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5211F10-1A64-4E62-948A-127B864F5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54F6277-F0B7-44C4-BF5C-FE2A8BFE5F21}"/>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55269A92-B729-4031-9B35-A7CFE5078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8EC12C1-64DE-4F43-AF93-CC230BE5B38F}"/>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343985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C252E6-184A-4E7B-93E2-0E0C57B0BAD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2ED910A-A8E3-4677-B3D9-9F7CD309EB8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F2688B8-9EF9-4E5B-B48C-D31758AC93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B5165BC-28AC-4DCA-B54C-81D4B962EA94}"/>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6" name="Fußzeilenplatzhalter 5">
            <a:extLst>
              <a:ext uri="{FF2B5EF4-FFF2-40B4-BE49-F238E27FC236}">
                <a16:creationId xmlns:a16="http://schemas.microsoft.com/office/drawing/2014/main" id="{6168B4A8-2F0F-4327-BDB3-33591EC1483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164F983-3C6B-4387-9D70-31FA7CDEEBF4}"/>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22881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F2248-199D-4881-8445-9C83297DF37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39D1DBA-527A-4904-8A96-4356FE80C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4A67C31-874D-46F4-9958-118A85285D5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A9964FE-C312-4F25-B765-E1D2AD23F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8116FDB-EB3C-47B7-819B-4F01BFF2E3D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BEFCD83-E827-490F-A2C5-7E4F02A0B9B8}"/>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8" name="Fußzeilenplatzhalter 7">
            <a:extLst>
              <a:ext uri="{FF2B5EF4-FFF2-40B4-BE49-F238E27FC236}">
                <a16:creationId xmlns:a16="http://schemas.microsoft.com/office/drawing/2014/main" id="{DB07916A-7C7B-47FE-9E3C-1DBD6F0FD0A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C53A16C-A283-401A-820A-6721AE89C6A0}"/>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343209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CE71B9-7894-4891-9A52-EBCC9CE6FFC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D401D10-0625-4413-BBE0-82C918E993B6}"/>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4" name="Fußzeilenplatzhalter 3">
            <a:extLst>
              <a:ext uri="{FF2B5EF4-FFF2-40B4-BE49-F238E27FC236}">
                <a16:creationId xmlns:a16="http://schemas.microsoft.com/office/drawing/2014/main" id="{1F68F28F-C6DC-4F86-BC3B-A7F05BB587A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1ABB8FF-A40E-40B6-B33C-587D2269257E}"/>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125469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F538E35-23D3-4E33-9751-2B7D3F0B5133}"/>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3" name="Fußzeilenplatzhalter 2">
            <a:extLst>
              <a:ext uri="{FF2B5EF4-FFF2-40B4-BE49-F238E27FC236}">
                <a16:creationId xmlns:a16="http://schemas.microsoft.com/office/drawing/2014/main" id="{E2848AE2-C3CF-4A56-B06F-4BCFD5B0880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1685879-221C-4D73-AB2D-F96C7E43FBB9}"/>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320078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523566-1610-441B-A628-B27EDB154B6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258775B-DAD1-4046-8E71-5C977E2AA0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9E115A7-9DF1-4A89-8A59-9220202BE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B6466E-CAD1-438D-9FC4-1CBCF5899BA8}"/>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6" name="Fußzeilenplatzhalter 5">
            <a:extLst>
              <a:ext uri="{FF2B5EF4-FFF2-40B4-BE49-F238E27FC236}">
                <a16:creationId xmlns:a16="http://schemas.microsoft.com/office/drawing/2014/main" id="{250229DE-E6B9-4948-85D0-470C2BB36E0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283BB2E-2F7E-41B9-9C06-70D8EBCAAD80}"/>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22360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3F583-4F3E-4418-91A2-EC018A2B26A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365F578-F186-4FA6-A12C-E764511FE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BE7278-9DE6-4936-9A30-282A3DC43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4A9F502-4133-4F9B-A7B5-2A864148C312}"/>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6" name="Fußzeilenplatzhalter 5">
            <a:extLst>
              <a:ext uri="{FF2B5EF4-FFF2-40B4-BE49-F238E27FC236}">
                <a16:creationId xmlns:a16="http://schemas.microsoft.com/office/drawing/2014/main" id="{917DE838-4144-4556-9150-72EB0FF1F3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DCAA01F-710E-4DB5-8787-7F6599C27B18}"/>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74095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8048EE3-8786-46C1-ACC6-7AA6D938C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6D59B08-F0AC-43D2-9967-4AD67BF19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4975AE-ACF4-4796-AE24-77ABB60C9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C5CF277A-F62B-410C-AC45-2FFECAF83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E389863-168F-4942-8D49-A93AAA41E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86B60-6EC6-4876-86C4-84C4B2DEA75B}" type="slidenum">
              <a:rPr lang="de-DE" smtClean="0"/>
              <a:t>‹Nr.›</a:t>
            </a:fld>
            <a:endParaRPr lang="de-DE"/>
          </a:p>
        </p:txBody>
      </p:sp>
    </p:spTree>
    <p:extLst>
      <p:ext uri="{BB962C8B-B14F-4D97-AF65-F5344CB8AC3E}">
        <p14:creationId xmlns:p14="http://schemas.microsoft.com/office/powerpoint/2010/main" val="4005267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CA2576-9376-4312-BBA5-03A8BE1EB7C0}"/>
              </a:ext>
            </a:extLst>
          </p:cNvPr>
          <p:cNvSpPr>
            <a:spLocks noGrp="1"/>
          </p:cNvSpPr>
          <p:nvPr>
            <p:ph type="ctrTitle"/>
          </p:nvPr>
        </p:nvSpPr>
        <p:spPr/>
        <p:txBody>
          <a:bodyPr/>
          <a:lstStyle/>
          <a:p>
            <a:r>
              <a:rPr lang="de-DE" dirty="0"/>
              <a:t>„SOLID“-Prinzip</a:t>
            </a:r>
          </a:p>
        </p:txBody>
      </p:sp>
      <p:sp>
        <p:nvSpPr>
          <p:cNvPr id="3" name="Untertitel 2">
            <a:extLst>
              <a:ext uri="{FF2B5EF4-FFF2-40B4-BE49-F238E27FC236}">
                <a16:creationId xmlns:a16="http://schemas.microsoft.com/office/drawing/2014/main" id="{E2FFDA7F-C85E-42AB-82BA-4E7277FC7BCF}"/>
              </a:ext>
            </a:extLst>
          </p:cNvPr>
          <p:cNvSpPr>
            <a:spLocks noGrp="1"/>
          </p:cNvSpPr>
          <p:nvPr>
            <p:ph type="subTitle" idx="1"/>
          </p:nvPr>
        </p:nvSpPr>
        <p:spPr/>
        <p:txBody>
          <a:bodyPr/>
          <a:lstStyle/>
          <a:p>
            <a:endParaRPr lang="de-DE" dirty="0"/>
          </a:p>
          <a:p>
            <a:r>
              <a:rPr lang="de-DE" dirty="0" err="1"/>
              <a:t>Aldin</a:t>
            </a:r>
            <a:r>
              <a:rPr lang="de-DE" dirty="0"/>
              <a:t>, Mert, Moritz, Daniel, Tobias</a:t>
            </a:r>
          </a:p>
        </p:txBody>
      </p:sp>
    </p:spTree>
    <p:extLst>
      <p:ext uri="{BB962C8B-B14F-4D97-AF65-F5344CB8AC3E}">
        <p14:creationId xmlns:p14="http://schemas.microsoft.com/office/powerpoint/2010/main" val="1736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DB2F3B0-1234-4EF5-9A26-5B11E5E6C627}"/>
              </a:ext>
            </a:extLst>
          </p:cNvPr>
          <p:cNvSpPr>
            <a:spLocks noGrp="1"/>
          </p:cNvSpPr>
          <p:nvPr>
            <p:ph type="title"/>
          </p:nvPr>
        </p:nvSpPr>
        <p:spPr/>
        <p:txBody>
          <a:bodyPr/>
          <a:lstStyle/>
          <a:p>
            <a:r>
              <a:rPr lang="de-DE" dirty="0"/>
              <a:t>Beispiel für das "I" im SOLID-Prinzip</a:t>
            </a:r>
          </a:p>
        </p:txBody>
      </p:sp>
      <p:pic>
        <p:nvPicPr>
          <p:cNvPr id="8" name="Inhaltsplatzhalter 7">
            <a:extLst>
              <a:ext uri="{FF2B5EF4-FFF2-40B4-BE49-F238E27FC236}">
                <a16:creationId xmlns:a16="http://schemas.microsoft.com/office/drawing/2014/main" id="{CADE3D12-88CD-4ACD-AB70-1B904E5E2A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2966" y="1393335"/>
            <a:ext cx="3926158" cy="5454555"/>
          </a:xfrm>
        </p:spPr>
      </p:pic>
      <p:pic>
        <p:nvPicPr>
          <p:cNvPr id="10" name="Inhaltsplatzhalter 9">
            <a:extLst>
              <a:ext uri="{FF2B5EF4-FFF2-40B4-BE49-F238E27FC236}">
                <a16:creationId xmlns:a16="http://schemas.microsoft.com/office/drawing/2014/main" id="{92C5A8A1-6937-4F31-82BE-195B0C9E674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23873" y="1393335"/>
            <a:ext cx="2605161" cy="5454556"/>
          </a:xfrm>
        </p:spPr>
      </p:pic>
    </p:spTree>
    <p:extLst>
      <p:ext uri="{BB962C8B-B14F-4D97-AF65-F5344CB8AC3E}">
        <p14:creationId xmlns:p14="http://schemas.microsoft.com/office/powerpoint/2010/main" val="67307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2C93D-5BFC-40D8-AEB5-F0EC46A2A3AF}"/>
              </a:ext>
            </a:extLst>
          </p:cNvPr>
          <p:cNvSpPr>
            <a:spLocks noGrp="1"/>
          </p:cNvSpPr>
          <p:nvPr>
            <p:ph type="title"/>
          </p:nvPr>
        </p:nvSpPr>
        <p:spPr/>
        <p:txBody>
          <a:bodyPr/>
          <a:lstStyle/>
          <a:p>
            <a:r>
              <a:rPr lang="de-DE" dirty="0"/>
              <a:t>Vorteile des "I" im SOLID-Prinzip</a:t>
            </a:r>
          </a:p>
        </p:txBody>
      </p:sp>
      <p:sp>
        <p:nvSpPr>
          <p:cNvPr id="3" name="Inhaltsplatzhalter 2">
            <a:extLst>
              <a:ext uri="{FF2B5EF4-FFF2-40B4-BE49-F238E27FC236}">
                <a16:creationId xmlns:a16="http://schemas.microsoft.com/office/drawing/2014/main" id="{6CA64B97-DA2F-4ABF-8DD8-570D63BDA7F8}"/>
              </a:ext>
            </a:extLst>
          </p:cNvPr>
          <p:cNvSpPr>
            <a:spLocks noGrp="1"/>
          </p:cNvSpPr>
          <p:nvPr>
            <p:ph idx="1"/>
          </p:nvPr>
        </p:nvSpPr>
        <p:spPr/>
        <p:txBody>
          <a:bodyPr/>
          <a:lstStyle/>
          <a:p>
            <a:r>
              <a:rPr lang="de-DE" dirty="0"/>
              <a:t>Reduktion von Abhängigkeiten zwischen Modulen</a:t>
            </a:r>
          </a:p>
          <a:p>
            <a:r>
              <a:rPr lang="de-DE" dirty="0"/>
              <a:t>Erhöhung der Kohäsion innerhalb von Modulen</a:t>
            </a:r>
          </a:p>
          <a:p>
            <a:r>
              <a:rPr lang="de-DE" dirty="0"/>
              <a:t>Bessere Wiederverwendbarkeit von Code durch spezifischere Schnittstellen</a:t>
            </a:r>
          </a:p>
          <a:p>
            <a:r>
              <a:rPr lang="de-DE" dirty="0"/>
              <a:t>Einfachere Erweiterbarkeit von Modulen</a:t>
            </a:r>
          </a:p>
        </p:txBody>
      </p:sp>
    </p:spTree>
    <p:extLst>
      <p:ext uri="{BB962C8B-B14F-4D97-AF65-F5344CB8AC3E}">
        <p14:creationId xmlns:p14="http://schemas.microsoft.com/office/powerpoint/2010/main" val="82912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FE3F5-52B6-4C69-BE77-005CFC4C36B5}"/>
              </a:ext>
            </a:extLst>
          </p:cNvPr>
          <p:cNvSpPr>
            <a:spLocks noGrp="1"/>
          </p:cNvSpPr>
          <p:nvPr>
            <p:ph type="title"/>
          </p:nvPr>
        </p:nvSpPr>
        <p:spPr/>
        <p:txBody>
          <a:bodyPr/>
          <a:lstStyle/>
          <a:p>
            <a:r>
              <a:rPr lang="de-DE" dirty="0"/>
              <a:t>Zusammenfassung</a:t>
            </a:r>
          </a:p>
        </p:txBody>
      </p:sp>
      <p:sp>
        <p:nvSpPr>
          <p:cNvPr id="3" name="Inhaltsplatzhalter 2">
            <a:extLst>
              <a:ext uri="{FF2B5EF4-FFF2-40B4-BE49-F238E27FC236}">
                <a16:creationId xmlns:a16="http://schemas.microsoft.com/office/drawing/2014/main" id="{4784168C-AAE2-49AB-95B4-6E923967BCE0}"/>
              </a:ext>
            </a:extLst>
          </p:cNvPr>
          <p:cNvSpPr>
            <a:spLocks noGrp="1"/>
          </p:cNvSpPr>
          <p:nvPr>
            <p:ph idx="1"/>
          </p:nvPr>
        </p:nvSpPr>
        <p:spPr/>
        <p:txBody>
          <a:bodyPr/>
          <a:lstStyle/>
          <a:p>
            <a:r>
              <a:rPr lang="de-DE" dirty="0"/>
              <a:t>Das "I" im SOLID-Prinzip steht für das Prinzip der Schnittstellentrennung</a:t>
            </a:r>
          </a:p>
          <a:p>
            <a:r>
              <a:rPr lang="de-DE" dirty="0"/>
              <a:t>Ziel: Reduktion von Abhängigkeiten zwischen Modulen und Erhöhung der Kohäsion</a:t>
            </a:r>
          </a:p>
          <a:p>
            <a:r>
              <a:rPr lang="de-DE" dirty="0"/>
              <a:t>Aufteilung von "fetten" Schnittstellen in kleinere und spezifischere Schnittstellen</a:t>
            </a:r>
          </a:p>
          <a:p>
            <a:r>
              <a:rPr lang="de-DE" dirty="0"/>
              <a:t>Vorteile: Reduktion von Abhängigkeiten, Erhöhung der Kohäsion, bessere Wiederverwendbarkeit, einfachere Erweiterbarkeit</a:t>
            </a:r>
          </a:p>
          <a:p>
            <a:endParaRPr lang="de-DE" dirty="0"/>
          </a:p>
        </p:txBody>
      </p:sp>
    </p:spTree>
    <p:extLst>
      <p:ext uri="{BB962C8B-B14F-4D97-AF65-F5344CB8AC3E}">
        <p14:creationId xmlns:p14="http://schemas.microsoft.com/office/powerpoint/2010/main" val="128960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DA85D86-C4A8-FD9A-F0F3-0CE27E86A57A}"/>
              </a:ext>
            </a:extLst>
          </p:cNvPr>
          <p:cNvSpPr>
            <a:spLocks noGrp="1"/>
          </p:cNvSpPr>
          <p:nvPr>
            <p:ph type="title"/>
          </p:nvPr>
        </p:nvSpPr>
        <p:spPr/>
        <p:txBody>
          <a:bodyPr/>
          <a:lstStyle/>
          <a:p>
            <a:r>
              <a:rPr lang="de-DE" sz="3200" b="1"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Das Single-Responsibility-Prinzip (SPR)</a:t>
            </a:r>
            <a:br>
              <a:rPr lang="de-DE"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
        <p:nvSpPr>
          <p:cNvPr id="2" name="Inhaltsplatzhalter 1">
            <a:extLst>
              <a:ext uri="{FF2B5EF4-FFF2-40B4-BE49-F238E27FC236}">
                <a16:creationId xmlns:a16="http://schemas.microsoft.com/office/drawing/2014/main" id="{764D8A3F-297B-4CC9-A6F6-28CE7EEA719D}"/>
              </a:ext>
            </a:extLst>
          </p:cNvPr>
          <p:cNvSpPr>
            <a:spLocks noGrp="1"/>
          </p:cNvSpPr>
          <p:nvPr>
            <p:ph idx="1"/>
          </p:nvPr>
        </p:nvSpPr>
        <p:spPr/>
        <p:txBody>
          <a:bodyPr/>
          <a:lstStyle/>
          <a:p>
            <a:r>
              <a:rPr lang="de-DE" b="1" dirty="0">
                <a:solidFill>
                  <a:srgbClr val="333333"/>
                </a:solidFill>
                <a:latin typeface="inherit"/>
                <a:ea typeface="Calibri" panose="020F0502020204030204" pitchFamily="34" charset="0"/>
                <a:cs typeface="Arial" panose="020B0604020202020204" pitchFamily="34" charset="0"/>
              </a:rPr>
              <a:t>Wie kann erkannt werden, ob die Klasse mehr als eine Aufgabe erfüllt?</a:t>
            </a:r>
            <a:endParaRPr lang="de-DE" dirty="0"/>
          </a:p>
          <a:p>
            <a:endParaRPr lang="de-DE" dirty="0"/>
          </a:p>
        </p:txBody>
      </p:sp>
    </p:spTree>
    <p:extLst>
      <p:ext uri="{BB962C8B-B14F-4D97-AF65-F5344CB8AC3E}">
        <p14:creationId xmlns:p14="http://schemas.microsoft.com/office/powerpoint/2010/main" val="424659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Screenshot, Person enthält.&#10;&#10;Automatisch generierte Beschreibung">
            <a:extLst>
              <a:ext uri="{FF2B5EF4-FFF2-40B4-BE49-F238E27FC236}">
                <a16:creationId xmlns:a16="http://schemas.microsoft.com/office/drawing/2014/main" id="{2DC37789-40BB-2BBE-0F8F-0850DF6A9A67}"/>
              </a:ext>
            </a:extLst>
          </p:cNvPr>
          <p:cNvPicPr>
            <a:picLocks noChangeAspect="1"/>
          </p:cNvPicPr>
          <p:nvPr/>
        </p:nvPicPr>
        <p:blipFill>
          <a:blip r:embed="rId3"/>
          <a:stretch>
            <a:fillRect/>
          </a:stretch>
        </p:blipFill>
        <p:spPr>
          <a:xfrm>
            <a:off x="36892" y="1711611"/>
            <a:ext cx="12155108" cy="3434777"/>
          </a:xfrm>
          <a:prstGeom prst="rect">
            <a:avLst/>
          </a:prstGeom>
        </p:spPr>
      </p:pic>
      <p:sp>
        <p:nvSpPr>
          <p:cNvPr id="4" name="Titel 3">
            <a:extLst>
              <a:ext uri="{FF2B5EF4-FFF2-40B4-BE49-F238E27FC236}">
                <a16:creationId xmlns:a16="http://schemas.microsoft.com/office/drawing/2014/main" id="{D7C5E1D4-E300-299F-5031-F0517B155D44}"/>
              </a:ext>
            </a:extLst>
          </p:cNvPr>
          <p:cNvSpPr>
            <a:spLocks noGrp="1"/>
          </p:cNvSpPr>
          <p:nvPr>
            <p:ph type="title"/>
          </p:nvPr>
        </p:nvSpPr>
        <p:spPr>
          <a:xfrm>
            <a:off x="838200" y="365125"/>
            <a:ext cx="10515600" cy="1325563"/>
          </a:xfrm>
        </p:spPr>
        <p:txBody>
          <a:bodyPr>
            <a:normAutofit fontScale="90000"/>
          </a:bodyPr>
          <a:lstStyle/>
          <a:p>
            <a:r>
              <a:rPr lang="de-DE" sz="3200" b="1"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Das Single-Responsibility-Prinzip (SPR) würde hier nicht berücksichtigt !!!</a:t>
            </a:r>
            <a:br>
              <a:rPr lang="de-DE"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Tree>
    <p:extLst>
      <p:ext uri="{BB962C8B-B14F-4D97-AF65-F5344CB8AC3E}">
        <p14:creationId xmlns:p14="http://schemas.microsoft.com/office/powerpoint/2010/main" val="110905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Ein Bild, das Text enthält.&#10;&#10;Automatisch generierte Beschreibung">
            <a:extLst>
              <a:ext uri="{FF2B5EF4-FFF2-40B4-BE49-F238E27FC236}">
                <a16:creationId xmlns:a16="http://schemas.microsoft.com/office/drawing/2014/main" id="{68DA6C7C-D182-7CAB-99CF-B60E607F2980}"/>
              </a:ext>
            </a:extLst>
          </p:cNvPr>
          <p:cNvPicPr>
            <a:picLocks noChangeAspect="1"/>
          </p:cNvPicPr>
          <p:nvPr/>
        </p:nvPicPr>
        <p:blipFill>
          <a:blip r:embed="rId3"/>
          <a:stretch>
            <a:fillRect/>
          </a:stretch>
        </p:blipFill>
        <p:spPr>
          <a:xfrm>
            <a:off x="1078522" y="1350895"/>
            <a:ext cx="9847385" cy="4979015"/>
          </a:xfrm>
          <a:prstGeom prst="rect">
            <a:avLst/>
          </a:prstGeom>
        </p:spPr>
      </p:pic>
      <p:sp>
        <p:nvSpPr>
          <p:cNvPr id="3" name="Titel 3">
            <a:extLst>
              <a:ext uri="{FF2B5EF4-FFF2-40B4-BE49-F238E27FC236}">
                <a16:creationId xmlns:a16="http://schemas.microsoft.com/office/drawing/2014/main" id="{D61DD45A-CD89-64C3-0102-F8DDDC865527}"/>
              </a:ext>
            </a:extLst>
          </p:cNvPr>
          <p:cNvSpPr txBox="1">
            <a:spLocks/>
          </p:cNvSpPr>
          <p:nvPr/>
        </p:nvSpPr>
        <p:spPr>
          <a:xfrm>
            <a:off x="744415" y="22929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b="1" i="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r>
              <a:rPr lang="de-DE" sz="3200" b="1" i="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Single-Responsibility-Prinzip (SRP) würde hier beachtet</a:t>
            </a:r>
            <a:br>
              <a:rPr lang="de-DE" sz="18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Tree>
    <p:extLst>
      <p:ext uri="{BB962C8B-B14F-4D97-AF65-F5344CB8AC3E}">
        <p14:creationId xmlns:p14="http://schemas.microsoft.com/office/powerpoint/2010/main" val="412866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3AC0EB-9741-4916-963F-7FF5B8E5EB04}"/>
              </a:ext>
            </a:extLst>
          </p:cNvPr>
          <p:cNvSpPr>
            <a:spLocks noGrp="1"/>
          </p:cNvSpPr>
          <p:nvPr>
            <p:ph type="title"/>
          </p:nvPr>
        </p:nvSpPr>
        <p:spPr/>
        <p:txBody>
          <a:bodyPr/>
          <a:lstStyle/>
          <a:p>
            <a:r>
              <a:rPr lang="de-DE" dirty="0"/>
              <a:t>Open/</a:t>
            </a:r>
            <a:r>
              <a:rPr lang="de-DE" dirty="0" err="1"/>
              <a:t>Closed</a:t>
            </a:r>
            <a:endParaRPr lang="de-DE" dirty="0"/>
          </a:p>
        </p:txBody>
      </p:sp>
      <p:sp>
        <p:nvSpPr>
          <p:cNvPr id="3" name="Inhaltsplatzhalter 2">
            <a:extLst>
              <a:ext uri="{FF2B5EF4-FFF2-40B4-BE49-F238E27FC236}">
                <a16:creationId xmlns:a16="http://schemas.microsoft.com/office/drawing/2014/main" id="{8914B317-5665-4817-8900-1026F3E532D0}"/>
              </a:ext>
            </a:extLst>
          </p:cNvPr>
          <p:cNvSpPr>
            <a:spLocks noGrp="1"/>
          </p:cNvSpPr>
          <p:nvPr>
            <p:ph idx="1"/>
          </p:nvPr>
        </p:nvSpPr>
        <p:spPr/>
        <p:txBody>
          <a:bodyPr/>
          <a:lstStyle/>
          <a:p>
            <a:r>
              <a:rPr lang="de-DE" dirty="0"/>
              <a:t>Offen für Erweiterung</a:t>
            </a:r>
          </a:p>
          <a:p>
            <a:r>
              <a:rPr lang="de-DE" dirty="0"/>
              <a:t>Geschlossen für Änderung</a:t>
            </a:r>
          </a:p>
          <a:p>
            <a:r>
              <a:rPr lang="de-DE" dirty="0"/>
              <a:t>Methoden sollten . . . sein: </a:t>
            </a:r>
          </a:p>
          <a:p>
            <a:pPr lvl="1"/>
            <a:r>
              <a:rPr lang="de-DE" dirty="0"/>
              <a:t>Flexibel</a:t>
            </a:r>
          </a:p>
          <a:p>
            <a:pPr lvl="1"/>
            <a:r>
              <a:rPr lang="de-DE" dirty="0"/>
              <a:t>Skalierbar</a:t>
            </a:r>
          </a:p>
          <a:p>
            <a:pPr lvl="1"/>
            <a:r>
              <a:rPr lang="de-DE" dirty="0"/>
              <a:t>Wieder verwendbar</a:t>
            </a:r>
          </a:p>
          <a:p>
            <a:r>
              <a:rPr lang="de-DE" dirty="0" err="1"/>
              <a:t>skjefiuew</a:t>
            </a:r>
            <a:endParaRPr lang="de-DE" dirty="0"/>
          </a:p>
        </p:txBody>
      </p:sp>
    </p:spTree>
    <p:extLst>
      <p:ext uri="{BB962C8B-B14F-4D97-AF65-F5344CB8AC3E}">
        <p14:creationId xmlns:p14="http://schemas.microsoft.com/office/powerpoint/2010/main" val="41182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20A8C-5833-37D5-EE95-F0FB3D2E81D4}"/>
              </a:ext>
            </a:extLst>
          </p:cNvPr>
          <p:cNvSpPr>
            <a:spLocks noGrp="1"/>
          </p:cNvSpPr>
          <p:nvPr>
            <p:ph type="title"/>
          </p:nvPr>
        </p:nvSpPr>
        <p:spPr>
          <a:xfrm>
            <a:off x="7869678" y="63280"/>
            <a:ext cx="4145603" cy="6731439"/>
          </a:xfrm>
        </p:spPr>
        <p:txBody>
          <a:bodyPr>
            <a:normAutofit fontScale="9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public abstract class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abstract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BerechneFlaeche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public class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Rechteck</a:t>
            </a:r>
            <a:r>
              <a:rPr lang="en-US" sz="1800" kern="100" dirty="0">
                <a:effectLst/>
                <a:latin typeface="Calibri" panose="020F0502020204030204" pitchFamily="34" charset="0"/>
                <a:ea typeface="Calibri" panose="020F0502020204030204" pitchFamily="34" charset="0"/>
                <a:cs typeface="Arial" panose="020B0604020202020204" pitchFamily="34" charset="0"/>
              </a:rPr>
              <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Laenge</a:t>
            </a:r>
            <a:r>
              <a:rPr lang="en-US" sz="1800" kern="100" dirty="0">
                <a:effectLst/>
                <a:latin typeface="Calibri" panose="020F0502020204030204" pitchFamily="34" charset="0"/>
                <a:ea typeface="Calibri" panose="020F0502020204030204" pitchFamily="34" charset="0"/>
                <a:cs typeface="Arial" panose="020B0604020202020204" pitchFamily="34" charset="0"/>
              </a:rPr>
              <a:t> { get; set;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Breite</a:t>
            </a:r>
            <a:r>
              <a:rPr lang="en-US" sz="1800" kern="100" dirty="0">
                <a:effectLst/>
                <a:latin typeface="Calibri" panose="020F0502020204030204" pitchFamily="34" charset="0"/>
                <a:ea typeface="Calibri" panose="020F0502020204030204" pitchFamily="34" charset="0"/>
                <a:cs typeface="Arial" panose="020B0604020202020204" pitchFamily="34" charset="0"/>
              </a:rPr>
              <a:t> { get; set;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override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BerechneFlaeche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return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Laenge</a:t>
            </a:r>
            <a:r>
              <a:rPr lang="en-US" sz="1800" kern="100" dirty="0">
                <a:effectLst/>
                <a:latin typeface="Calibri" panose="020F0502020204030204" pitchFamily="34" charset="0"/>
                <a:ea typeface="Calibri" panose="020F0502020204030204" pitchFamily="34" charset="0"/>
                <a:cs typeface="Arial" panose="020B0604020202020204" pitchFamily="34" charset="0"/>
              </a:rPr>
              <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Breite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public class Quadrat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Seitenlaenge</a:t>
            </a:r>
            <a:r>
              <a:rPr lang="en-US" sz="1800" kern="100" dirty="0">
                <a:effectLst/>
                <a:latin typeface="Calibri" panose="020F0502020204030204" pitchFamily="34" charset="0"/>
                <a:ea typeface="Calibri" panose="020F0502020204030204" pitchFamily="34" charset="0"/>
                <a:cs typeface="Arial" panose="020B0604020202020204" pitchFamily="34" charset="0"/>
              </a:rPr>
              <a:t> { get; set;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override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BerechneFlaeche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return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Math.Pow</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r>
              <a:rPr lang="en-US" sz="1800" kern="100" dirty="0" err="1">
                <a:effectLst/>
                <a:latin typeface="Calibri" panose="020F0502020204030204" pitchFamily="34" charset="0"/>
                <a:ea typeface="Calibri" panose="020F0502020204030204" pitchFamily="34" charset="0"/>
                <a:cs typeface="Arial" panose="020B0604020202020204" pitchFamily="34" charset="0"/>
              </a:rPr>
              <a:t>Seitenlaenge</a:t>
            </a:r>
            <a:r>
              <a:rPr lang="en-US" sz="1800" kern="100" dirty="0">
                <a:effectLst/>
                <a:latin typeface="Calibri" panose="020F0502020204030204" pitchFamily="34" charset="0"/>
                <a:ea typeface="Calibri" panose="020F0502020204030204" pitchFamily="34" charset="0"/>
                <a:cs typeface="Arial" panose="020B0604020202020204" pitchFamily="34" charset="0"/>
              </a:rPr>
              <a:t>, 2);</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3" name="Inhaltsplatzhalter 2">
            <a:extLst>
              <a:ext uri="{FF2B5EF4-FFF2-40B4-BE49-F238E27FC236}">
                <a16:creationId xmlns:a16="http://schemas.microsoft.com/office/drawing/2014/main" id="{D69670C8-5A75-4E56-72C3-57DD3187F54B}"/>
              </a:ext>
            </a:extLst>
          </p:cNvPr>
          <p:cNvSpPr>
            <a:spLocks noGrp="1"/>
          </p:cNvSpPr>
          <p:nvPr>
            <p:ph idx="1"/>
          </p:nvPr>
        </p:nvSpPr>
        <p:spPr>
          <a:xfrm>
            <a:off x="176719" y="523080"/>
            <a:ext cx="7508132" cy="5811838"/>
          </a:xfrm>
        </p:spPr>
        <p:txBody>
          <a:bodyPr>
            <a:noAutofit/>
          </a:bodyPr>
          <a:lstStyle/>
          <a:p>
            <a:pPr marL="0" indent="0">
              <a:lnSpc>
                <a:spcPct val="107000"/>
              </a:lnSpc>
              <a:spcAft>
                <a:spcPts val="800"/>
              </a:spcAft>
              <a:buNone/>
            </a:pPr>
            <a:r>
              <a:rPr lang="en-US" sz="1800" b="1" i="1" u="sng" dirty="0">
                <a:solidFill>
                  <a:srgbClr val="000000"/>
                </a:solidFill>
                <a:effectLst/>
                <a:ea typeface="Times New Roman" panose="02020603050405020304" pitchFamily="18" charset="0"/>
              </a:rPr>
              <a:t>L: </a:t>
            </a:r>
            <a:r>
              <a:rPr lang="en-US" sz="1800" b="1" i="1" u="sng" dirty="0" err="1">
                <a:solidFill>
                  <a:srgbClr val="000000"/>
                </a:solidFill>
                <a:effectLst/>
                <a:ea typeface="Times New Roman" panose="02020603050405020304" pitchFamily="18" charset="0"/>
              </a:rPr>
              <a:t>Liskovsches</a:t>
            </a:r>
            <a:r>
              <a:rPr lang="en-US" sz="1800" b="1" i="1" u="sng" dirty="0">
                <a:solidFill>
                  <a:srgbClr val="000000"/>
                </a:solidFill>
                <a:effectLst/>
                <a:ea typeface="Times New Roman" panose="02020603050405020304" pitchFamily="18" charset="0"/>
              </a:rPr>
              <a:t> </a:t>
            </a:r>
            <a:r>
              <a:rPr lang="en-US" sz="1800" b="1" i="1" u="sng" dirty="0" err="1">
                <a:solidFill>
                  <a:srgbClr val="000000"/>
                </a:solidFill>
                <a:effectLst/>
                <a:ea typeface="Times New Roman" panose="02020603050405020304" pitchFamily="18" charset="0"/>
              </a:rPr>
              <a:t>Substitutionsprinzip</a:t>
            </a:r>
            <a:r>
              <a:rPr lang="en-US" sz="1800" b="1" i="1" u="sng" dirty="0">
                <a:solidFill>
                  <a:srgbClr val="000000"/>
                </a:solidFill>
                <a:effectLst/>
                <a:ea typeface="Times New Roman" panose="02020603050405020304" pitchFamily="18" charset="0"/>
              </a:rPr>
              <a:t> – (</a:t>
            </a:r>
            <a:r>
              <a:rPr lang="en-US" sz="1800" b="1" i="1" u="sng" dirty="0" err="1">
                <a:solidFill>
                  <a:srgbClr val="202122"/>
                </a:solidFill>
                <a:effectLst/>
                <a:ea typeface="Times New Roman" panose="02020603050405020304" pitchFamily="18" charset="0"/>
              </a:rPr>
              <a:t>Ersetzbarkeitsprinzip</a:t>
            </a:r>
            <a:r>
              <a:rPr lang="en-US" sz="1800" b="1" i="1" u="sng" dirty="0">
                <a:solidFill>
                  <a:srgbClr val="202122"/>
                </a:solidFill>
                <a:effectLst/>
                <a:ea typeface="Times New Roman" panose="02020603050405020304" pitchFamily="18" charset="0"/>
              </a:rPr>
              <a:t>) </a:t>
            </a:r>
            <a:endParaRPr lang="de-DE" sz="1800" b="1" i="1" u="sng" kern="100" dirty="0">
              <a:solidFill>
                <a:srgbClr val="2A2A2A"/>
              </a:solidFill>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i="1" kern="100" dirty="0">
                <a:solidFill>
                  <a:srgbClr val="2A2A2A"/>
                </a:solidFill>
                <a:effectLst/>
                <a:ea typeface="Calibri" panose="020F0502020204030204" pitchFamily="34" charset="0"/>
                <a:cs typeface="Arial" panose="020B0604020202020204" pitchFamily="34" charset="0"/>
              </a:rPr>
              <a:t>„Sei q(x) eine Eigenschaft des Objektes x vom Typ T, dann sollte q(y) für alle Objekte y des Typs S gelten, wobei S ein Subtyp von T ist.“ </a:t>
            </a:r>
            <a:r>
              <a:rPr lang="de-DE" sz="1800" i="1" kern="100" dirty="0">
                <a:solidFill>
                  <a:srgbClr val="2A2A2A"/>
                </a:solidFill>
                <a:effectLst/>
                <a:ea typeface="Calibri" panose="020F0502020204030204" pitchFamily="34" charset="0"/>
                <a:cs typeface="Calibri" panose="020F0502020204030204" pitchFamily="34" charset="0"/>
              </a:rPr>
              <a:t>Barbara </a:t>
            </a:r>
            <a:r>
              <a:rPr lang="de-DE" sz="1800" i="1" kern="100" dirty="0" err="1">
                <a:solidFill>
                  <a:srgbClr val="2A2A2A"/>
                </a:solidFill>
                <a:effectLst/>
                <a:ea typeface="Calibri" panose="020F0502020204030204" pitchFamily="34" charset="0"/>
                <a:cs typeface="Calibri" panose="020F0502020204030204" pitchFamily="34" charset="0"/>
              </a:rPr>
              <a:t>Liskov</a:t>
            </a:r>
            <a:endParaRPr lang="en-US" sz="1800" kern="100" dirty="0">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2A2A2A"/>
                </a:solidFill>
                <a:effectLst/>
                <a:ea typeface="Calibri" panose="020F0502020204030204" pitchFamily="34" charset="0"/>
                <a:cs typeface="Arial" panose="020B0604020202020204" pitchFamily="34" charset="0"/>
              </a:rPr>
              <a:t>Es besagt das eine Objekt einer abgeleiteten Instanz (</a:t>
            </a:r>
            <a:r>
              <a:rPr lang="de-DE" sz="1800" kern="100" dirty="0" err="1">
                <a:solidFill>
                  <a:srgbClr val="2A2A2A"/>
                </a:solidFill>
                <a:effectLst/>
                <a:ea typeface="Calibri" panose="020F0502020204030204" pitchFamily="34" charset="0"/>
                <a:cs typeface="Arial" panose="020B0604020202020204" pitchFamily="34" charset="0"/>
              </a:rPr>
              <a:t>zB</a:t>
            </a:r>
            <a:r>
              <a:rPr lang="de-DE" sz="1800" kern="100" dirty="0">
                <a:solidFill>
                  <a:srgbClr val="2A2A2A"/>
                </a:solidFill>
                <a:effectLst/>
                <a:ea typeface="Calibri" panose="020F0502020204030204" pitchFamily="34" charset="0"/>
                <a:cs typeface="Arial" panose="020B0604020202020204" pitchFamily="34" charset="0"/>
              </a:rPr>
              <a:t>. S) durch eine Instanz der Basisklasse (</a:t>
            </a:r>
            <a:r>
              <a:rPr lang="de-DE" sz="1800" kern="100" dirty="0" err="1">
                <a:solidFill>
                  <a:srgbClr val="2A2A2A"/>
                </a:solidFill>
                <a:effectLst/>
                <a:ea typeface="Calibri" panose="020F0502020204030204" pitchFamily="34" charset="0"/>
                <a:cs typeface="Arial" panose="020B0604020202020204" pitchFamily="34" charset="0"/>
              </a:rPr>
              <a:t>zB</a:t>
            </a:r>
            <a:r>
              <a:rPr lang="de-DE" sz="1800" kern="100" dirty="0">
                <a:solidFill>
                  <a:srgbClr val="2A2A2A"/>
                </a:solidFill>
                <a:effectLst/>
                <a:ea typeface="Calibri" panose="020F0502020204030204" pitchFamily="34" charset="0"/>
                <a:cs typeface="Arial" panose="020B0604020202020204" pitchFamily="34" charset="0"/>
              </a:rPr>
              <a:t> T) ersetz werden kann. Die Korrektheit des Programms wird jedoch nicht beeinträchtigt oder das Programm verändert. Die Verwender können nicht identifizieren ob S oder T Verwendet wird</a:t>
            </a:r>
            <a:endParaRPr lang="en-US" sz="1800" kern="100" dirty="0">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000000"/>
                </a:solidFill>
                <a:effectLst/>
                <a:ea typeface="Calibri" panose="020F0502020204030204" pitchFamily="34" charset="0"/>
                <a:cs typeface="Arial" panose="020B0604020202020204" pitchFamily="34" charset="0"/>
              </a:rPr>
              <a:t>Ein Beispiel:</a:t>
            </a:r>
            <a:endParaRPr lang="en-US" sz="1800" kern="100" dirty="0">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000000"/>
                </a:solidFill>
                <a:effectLst/>
                <a:ea typeface="Calibri" panose="020F0502020204030204" pitchFamily="34" charset="0"/>
                <a:cs typeface="Arial" panose="020B0604020202020204" pitchFamily="34" charset="0"/>
              </a:rPr>
              <a:t>Die Basisklasse ist </a:t>
            </a:r>
            <a:r>
              <a:rPr lang="de-DE" sz="1800" kern="100" dirty="0">
                <a:effectLst/>
                <a:ea typeface="Calibri" panose="020F0502020204030204" pitchFamily="34" charset="0"/>
                <a:cs typeface="Arial" panose="020B0604020202020204" pitchFamily="34" charset="0"/>
              </a:rPr>
              <a:t>"</a:t>
            </a:r>
            <a:r>
              <a:rPr lang="de-DE" sz="1800" kern="100" dirty="0" err="1">
                <a:effectLst/>
                <a:ea typeface="Calibri" panose="020F0502020204030204" pitchFamily="34" charset="0"/>
                <a:cs typeface="Arial" panose="020B0604020202020204" pitchFamily="34" charset="0"/>
              </a:rPr>
              <a:t>GeometrischeFigur</a:t>
            </a:r>
            <a:r>
              <a:rPr lang="de-DE" sz="1800" kern="100" dirty="0">
                <a:effectLst/>
                <a:ea typeface="Calibri" panose="020F0502020204030204" pitchFamily="34" charset="0"/>
                <a:cs typeface="Arial" panose="020B0604020202020204" pitchFamily="34" charset="0"/>
              </a:rPr>
              <a:t>" und es gibt 2 Abgeleitete Klassen „</a:t>
            </a:r>
            <a:r>
              <a:rPr lang="de-DE" sz="1800" kern="100" dirty="0" err="1">
                <a:effectLst/>
                <a:ea typeface="Calibri" panose="020F0502020204030204" pitchFamily="34" charset="0"/>
                <a:cs typeface="Arial" panose="020B0604020202020204" pitchFamily="34" charset="0"/>
              </a:rPr>
              <a:t>Reckteck</a:t>
            </a:r>
            <a:r>
              <a:rPr lang="de-DE" sz="1800" kern="100" dirty="0">
                <a:effectLst/>
                <a:ea typeface="Calibri" panose="020F0502020204030204" pitchFamily="34" charset="0"/>
                <a:cs typeface="Arial" panose="020B0604020202020204" pitchFamily="34" charset="0"/>
              </a:rPr>
              <a:t>“ und „Quadrat“. Diese Erben von der Basisklasse.</a:t>
            </a:r>
            <a:endParaRPr lang="de-DE" sz="1800" kern="100" dirty="0">
              <a:solidFill>
                <a:srgbClr val="2A2A2A"/>
              </a:solidFill>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2A2A2A"/>
                </a:solidFill>
                <a:effectLst/>
                <a:ea typeface="Calibri" panose="020F0502020204030204" pitchFamily="34" charset="0"/>
                <a:cs typeface="Arial" panose="020B0604020202020204" pitchFamily="34" charset="0"/>
              </a:rPr>
              <a:t>In einem speziellen Fall kann ein Quadrat ein Rechteck sein (wenn alle Seiten gleichlang sind).</a:t>
            </a:r>
            <a:endParaRPr lang="en-US" sz="1800" kern="100" dirty="0">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2A2A2A"/>
                </a:solidFill>
                <a:effectLst/>
                <a:ea typeface="Calibri" panose="020F0502020204030204" pitchFamily="34" charset="0"/>
                <a:cs typeface="Arial" panose="020B0604020202020204" pitchFamily="34" charset="0"/>
              </a:rPr>
              <a:t>Das heißt das man laut dem </a:t>
            </a:r>
            <a:r>
              <a:rPr lang="de-DE" sz="1800" kern="100" dirty="0" err="1">
                <a:solidFill>
                  <a:srgbClr val="2A2A2A"/>
                </a:solidFill>
                <a:effectLst/>
                <a:ea typeface="Calibri" panose="020F0502020204030204" pitchFamily="34" charset="0"/>
                <a:cs typeface="Arial" panose="020B0604020202020204" pitchFamily="34" charset="0"/>
              </a:rPr>
              <a:t>Liskovischen</a:t>
            </a:r>
            <a:r>
              <a:rPr lang="de-DE" sz="1800" kern="100" dirty="0">
                <a:solidFill>
                  <a:srgbClr val="2A2A2A"/>
                </a:solidFill>
                <a:effectLst/>
                <a:ea typeface="Calibri" panose="020F0502020204030204" pitchFamily="34" charset="0"/>
                <a:cs typeface="Arial" panose="020B0604020202020204" pitchFamily="34" charset="0"/>
              </a:rPr>
              <a:t> Subprinzip die Klasse „Quadrat“ mit der Klasse „Rechteck“ ersetzen kann ohne das das Programm seine Funktion verliert.</a:t>
            </a:r>
            <a:endParaRPr lang="en-US" sz="1800" kern="100" dirty="0">
              <a:effectLst/>
              <a:ea typeface="Calibri" panose="020F0502020204030204" pitchFamily="34" charset="0"/>
              <a:cs typeface="Arial" panose="020B0604020202020204" pitchFamily="34" charset="0"/>
            </a:endParaRPr>
          </a:p>
          <a:p>
            <a:pPr marL="0" indent="0">
              <a:buNone/>
            </a:pPr>
            <a:endParaRPr lang="en-US" sz="1800" dirty="0"/>
          </a:p>
        </p:txBody>
      </p:sp>
    </p:spTree>
    <p:extLst>
      <p:ext uri="{BB962C8B-B14F-4D97-AF65-F5344CB8AC3E}">
        <p14:creationId xmlns:p14="http://schemas.microsoft.com/office/powerpoint/2010/main" val="423477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20A8C-5833-37D5-EE95-F0FB3D2E81D4}"/>
              </a:ext>
            </a:extLst>
          </p:cNvPr>
          <p:cNvSpPr>
            <a:spLocks noGrp="1"/>
          </p:cNvSpPr>
          <p:nvPr>
            <p:ph type="title"/>
          </p:nvPr>
        </p:nvSpPr>
        <p:spPr>
          <a:xfrm>
            <a:off x="7140104" y="63280"/>
            <a:ext cx="4844373" cy="6731439"/>
          </a:xfrm>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class Program</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static void Main(string[]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args</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figuren</a:t>
            </a:r>
            <a:r>
              <a:rPr lang="de-DE" sz="1800" kern="100" dirty="0">
                <a:effectLst/>
                <a:latin typeface="Calibri" panose="020F0502020204030204" pitchFamily="34" charset="0"/>
                <a:ea typeface="Calibri" panose="020F0502020204030204" pitchFamily="34" charset="0"/>
                <a:cs typeface="Arial" panose="020B0604020202020204" pitchFamily="34" charset="0"/>
              </a:rPr>
              <a:t>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new</a:t>
            </a: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r>
              <a:rPr lang="de-DE" sz="1800" kern="100" dirty="0">
                <a:effectLst/>
                <a:latin typeface="Calibri" panose="020F0502020204030204" pitchFamily="34" charset="0"/>
                <a:ea typeface="Calibri" panose="020F0502020204030204" pitchFamily="34" charset="0"/>
                <a:cs typeface="Arial" panose="020B0604020202020204" pitchFamily="34" charset="0"/>
              </a:rPr>
              <a:t>[2];</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figuren</a:t>
            </a:r>
            <a:r>
              <a:rPr lang="de-DE" sz="1800" kern="100" dirty="0">
                <a:effectLst/>
                <a:latin typeface="Calibri" panose="020F0502020204030204" pitchFamily="34" charset="0"/>
                <a:ea typeface="Calibri" panose="020F0502020204030204" pitchFamily="34" charset="0"/>
                <a:cs typeface="Arial" panose="020B0604020202020204" pitchFamily="34" charset="0"/>
              </a:rPr>
              <a:t>[0]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new</a:t>
            </a:r>
            <a:r>
              <a:rPr lang="de-DE" sz="1800" kern="100" dirty="0">
                <a:effectLst/>
                <a:latin typeface="Calibri" panose="020F0502020204030204" pitchFamily="34" charset="0"/>
                <a:ea typeface="Calibri" panose="020F0502020204030204" pitchFamily="34" charset="0"/>
                <a:cs typeface="Arial" panose="020B0604020202020204" pitchFamily="34" charset="0"/>
              </a:rPr>
              <a:t> Rechteck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Laenge</a:t>
            </a:r>
            <a:r>
              <a:rPr lang="de-DE" sz="1800" kern="100" dirty="0">
                <a:effectLst/>
                <a:latin typeface="Calibri" panose="020F0502020204030204" pitchFamily="34" charset="0"/>
                <a:ea typeface="Calibri" panose="020F0502020204030204" pitchFamily="34" charset="0"/>
                <a:cs typeface="Arial" panose="020B0604020202020204" pitchFamily="34" charset="0"/>
              </a:rPr>
              <a:t> = 2, Breite = 4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figuren</a:t>
            </a:r>
            <a:r>
              <a:rPr lang="de-DE" sz="1800" kern="100" dirty="0">
                <a:effectLst/>
                <a:latin typeface="Calibri" panose="020F0502020204030204" pitchFamily="34" charset="0"/>
                <a:ea typeface="Calibri" panose="020F0502020204030204" pitchFamily="34" charset="0"/>
                <a:cs typeface="Arial" panose="020B0604020202020204" pitchFamily="34" charset="0"/>
              </a:rPr>
              <a:t>[1]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new</a:t>
            </a:r>
            <a:r>
              <a:rPr lang="de-DE" sz="1800" kern="100" dirty="0">
                <a:effectLst/>
                <a:latin typeface="Calibri" panose="020F0502020204030204" pitchFamily="34" charset="0"/>
                <a:ea typeface="Calibri" panose="020F0502020204030204" pitchFamily="34" charset="0"/>
                <a:cs typeface="Arial" panose="020B0604020202020204" pitchFamily="34" charset="0"/>
              </a:rPr>
              <a:t> Quadrat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Seitenlaenge</a:t>
            </a:r>
            <a:r>
              <a:rPr lang="de-DE" sz="1800" kern="100" dirty="0">
                <a:effectLst/>
                <a:latin typeface="Calibri" panose="020F0502020204030204" pitchFamily="34" charset="0"/>
                <a:ea typeface="Calibri" panose="020F0502020204030204" pitchFamily="34" charset="0"/>
                <a:cs typeface="Arial" panose="020B0604020202020204" pitchFamily="34" charset="0"/>
              </a:rPr>
              <a:t> = 2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double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gesamtflaeche</a:t>
            </a:r>
            <a:r>
              <a:rPr lang="de-DE" sz="1800" kern="100" dirty="0">
                <a:effectLst/>
                <a:latin typeface="Calibri" panose="020F0502020204030204" pitchFamily="34" charset="0"/>
                <a:ea typeface="Calibri" panose="020F0502020204030204" pitchFamily="34" charset="0"/>
                <a:cs typeface="Arial" panose="020B0604020202020204" pitchFamily="34" charset="0"/>
              </a:rPr>
              <a:t> = 0;</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foreach</a:t>
            </a: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a:t>
            </a:r>
            <a:r>
              <a:rPr lang="de-DE" sz="1800" kern="100" dirty="0">
                <a:effectLst/>
                <a:latin typeface="Calibri" panose="020F0502020204030204" pitchFamily="34" charset="0"/>
                <a:ea typeface="Calibri" panose="020F0502020204030204" pitchFamily="34" charset="0"/>
                <a:cs typeface="Arial" panose="020B0604020202020204" pitchFamily="34" charset="0"/>
              </a:rPr>
              <a:t> in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figuren</a:t>
            </a:r>
            <a:r>
              <a:rPr lang="de-DE"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gesamtflaeche</a:t>
            </a:r>
            <a:r>
              <a:rPr lang="de-DE" sz="1800" kern="100" dirty="0">
                <a:effectLst/>
                <a:latin typeface="Calibri" panose="020F0502020204030204" pitchFamily="34" charset="0"/>
                <a:ea typeface="Calibri" panose="020F0502020204030204" pitchFamily="34" charset="0"/>
                <a:cs typeface="Arial" panose="020B0604020202020204" pitchFamily="34" charset="0"/>
              </a:rPr>
              <a:t>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figur.BerechneFlaeche</a:t>
            </a:r>
            <a:r>
              <a:rPr lang="de-DE"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Console.WriteLine</a:t>
            </a:r>
            <a:r>
              <a:rPr lang="de-DE" sz="1800" kern="100" dirty="0">
                <a:effectLst/>
                <a:latin typeface="Calibri" panose="020F0502020204030204" pitchFamily="34" charset="0"/>
                <a:ea typeface="Calibri" panose="020F0502020204030204" pitchFamily="34" charset="0"/>
                <a:cs typeface="Arial" panose="020B0604020202020204" pitchFamily="34" charset="0"/>
              </a:rPr>
              <a:t>($"Die Gesamtfläche beträgt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gesamtflaeche</a:t>
            </a:r>
            <a:r>
              <a:rPr lang="de-DE"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D69670C8-5A75-4E56-72C3-57DD3187F54B}"/>
              </a:ext>
            </a:extLst>
          </p:cNvPr>
          <p:cNvSpPr>
            <a:spLocks noGrp="1"/>
          </p:cNvSpPr>
          <p:nvPr>
            <p:ph idx="1"/>
          </p:nvPr>
        </p:nvSpPr>
        <p:spPr>
          <a:xfrm>
            <a:off x="207523" y="523081"/>
            <a:ext cx="6613187" cy="5811838"/>
          </a:xfrm>
        </p:spPr>
        <p:txBody>
          <a:bodyPr>
            <a:normAutofit/>
          </a:bodyPr>
          <a:lstStyle/>
          <a:p>
            <a:pPr marL="0" indent="0">
              <a:lnSpc>
                <a:spcPct val="107000"/>
              </a:lnSpc>
              <a:spcAft>
                <a:spcPts val="800"/>
              </a:spcAft>
              <a:buNone/>
            </a:pPr>
            <a:endParaRPr lang="de-DE" sz="1800" kern="100" dirty="0">
              <a:solidFill>
                <a:srgbClr val="2A2A2A"/>
              </a:solidFill>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2A2A2A"/>
                </a:solidFill>
                <a:effectLst/>
                <a:ea typeface="Calibri" panose="020F0502020204030204" pitchFamily="34" charset="0"/>
                <a:cs typeface="Arial" panose="020B0604020202020204" pitchFamily="34" charset="0"/>
              </a:rPr>
              <a:t>In diesem Beispiel erben die Klassen "Rechteck" und "Quadrat" von der Basisklasse "</a:t>
            </a:r>
            <a:r>
              <a:rPr lang="de-DE" sz="1800" kern="100" dirty="0" err="1">
                <a:solidFill>
                  <a:srgbClr val="2A2A2A"/>
                </a:solidFill>
                <a:effectLst/>
                <a:ea typeface="Calibri" panose="020F0502020204030204" pitchFamily="34" charset="0"/>
                <a:cs typeface="Arial" panose="020B0604020202020204" pitchFamily="34" charset="0"/>
              </a:rPr>
              <a:t>GeometrischeFigur</a:t>
            </a:r>
            <a:r>
              <a:rPr lang="de-DE" sz="1800" kern="100" dirty="0">
                <a:solidFill>
                  <a:srgbClr val="2A2A2A"/>
                </a:solidFill>
                <a:effectLst/>
                <a:ea typeface="Calibri" panose="020F0502020204030204" pitchFamily="34" charset="0"/>
                <a:cs typeface="Arial" panose="020B0604020202020204" pitchFamily="34" charset="0"/>
              </a:rPr>
              <a:t>" und implementieren beide die Methode "</a:t>
            </a:r>
            <a:r>
              <a:rPr lang="de-DE" sz="1800" kern="100" dirty="0" err="1">
                <a:solidFill>
                  <a:srgbClr val="2A2A2A"/>
                </a:solidFill>
                <a:effectLst/>
                <a:ea typeface="Calibri" panose="020F0502020204030204" pitchFamily="34" charset="0"/>
                <a:cs typeface="Arial" panose="020B0604020202020204" pitchFamily="34" charset="0"/>
              </a:rPr>
              <a:t>berechne_Flaeche</a:t>
            </a:r>
            <a:r>
              <a:rPr lang="de-DE" sz="1800" kern="100" dirty="0">
                <a:solidFill>
                  <a:srgbClr val="2A2A2A"/>
                </a:solidFill>
                <a:effectLst/>
                <a:ea typeface="Calibri" panose="020F0502020204030204" pitchFamily="34" charset="0"/>
                <a:cs typeface="Arial" panose="020B0604020202020204" pitchFamily="34" charset="0"/>
              </a:rPr>
              <a:t>". Da das Quadrat ein spezieller Fall eines Rechtecks ist, kann man eine Instanz der Klasse "Quadrat" jederzeit durch eine Instanz der Klasse "Rechteck" ersetzen, ohne dass das Programm dadurch in seiner Korrektheit beeinträchtigt wird. Das bedeutet, dass man zum Beispiel folgenden Code schreiben kann:</a:t>
            </a:r>
            <a:endParaRPr lang="en-US" sz="1800" kern="100" dirty="0">
              <a:effectLst/>
              <a:ea typeface="Calibri" panose="020F0502020204030204" pitchFamily="34" charset="0"/>
              <a:cs typeface="Arial" panose="020B0604020202020204" pitchFamily="34" charset="0"/>
            </a:endParaRPr>
          </a:p>
          <a:p>
            <a:pPr marL="0" indent="0">
              <a:buNone/>
            </a:pPr>
            <a:endParaRPr lang="en-US" sz="1800" dirty="0"/>
          </a:p>
          <a:p>
            <a:pPr marL="0" indent="0">
              <a:lnSpc>
                <a:spcPct val="107000"/>
              </a:lnSpc>
              <a:spcAft>
                <a:spcPts val="800"/>
              </a:spcAft>
              <a:buNone/>
            </a:pPr>
            <a:r>
              <a:rPr lang="de-DE" sz="1800" kern="100" dirty="0">
                <a:effectLst/>
                <a:ea typeface="Calibri" panose="020F0502020204030204" pitchFamily="34" charset="0"/>
                <a:cs typeface="Arial" panose="020B0604020202020204" pitchFamily="34" charset="0"/>
              </a:rPr>
              <a:t>Das Programm berechnet die Gesamtfläche von zwei Figuren, einem Rechteck mit der Länge 2 und der Breite 4 und einem Quadrat mit der Seitenlänge 2. Die Gesamtfläche von beiden ist 12. Das zeigt das die Instanzen miteinander ersetz werden können</a:t>
            </a:r>
            <a:endParaRPr lang="en-US" sz="1800" kern="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7632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9B1892-672A-4FC2-96AC-ADA0B512F925}"/>
              </a:ext>
            </a:extLst>
          </p:cNvPr>
          <p:cNvSpPr>
            <a:spLocks noGrp="1"/>
          </p:cNvSpPr>
          <p:nvPr>
            <p:ph type="title"/>
          </p:nvPr>
        </p:nvSpPr>
        <p:spPr/>
        <p:txBody>
          <a:bodyPr/>
          <a:lstStyle/>
          <a:p>
            <a:r>
              <a:rPr lang="de-DE" dirty="0"/>
              <a:t>Das "I" im SOLID-Prinzip</a:t>
            </a:r>
          </a:p>
        </p:txBody>
      </p:sp>
      <p:sp>
        <p:nvSpPr>
          <p:cNvPr id="3" name="Inhaltsplatzhalter 2">
            <a:extLst>
              <a:ext uri="{FF2B5EF4-FFF2-40B4-BE49-F238E27FC236}">
                <a16:creationId xmlns:a16="http://schemas.microsoft.com/office/drawing/2014/main" id="{AE187A44-4DEF-4967-8713-C0E4CAB34B5A}"/>
              </a:ext>
            </a:extLst>
          </p:cNvPr>
          <p:cNvSpPr>
            <a:spLocks noGrp="1"/>
          </p:cNvSpPr>
          <p:nvPr>
            <p:ph idx="1"/>
          </p:nvPr>
        </p:nvSpPr>
        <p:spPr/>
        <p:txBody>
          <a:bodyPr/>
          <a:lstStyle/>
          <a:p>
            <a:r>
              <a:rPr lang="de-DE" dirty="0"/>
              <a:t>Das "I" steht für "Interface Segregation </a:t>
            </a:r>
            <a:r>
              <a:rPr lang="de-DE" dirty="0" err="1"/>
              <a:t>Principle</a:t>
            </a:r>
            <a:r>
              <a:rPr lang="de-DE" dirty="0"/>
              <a:t>" (Prinzip der Schnittstellentrennung)</a:t>
            </a:r>
          </a:p>
          <a:p>
            <a:r>
              <a:rPr lang="de-DE" dirty="0"/>
              <a:t>Ziel: Reduktion von Abhängigkeiten zwischen Modulen und Erhöhung der Kohäsion</a:t>
            </a:r>
          </a:p>
          <a:p>
            <a:r>
              <a:rPr lang="de-DE" dirty="0"/>
              <a:t>Vermeidung von "fetten" Schnittstellen, die viele Methoden enthalten, die nicht immer benötigt werden</a:t>
            </a:r>
          </a:p>
          <a:p>
            <a:r>
              <a:rPr lang="de-DE" dirty="0"/>
              <a:t>Aufteilung der Schnittstellen in kleinere und spezifischere Schnittstellen, um eine bessere Wiederverwendbarkeit zu ermöglichen</a:t>
            </a:r>
          </a:p>
          <a:p>
            <a:endParaRPr lang="de-DE" dirty="0"/>
          </a:p>
        </p:txBody>
      </p:sp>
    </p:spTree>
    <p:extLst>
      <p:ext uri="{BB962C8B-B14F-4D97-AF65-F5344CB8AC3E}">
        <p14:creationId xmlns:p14="http://schemas.microsoft.com/office/powerpoint/2010/main" val="58998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F056E-468D-4A61-BDEB-E6278411AEAC}"/>
              </a:ext>
            </a:extLst>
          </p:cNvPr>
          <p:cNvSpPr>
            <a:spLocks noGrp="1"/>
          </p:cNvSpPr>
          <p:nvPr>
            <p:ph type="title"/>
          </p:nvPr>
        </p:nvSpPr>
        <p:spPr/>
        <p:txBody>
          <a:bodyPr/>
          <a:lstStyle/>
          <a:p>
            <a:r>
              <a:rPr lang="de-DE" dirty="0"/>
              <a:t>Beispiel für das "I" im SOLID-Prinzip</a:t>
            </a:r>
          </a:p>
        </p:txBody>
      </p:sp>
      <p:sp>
        <p:nvSpPr>
          <p:cNvPr id="3" name="Inhaltsplatzhalter 2">
            <a:extLst>
              <a:ext uri="{FF2B5EF4-FFF2-40B4-BE49-F238E27FC236}">
                <a16:creationId xmlns:a16="http://schemas.microsoft.com/office/drawing/2014/main" id="{A7053182-A416-418D-9FF4-4EF80A9A95F5}"/>
              </a:ext>
            </a:extLst>
          </p:cNvPr>
          <p:cNvSpPr>
            <a:spLocks noGrp="1"/>
          </p:cNvSpPr>
          <p:nvPr>
            <p:ph idx="1"/>
          </p:nvPr>
        </p:nvSpPr>
        <p:spPr/>
        <p:txBody>
          <a:bodyPr>
            <a:normAutofit fontScale="92500"/>
          </a:bodyPr>
          <a:lstStyle/>
          <a:p>
            <a:r>
              <a:rPr lang="de-DE" dirty="0"/>
              <a:t>Annahme: Wir haben ein Modul, das eine Benutzeroberfläche bereitstellt und auf Datenbanken zugreift</a:t>
            </a:r>
          </a:p>
          <a:p>
            <a:r>
              <a:rPr lang="de-DE" dirty="0"/>
              <a:t>Wenn wir eine Schnittstelle mit allen benötigten Methoden definieren, würde sie sowohl Methoden zur Datenbankkommunikation als auch Methoden zur GUI-Steuerung enthalten</a:t>
            </a:r>
          </a:p>
          <a:p>
            <a:r>
              <a:rPr lang="de-DE" dirty="0"/>
              <a:t>Wenn ein anderes Modul nur die GUI-Steuerung benötigt, müsste es trotzdem Abhängigkeiten zur Datenbank haben, was zu einer geringeren Kohäsion führt</a:t>
            </a:r>
          </a:p>
          <a:p>
            <a:r>
              <a:rPr lang="de-DE" dirty="0"/>
              <a:t>Lösung: Trennung der Schnittstelle in eine Schnittstelle für die Datenbankkommunikation und eine Schnittstelle für die GUI-Steuerung</a:t>
            </a:r>
          </a:p>
          <a:p>
            <a:endParaRPr lang="de-DE" dirty="0"/>
          </a:p>
        </p:txBody>
      </p:sp>
    </p:spTree>
    <p:extLst>
      <p:ext uri="{BB962C8B-B14F-4D97-AF65-F5344CB8AC3E}">
        <p14:creationId xmlns:p14="http://schemas.microsoft.com/office/powerpoint/2010/main" val="410077744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980</Words>
  <Application>Microsoft Office PowerPoint</Application>
  <PresentationFormat>Breitbild</PresentationFormat>
  <Paragraphs>60</Paragraphs>
  <Slides>12</Slides>
  <Notes>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Calibri</vt:lpstr>
      <vt:lpstr>Calibri Light</vt:lpstr>
      <vt:lpstr>inherit</vt:lpstr>
      <vt:lpstr>Times New Roman</vt:lpstr>
      <vt:lpstr>Office</vt:lpstr>
      <vt:lpstr>„SOLID“-Prinzip</vt:lpstr>
      <vt:lpstr>Das Single-Responsibility-Prinzip (SPR) </vt:lpstr>
      <vt:lpstr>Das Single-Responsibility-Prinzip (SPR) würde hier nicht berücksichtigt !!! </vt:lpstr>
      <vt:lpstr>PowerPoint-Präsentation</vt:lpstr>
      <vt:lpstr>Open/Closed</vt:lpstr>
      <vt:lpstr>public abstract class GeometrischeFigur {     public abstract double BerechneFlaeche(); }   public class Rechteck : GeometrischeFigur {     public double Laenge { get; set; }     public double Breite { get; set; }       public override double BerechneFlaeche()     {         return Laenge * Breite;     } } public class Quadrat : GeometrischeFigur {     public double Seitenlaenge { get; set; }       public override double BerechneFlaeche()     {         return Math.Pow(Seitenlaenge, 2);     } }</vt:lpstr>
      <vt:lpstr>class Program {     static void Main(string[] args)     {         GeometrischeFigur[] figuren = new GeometrischeFigur[2];         figuren[0] = new Rechteck { Laenge = 2, Breite = 4 };         figuren[1] = new Quadrat { Seitenlaenge = 2 };           double gesamtflaeche = 0;         foreach (GeometrischeFigur figur in figuren)         {             gesamtflaeche += figur.BerechneFlaeche();         }           Console.WriteLine($"Die Gesamtfläche beträgt {gesamtflaeche}.");     } }</vt:lpstr>
      <vt:lpstr>Das "I" im SOLID-Prinzip</vt:lpstr>
      <vt:lpstr>Beispiel für das "I" im SOLID-Prinzip</vt:lpstr>
      <vt:lpstr>Beispiel für das "I" im SOLID-Prinzip</vt:lpstr>
      <vt:lpstr>Vorteile des "I" im SOLID-Prinzip</vt:lpstr>
      <vt:lpstr>Zusammenfassung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tobias.berndt</dc:creator>
  <cp:lastModifiedBy>tobias.berndt</cp:lastModifiedBy>
  <cp:revision>6</cp:revision>
  <dcterms:created xsi:type="dcterms:W3CDTF">2023-02-27T09:46:03Z</dcterms:created>
  <dcterms:modified xsi:type="dcterms:W3CDTF">2023-02-27T10:44:43Z</dcterms:modified>
</cp:coreProperties>
</file>