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9" r:id="rId3"/>
    <p:sldId id="262" r:id="rId4"/>
    <p:sldId id="268" r:id="rId5"/>
    <p:sldId id="263" r:id="rId6"/>
    <p:sldId id="264" r:id="rId7"/>
    <p:sldId id="270" r:id="rId8"/>
    <p:sldId id="271" r:id="rId9"/>
    <p:sldId id="276" r:id="rId10"/>
    <p:sldId id="256" r:id="rId11"/>
    <p:sldId id="261" r:id="rId12"/>
    <p:sldId id="275" r:id="rId13"/>
    <p:sldId id="257" r:id="rId14"/>
    <p:sldId id="258" r:id="rId15"/>
    <p:sldId id="259" r:id="rId16"/>
    <p:sldId id="260" r:id="rId17"/>
    <p:sldId id="267" r:id="rId18"/>
    <p:sldId id="266" r:id="rId19"/>
    <p:sldId id="2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7135C-0EF9-81C8-DEA8-30333DC0A7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1A035E-07AB-2618-39EF-887B96313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9B54DA2-7A51-DF42-C972-439005DBF90B}"/>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FBF838A9-2F29-937B-DF01-212860BFB7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CA73C-41EB-240B-89D5-57922ABF7440}"/>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651150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093AB-D479-06C2-FC25-00A0337601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733069-AE52-2AF2-DECC-D07520470E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D4B744-C58A-866C-2D41-7B2B151B21A3}"/>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087EF990-4DC8-724C-ACB3-ECC38B4FD3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FCC13-4E7B-F6F7-6B82-1BD74BD3E8AA}"/>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2933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C4BA741-242B-6CD6-4D33-633AB8353B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A974F4A-FD63-1E28-AB96-5B26FCA2A5D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0D59E5-0731-4904-7009-2A2A9129E8C7}"/>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A6C727CE-41FA-0BA1-EEF0-EB1E1B8DCD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B8CA73-CC02-21A7-7712-B8E41F11D846}"/>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0632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7955E-ADE2-47B6-D6CB-50233A4B72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639989-E1CA-89FB-5A52-E37DFE04298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65541A-2488-A12A-5B2D-4797F61CDBCC}"/>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43BE7D24-4BE2-48F0-8E81-F08B03F1C6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CFE58-028B-C119-51D7-535459FC98A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994218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4C16A-B8EB-B833-6F31-59A63E7592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60B2639-6D04-5186-EE87-9C1FCDDA3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D526FAC-7EE4-3325-7E01-C696ED5E2ABB}"/>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2898D468-5D39-69F5-1AB8-9B8CBC681D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07D25F-30A2-79A9-FC1E-916A44AEAADC}"/>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095942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009AB-5321-E127-50BE-46FF5039D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30E8A3-C110-E36D-3338-72A87A4E26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AC21E8-B1BA-5CA7-F284-712554DF20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086AF13-A2B7-0BA9-DFD7-27B7901A1C6C}"/>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1F7EBE98-A678-238B-A4A1-0AC977CEDF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47FCF5-94E6-BD36-4331-09C18D2C237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123423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60C40-2022-372E-9155-2B27937409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580ACE-5350-B867-ADB8-014D5D1F50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F003A9C-50C0-F0BC-AEA7-D1C2A16033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8E41A4-A490-69DF-0E6A-897078161F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AFDC54-3894-6CB8-BC84-A63A042C1E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41F3F-48B1-8CA2-7CA3-1457AFADBAB2}"/>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8" name="页脚占位符 7">
            <a:extLst>
              <a:ext uri="{FF2B5EF4-FFF2-40B4-BE49-F238E27FC236}">
                <a16:creationId xmlns:a16="http://schemas.microsoft.com/office/drawing/2014/main" id="{B2B60327-2439-E13D-8492-4E52EDF21FF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A47B7D-E24E-FB38-CD2C-9CAE924B134E}"/>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77435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3261F8-AB45-7E60-D2A8-B2E893110D1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0F3AE4D-EBDA-AE48-954B-E7EDF0ACEC3C}"/>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4" name="页脚占位符 3">
            <a:extLst>
              <a:ext uri="{FF2B5EF4-FFF2-40B4-BE49-F238E27FC236}">
                <a16:creationId xmlns:a16="http://schemas.microsoft.com/office/drawing/2014/main" id="{1531D57E-3E07-D1EB-D681-51A306F0CF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5DA340-9435-6EED-3FD8-8DFA529EC2A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12265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491F3A3-AA34-F707-8118-171D247EB249}"/>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3" name="页脚占位符 2">
            <a:extLst>
              <a:ext uri="{FF2B5EF4-FFF2-40B4-BE49-F238E27FC236}">
                <a16:creationId xmlns:a16="http://schemas.microsoft.com/office/drawing/2014/main" id="{A6D1616A-24B4-0C5F-024E-21C5920BDE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A4C6A8A-FEEE-893F-F1ED-E6CEDF392EC7}"/>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315938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9A71E-5225-E89B-F472-3CAD2D1745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606E5A-35D9-ED8E-6990-FFADBC053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596CC38-9F00-F745-B3FA-B6ECEC8D82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D826C6-EDC5-E456-9C10-834875E5B37E}"/>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7F9CB4A1-8237-3294-523F-EFA4D1DD3A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7DE0DC-4653-C309-36D4-A3CABED29EC8}"/>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82753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C88E3-0970-3737-68CA-6BE820EE6B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6E8F33A-E83E-3267-A59F-4D3656E5F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0D0763-4210-5428-9CDB-ABF3714C1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DB8A2E-00A5-CA82-A92E-E1D9C759E2E3}"/>
              </a:ext>
            </a:extLst>
          </p:cNvPr>
          <p:cNvSpPr>
            <a:spLocks noGrp="1"/>
          </p:cNvSpPr>
          <p:nvPr>
            <p:ph type="dt" sz="half" idx="10"/>
          </p:nvPr>
        </p:nvSpPr>
        <p:spPr/>
        <p:txBody>
          <a:bodyPr/>
          <a:lstStyle/>
          <a:p>
            <a:fld id="{402EB0AC-725F-4523-BB3A-FDA3EA477565}" type="datetimeFigureOut">
              <a:rPr lang="zh-CN" altLang="en-US" smtClean="0"/>
              <a:t>2024/4/23</a:t>
            </a:fld>
            <a:endParaRPr lang="zh-CN" altLang="en-US"/>
          </a:p>
        </p:txBody>
      </p:sp>
      <p:sp>
        <p:nvSpPr>
          <p:cNvPr id="6" name="页脚占位符 5">
            <a:extLst>
              <a:ext uri="{FF2B5EF4-FFF2-40B4-BE49-F238E27FC236}">
                <a16:creationId xmlns:a16="http://schemas.microsoft.com/office/drawing/2014/main" id="{0BF2D2A4-5861-E22A-8B12-831303F0AC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414AB9-B71E-8A9F-9D64-7482BD27916B}"/>
              </a:ext>
            </a:extLst>
          </p:cNvPr>
          <p:cNvSpPr>
            <a:spLocks noGrp="1"/>
          </p:cNvSpPr>
          <p:nvPr>
            <p:ph type="sldNum" sz="quarter" idx="12"/>
          </p:nvPr>
        </p:nvSpPr>
        <p:spPr/>
        <p:txBody>
          <a:body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28602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7DA8C36-DC76-AB54-01BB-8DB2E7E46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B2B14A-C56D-181C-5EA1-04FC48E2D7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DDFFE2-D17D-D1CA-F0E8-297658F44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EB0AC-725F-4523-BB3A-FDA3EA477565}" type="datetimeFigureOut">
              <a:rPr lang="zh-CN" altLang="en-US" smtClean="0"/>
              <a:t>2024/4/23</a:t>
            </a:fld>
            <a:endParaRPr lang="zh-CN" altLang="en-US"/>
          </a:p>
        </p:txBody>
      </p:sp>
      <p:sp>
        <p:nvSpPr>
          <p:cNvPr id="5" name="页脚占位符 4">
            <a:extLst>
              <a:ext uri="{FF2B5EF4-FFF2-40B4-BE49-F238E27FC236}">
                <a16:creationId xmlns:a16="http://schemas.microsoft.com/office/drawing/2014/main" id="{CDAE31F5-A91F-EB8C-AC13-6F64CBBBD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053C29-23BE-1C85-371B-D229B2E79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1BCF-36E0-480A-8E19-67EE6F88B409}" type="slidenum">
              <a:rPr lang="zh-CN" altLang="en-US" smtClean="0"/>
              <a:t>‹#›</a:t>
            </a:fld>
            <a:endParaRPr lang="zh-CN" altLang="en-US"/>
          </a:p>
        </p:txBody>
      </p:sp>
    </p:spTree>
    <p:extLst>
      <p:ext uri="{BB962C8B-B14F-4D97-AF65-F5344CB8AC3E}">
        <p14:creationId xmlns:p14="http://schemas.microsoft.com/office/powerpoint/2010/main" val="2583271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B08F594-2EF2-4AD3-A185-6A4B6E63F6A1}"/>
              </a:ext>
            </a:extLst>
          </p:cNvPr>
          <p:cNvSpPr txBox="1"/>
          <p:nvPr/>
        </p:nvSpPr>
        <p:spPr>
          <a:xfrm>
            <a:off x="1624853" y="148295"/>
            <a:ext cx="8942294" cy="6740307"/>
          </a:xfrm>
          <a:prstGeom prst="rect">
            <a:avLst/>
          </a:prstGeom>
          <a:noFill/>
        </p:spPr>
        <p:txBody>
          <a:bodyPr wrap="square">
            <a:spAutoFit/>
          </a:bodyPr>
          <a:lstStyle/>
          <a:p>
            <a:r>
              <a:rPr lang="zh-CN" altLang="en-US" sz="2400" b="1" dirty="0"/>
              <a:t>面试官你好，我叫罗河君，目前是南京理工大学研二的在读研究生。</a:t>
            </a:r>
          </a:p>
          <a:p>
            <a:r>
              <a:rPr lang="zh-CN" altLang="en-US" sz="2400" b="1" dirty="0"/>
              <a:t>我本科也是就读于南京理工大学计算机学院，专业是计算机科学与技术。</a:t>
            </a:r>
          </a:p>
          <a:p>
            <a:r>
              <a:rPr lang="zh-CN" altLang="en-US" sz="2400" b="1" dirty="0"/>
              <a:t>我是在</a:t>
            </a:r>
            <a:r>
              <a:rPr lang="en-US" altLang="zh-CN" sz="2400" b="1" dirty="0"/>
              <a:t>2022</a:t>
            </a:r>
            <a:r>
              <a:rPr lang="zh-CN" altLang="en-US" sz="2400" b="1" dirty="0"/>
              <a:t>年的时候保研到本校读研究生。然后我研究生阶段的计算机视觉领域里面的基于深度学习的遥感变化检测这一方面。</a:t>
            </a:r>
          </a:p>
          <a:p>
            <a:r>
              <a:rPr lang="zh-CN" altLang="en-US" sz="2400" b="1" dirty="0"/>
              <a:t>我目前的科研成果的话是发表了一篇</a:t>
            </a:r>
            <a:r>
              <a:rPr lang="en-US" altLang="zh-CN" sz="2400" b="1" dirty="0" err="1"/>
              <a:t>igarss</a:t>
            </a:r>
            <a:r>
              <a:rPr lang="zh-CN" altLang="en-US" sz="2400" b="1" dirty="0"/>
              <a:t>，然后还有两篇论文目前是在投的状态。</a:t>
            </a:r>
          </a:p>
          <a:p>
            <a:r>
              <a:rPr lang="zh-CN" altLang="en-US" sz="2400" b="1" dirty="0"/>
              <a:t>我的获奖情况的话首先是在本科和研究生阶段多次获得学校的奖学金，然后竞赛获奖主要是蓝桥杯大赛的一次省赛一等奖和国赛三等奖。</a:t>
            </a:r>
          </a:p>
          <a:p>
            <a:endParaRPr lang="zh-CN" altLang="en-US" sz="2400" b="1" dirty="0"/>
          </a:p>
          <a:p>
            <a:r>
              <a:rPr lang="zh-CN" altLang="en-US" sz="2400" b="1" dirty="0"/>
              <a:t>然后我简历上写的两个项目</a:t>
            </a:r>
          </a:p>
          <a:p>
            <a:r>
              <a:rPr lang="zh-CN" altLang="en-US" sz="2400" b="1" dirty="0"/>
              <a:t>首先是一个</a:t>
            </a:r>
            <a:r>
              <a:rPr lang="en-US" altLang="zh-CN" sz="2400" b="1" dirty="0"/>
              <a:t>Linux</a:t>
            </a:r>
            <a:r>
              <a:rPr lang="zh-CN" altLang="en-US" sz="2400" b="1" dirty="0"/>
              <a:t>高并发服务器开发的项目，这个项目应该算是我为了了解网络编程和多线程编程做的一个练手项目。</a:t>
            </a:r>
          </a:p>
          <a:p>
            <a:r>
              <a:rPr lang="zh-CN" altLang="en-US" sz="2400" b="1" dirty="0"/>
              <a:t>然后我本科阶段做的一个基于微信小程序的图像风格转换器开发的项目，包括微信小程序的前端界面和后端的一些风格转换的业务逻辑。</a:t>
            </a:r>
          </a:p>
        </p:txBody>
      </p:sp>
    </p:spTree>
    <p:extLst>
      <p:ext uri="{BB962C8B-B14F-4D97-AF65-F5344CB8AC3E}">
        <p14:creationId xmlns:p14="http://schemas.microsoft.com/office/powerpoint/2010/main" val="84824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9B4C9AB-6481-43F2-A77D-FC8FA651F9AC}"/>
              </a:ext>
            </a:extLst>
          </p:cNvPr>
          <p:cNvSpPr txBox="1"/>
          <p:nvPr/>
        </p:nvSpPr>
        <p:spPr>
          <a:xfrm>
            <a:off x="2264622" y="2497976"/>
            <a:ext cx="7662755"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计算机网络</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335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818FAC9-E101-CC8B-409B-A961F5FF0087}"/>
              </a:ext>
            </a:extLst>
          </p:cNvPr>
          <p:cNvSpPr txBox="1"/>
          <p:nvPr/>
        </p:nvSpPr>
        <p:spPr>
          <a:xfrm>
            <a:off x="0" y="0"/>
            <a:ext cx="3877985" cy="1200329"/>
          </a:xfrm>
          <a:prstGeom prst="rect">
            <a:avLst/>
          </a:prstGeom>
          <a:noFill/>
        </p:spPr>
        <p:txBody>
          <a:bodyPr wrap="none" rtlCol="0">
            <a:spAutoFit/>
          </a:bodyPr>
          <a:lstStyle/>
          <a:p>
            <a:r>
              <a:rPr lang="zh-CN"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网络模型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AAD4F34-1247-71D9-A6C3-0CB8BDD73BD1}"/>
              </a:ext>
            </a:extLst>
          </p:cNvPr>
          <p:cNvSpPr txBox="1"/>
          <p:nvPr/>
        </p:nvSpPr>
        <p:spPr>
          <a:xfrm>
            <a:off x="142874" y="1616839"/>
            <a:ext cx="5781675" cy="4524315"/>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OSI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，负责给应用程序提供统一的接口；</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表示层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，负责把数据转换成兼容另一个系统能识别的格式；</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会话层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，负责建立、管理和终止表示层实体之间的通信会话；</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，负责端到端的数据传输；</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，负责数据的路由、转发、分片；</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数据链路层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，负责数据的封帧和差错检测，以及</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MAC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物理层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，负责在物理网络中传输数据帧；</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1683A3E-6E96-580F-9D3E-7147C11D2C13}"/>
              </a:ext>
            </a:extLst>
          </p:cNvPr>
          <p:cNvSpPr txBox="1"/>
          <p:nvPr/>
        </p:nvSpPr>
        <p:spPr>
          <a:xfrm>
            <a:off x="6200776" y="1616839"/>
            <a:ext cx="5848350" cy="4154984"/>
          </a:xfrm>
          <a:prstGeom prst="rect">
            <a:avLst/>
          </a:prstGeom>
          <a:noFill/>
        </p:spPr>
        <p:txBody>
          <a:bodyPr wrap="square">
            <a:spAutoFit/>
          </a:bodyPr>
          <a:lstStyle/>
          <a:p>
            <a:pPr algn="just"/>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TCP/IP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网络模型</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应用层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，负责向用户提供一组应用程序，比如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HTTP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FTP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传输层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a:t>
            </a: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端到端</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的通信，比如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TCP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UDP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2400" b="1"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网络层</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，负责网络包的封装、分片、路由、转发，比如</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IP</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ICMP </a:t>
            </a:r>
            <a:r>
              <a:rPr lang="zh-CN"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等；</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endParaRPr>
          </a:p>
          <a:p>
            <a:pPr marL="342900" indent="-342900" algn="just">
              <a:buSzPts val="1000"/>
              <a:buFont typeface="Symbol" panose="05050102010706020507" pitchFamily="18" charset="2"/>
              <a:buChar char=""/>
              <a:tabLst>
                <a:tab pos="457200" algn="l"/>
              </a:tabLst>
            </a:pPr>
            <a:r>
              <a:rPr lang="zh-CN" altLang="zh-CN" sz="2400" b="1"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网络接口层</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，负责网络包在物理网络中的传输，比如网络包的封帧、</a:t>
            </a:r>
            <a:r>
              <a:rPr lang="en-US" altLang="zh-CN" sz="2400" dirty="0">
                <a:solidFill>
                  <a:srgbClr val="2C3E50"/>
                </a:solidFill>
                <a:effectLst/>
                <a:highlight>
                  <a:srgbClr val="FFFFFF"/>
                </a:highlight>
                <a:latin typeface="Segoe UI" panose="020B0502040204020203" pitchFamily="34" charset="0"/>
                <a:ea typeface="等线" panose="02010600030101010101" pitchFamily="2" charset="-122"/>
              </a:rPr>
              <a:t> MAC </a:t>
            </a:r>
            <a:r>
              <a:rPr lang="zh-CN" altLang="zh-CN" sz="24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寻址、差错检测，以及通过网卡传输网络帧等</a:t>
            </a:r>
            <a:endParaRPr lang="zh-CN" altLang="en-US" sz="2400" dirty="0"/>
          </a:p>
        </p:txBody>
      </p:sp>
    </p:spTree>
    <p:extLst>
      <p:ext uri="{BB962C8B-B14F-4D97-AF65-F5344CB8AC3E}">
        <p14:creationId xmlns:p14="http://schemas.microsoft.com/office/powerpoint/2010/main" val="3896297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35A43C3-AD64-4AE0-836A-2DEFA54C3157}"/>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GET/POST</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6C8CEF5-1ECD-40E7-A740-CB81C44B4F50}"/>
              </a:ext>
            </a:extLst>
          </p:cNvPr>
          <p:cNvSpPr txBox="1"/>
          <p:nvPr/>
        </p:nvSpPr>
        <p:spPr>
          <a:xfrm>
            <a:off x="-33979" y="1146750"/>
            <a:ext cx="6029298" cy="3970318"/>
          </a:xfrm>
          <a:prstGeom prst="rect">
            <a:avLst/>
          </a:prstGeom>
          <a:noFill/>
        </p:spPr>
        <p:txBody>
          <a:bodyPr wrap="square">
            <a:spAutoFit/>
          </a:bodyPr>
          <a:lstStyle/>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主要用来获取数据，</a:t>
            </a:r>
            <a:r>
              <a:rPr lang="en-US" altLang="zh-CN" b="1" i="0" dirty="0">
                <a:solidFill>
                  <a:srgbClr val="191B1F"/>
                </a:solidFill>
                <a:effectLst/>
                <a:latin typeface="-apple-system"/>
              </a:rPr>
              <a:t>post</a:t>
            </a:r>
            <a:r>
              <a:rPr lang="zh-CN" altLang="en-US" b="1" i="0" dirty="0">
                <a:solidFill>
                  <a:srgbClr val="191B1F"/>
                </a:solidFill>
                <a:effectLst/>
                <a:latin typeface="-apple-system"/>
              </a:rPr>
              <a:t>主要用来提交或修改数据。</a:t>
            </a:r>
          </a:p>
          <a:p>
            <a:pPr algn="l">
              <a:buFont typeface="Arial" panose="020B0604020202020204" pitchFamily="34" charset="0"/>
              <a:buChar char="•"/>
            </a:pPr>
            <a:r>
              <a:rPr lang="en-US" altLang="zh-CN" b="1" i="0" dirty="0">
                <a:solidFill>
                  <a:srgbClr val="191B1F"/>
                </a:solidFill>
                <a:effectLst/>
                <a:latin typeface="-apple-system"/>
              </a:rPr>
              <a:t>get</a:t>
            </a:r>
            <a:r>
              <a:rPr lang="zh-CN" altLang="en-US" b="1" i="0" dirty="0">
                <a:solidFill>
                  <a:srgbClr val="191B1F"/>
                </a:solidFill>
                <a:effectLst/>
                <a:latin typeface="-apple-system"/>
              </a:rPr>
              <a:t>的参数有长度限制，最长</a:t>
            </a:r>
            <a:r>
              <a:rPr lang="en-US" altLang="zh-CN" b="1" i="0" dirty="0">
                <a:solidFill>
                  <a:srgbClr val="191B1F"/>
                </a:solidFill>
                <a:effectLst/>
                <a:latin typeface="-apple-system"/>
              </a:rPr>
              <a:t>2048</a:t>
            </a:r>
            <a:r>
              <a:rPr lang="zh-CN" altLang="en-US" b="1" i="0" dirty="0">
                <a:solidFill>
                  <a:srgbClr val="191B1F"/>
                </a:solidFill>
                <a:effectLst/>
                <a:latin typeface="-apple-system"/>
              </a:rPr>
              <a:t>字节，而</a:t>
            </a:r>
            <a:r>
              <a:rPr lang="en-US" altLang="zh-CN" b="1" i="0" dirty="0">
                <a:solidFill>
                  <a:srgbClr val="191B1F"/>
                </a:solidFill>
                <a:effectLst/>
                <a:latin typeface="-apple-system"/>
              </a:rPr>
              <a:t>post</a:t>
            </a:r>
            <a:r>
              <a:rPr lang="zh-CN" altLang="en-US" b="1"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是明文传输，可以直接通过</a:t>
            </a:r>
            <a:r>
              <a:rPr lang="en-US" altLang="zh-CN" b="0" i="0" dirty="0" err="1">
                <a:solidFill>
                  <a:srgbClr val="191B1F"/>
                </a:solidFill>
                <a:effectLst/>
                <a:latin typeface="-apple-system"/>
              </a:rPr>
              <a:t>url</a:t>
            </a:r>
            <a:r>
              <a:rPr lang="zh-CN" altLang="en-US" b="0" i="0" dirty="0">
                <a:solidFill>
                  <a:srgbClr val="191B1F"/>
                </a:solidFill>
                <a:effectLst/>
                <a:latin typeface="-apple-system"/>
              </a:rPr>
              <a:t>看到参数信息，</a:t>
            </a:r>
            <a:r>
              <a:rPr lang="en-US" altLang="zh-CN" b="0" i="0" dirty="0">
                <a:solidFill>
                  <a:srgbClr val="191B1F"/>
                </a:solidFill>
                <a:effectLst/>
                <a:latin typeface="-apple-system"/>
              </a:rPr>
              <a:t>post</a:t>
            </a:r>
            <a:r>
              <a:rPr lang="zh-CN" altLang="en-US" b="0" i="0" dirty="0">
                <a:solidFill>
                  <a:srgbClr val="191B1F"/>
                </a:solidFill>
                <a:effectLst/>
                <a:latin typeface="-apple-system"/>
              </a:rPr>
              <a:t>是放在请求体中，除非用工具才能看到。</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的参数会附加在</a:t>
            </a:r>
            <a:r>
              <a:rPr lang="en-US" altLang="zh-CN" b="0" i="0" dirty="0" err="1">
                <a:solidFill>
                  <a:srgbClr val="191B1F"/>
                </a:solidFill>
                <a:effectLst/>
                <a:latin typeface="-apple-system"/>
              </a:rPr>
              <a:t>url</a:t>
            </a:r>
            <a:r>
              <a:rPr lang="zh-CN" altLang="en-US" b="0" i="0" dirty="0">
                <a:solidFill>
                  <a:srgbClr val="191B1F"/>
                </a:solidFill>
                <a:effectLst/>
                <a:latin typeface="-apple-system"/>
              </a:rPr>
              <a:t>中，以 </a:t>
            </a:r>
            <a:r>
              <a:rPr lang="en-US" altLang="zh-CN" b="0" i="0" dirty="0">
                <a:solidFill>
                  <a:srgbClr val="191B1F"/>
                </a:solidFill>
                <a:effectLst/>
                <a:latin typeface="-apple-system"/>
              </a:rPr>
              <a:t>" </a:t>
            </a:r>
            <a:r>
              <a:rPr lang="zh-CN" altLang="en-US" b="0" i="0" dirty="0">
                <a:solidFill>
                  <a:srgbClr val="191B1F"/>
                </a:solidFill>
                <a:effectLst/>
                <a:latin typeface="-apple-system"/>
              </a:rPr>
              <a:t>？</a:t>
            </a:r>
            <a:r>
              <a:rPr lang="en-US" altLang="zh-CN" b="0" i="0" dirty="0">
                <a:solidFill>
                  <a:srgbClr val="191B1F"/>
                </a:solidFill>
                <a:effectLst/>
                <a:latin typeface="-apple-system"/>
              </a:rPr>
              <a:t>"</a:t>
            </a:r>
            <a:r>
              <a:rPr lang="zh-CN" altLang="en-US" b="0" i="0" dirty="0">
                <a:solidFill>
                  <a:srgbClr val="191B1F"/>
                </a:solidFill>
                <a:effectLst/>
                <a:latin typeface="-apple-system"/>
              </a:rPr>
              <a:t>分割</a:t>
            </a:r>
            <a:r>
              <a:rPr lang="en-US" altLang="zh-CN" b="0" i="0" dirty="0" err="1">
                <a:solidFill>
                  <a:srgbClr val="191B1F"/>
                </a:solidFill>
                <a:effectLst/>
                <a:latin typeface="-apple-system"/>
              </a:rPr>
              <a:t>url</a:t>
            </a:r>
            <a:r>
              <a:rPr lang="zh-CN" altLang="en-US" b="0" i="0" dirty="0">
                <a:solidFill>
                  <a:srgbClr val="191B1F"/>
                </a:solidFill>
                <a:effectLst/>
                <a:latin typeface="-apple-system"/>
              </a:rPr>
              <a:t>和传输数据，多个参数用 </a:t>
            </a:r>
            <a:r>
              <a:rPr lang="en-US" altLang="zh-CN" b="0" i="0" dirty="0">
                <a:solidFill>
                  <a:srgbClr val="191B1F"/>
                </a:solidFill>
                <a:effectLst/>
                <a:latin typeface="-apple-system"/>
              </a:rPr>
              <a:t>"&amp;"</a:t>
            </a:r>
            <a:r>
              <a:rPr lang="zh-CN" altLang="en-US" b="0" i="0" dirty="0">
                <a:solidFill>
                  <a:srgbClr val="191B1F"/>
                </a:solidFill>
                <a:effectLst/>
                <a:latin typeface="-apple-system"/>
              </a:rPr>
              <a:t>连接， 而</a:t>
            </a:r>
            <a:r>
              <a:rPr lang="en-US" altLang="zh-CN" b="0" i="0" dirty="0">
                <a:solidFill>
                  <a:srgbClr val="191B1F"/>
                </a:solidFill>
                <a:effectLst/>
                <a:latin typeface="-apple-system"/>
              </a:rPr>
              <a:t>post</a:t>
            </a:r>
            <a:r>
              <a:rPr lang="zh-CN" altLang="en-US" b="0" i="0" dirty="0">
                <a:solidFill>
                  <a:srgbClr val="191B1F"/>
                </a:solidFill>
                <a:effectLst/>
                <a:latin typeface="-apple-system"/>
              </a:rPr>
              <a:t>会把参数放在</a:t>
            </a:r>
            <a:r>
              <a:rPr lang="en-US" altLang="zh-CN" b="0" i="0" dirty="0">
                <a:solidFill>
                  <a:srgbClr val="191B1F"/>
                </a:solidFill>
                <a:effectLst/>
                <a:latin typeface="-apple-system"/>
              </a:rPr>
              <a:t>http</a:t>
            </a:r>
            <a:r>
              <a:rPr lang="zh-CN" altLang="en-US" b="0" i="0" dirty="0">
                <a:solidFill>
                  <a:srgbClr val="191B1F"/>
                </a:solidFill>
                <a:effectLst/>
                <a:latin typeface="-apple-system"/>
              </a:rPr>
              <a:t>请求体中。</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请求会保存在浏览器历史记录中，也可以保存在</a:t>
            </a:r>
            <a:r>
              <a:rPr lang="en-US" altLang="zh-CN" b="0" i="0" dirty="0">
                <a:solidFill>
                  <a:srgbClr val="191B1F"/>
                </a:solidFill>
                <a:effectLst/>
                <a:latin typeface="-apple-system"/>
              </a:rPr>
              <a:t>web</a:t>
            </a:r>
            <a:r>
              <a:rPr lang="zh-CN" altLang="en-US" b="0" i="0" dirty="0">
                <a:solidFill>
                  <a:srgbClr val="191B1F"/>
                </a:solidFill>
                <a:effectLst/>
                <a:latin typeface="-apple-system"/>
              </a:rPr>
              <a:t>服务器日志中。</a:t>
            </a:r>
            <a:endParaRPr lang="en-US" altLang="zh-CN" b="0" i="0" dirty="0">
              <a:solidFill>
                <a:srgbClr val="191B1F"/>
              </a:solidFill>
              <a:effectLst/>
              <a:latin typeface="-apple-system"/>
            </a:endParaRP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请求会被浏览器主动缓存，而</a:t>
            </a:r>
            <a:r>
              <a:rPr lang="en-US" altLang="zh-CN" b="0" i="0" dirty="0">
                <a:solidFill>
                  <a:srgbClr val="191B1F"/>
                </a:solidFill>
                <a:effectLst/>
                <a:latin typeface="-apple-system"/>
              </a:rPr>
              <a:t>post</a:t>
            </a:r>
            <a:r>
              <a:rPr lang="zh-CN" altLang="en-US" b="0" i="0" dirty="0">
                <a:solidFill>
                  <a:srgbClr val="191B1F"/>
                </a:solidFill>
                <a:effectLst/>
                <a:latin typeface="-apple-system"/>
              </a:rPr>
              <a:t>不会，除非手动设置。</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在浏览器回退时是无害的，而</a:t>
            </a:r>
            <a:r>
              <a:rPr lang="en-US" altLang="zh-CN" b="0" i="0" dirty="0">
                <a:solidFill>
                  <a:srgbClr val="191B1F"/>
                </a:solidFill>
                <a:effectLst/>
                <a:latin typeface="-apple-system"/>
              </a:rPr>
              <a:t>post</a:t>
            </a:r>
            <a:r>
              <a:rPr lang="zh-CN" altLang="en-US" b="0" i="0" dirty="0">
                <a:solidFill>
                  <a:srgbClr val="191B1F"/>
                </a:solidFill>
                <a:effectLst/>
                <a:latin typeface="-apple-system"/>
              </a:rPr>
              <a:t>会再次提交请求。</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请求只能进行</a:t>
            </a:r>
            <a:r>
              <a:rPr lang="en-US" altLang="zh-CN" b="0" i="0" dirty="0" err="1">
                <a:solidFill>
                  <a:srgbClr val="191B1F"/>
                </a:solidFill>
                <a:effectLst/>
                <a:latin typeface="-apple-system"/>
              </a:rPr>
              <a:t>url</a:t>
            </a:r>
            <a:r>
              <a:rPr lang="zh-CN" altLang="en-US" b="0" i="0" dirty="0">
                <a:solidFill>
                  <a:srgbClr val="191B1F"/>
                </a:solidFill>
                <a:effectLst/>
                <a:latin typeface="-apple-system"/>
              </a:rPr>
              <a:t>编码，而</a:t>
            </a:r>
            <a:r>
              <a:rPr lang="en-US" altLang="zh-CN" b="0" i="0" dirty="0">
                <a:solidFill>
                  <a:srgbClr val="191B1F"/>
                </a:solidFill>
                <a:effectLst/>
                <a:latin typeface="-apple-system"/>
              </a:rPr>
              <a:t>post</a:t>
            </a:r>
            <a:r>
              <a:rPr lang="zh-CN" altLang="en-US" b="0" i="0" dirty="0">
                <a:solidFill>
                  <a:srgbClr val="191B1F"/>
                </a:solidFill>
                <a:effectLst/>
                <a:latin typeface="-apple-system"/>
              </a:rPr>
              <a:t>支持多种编码方式。</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请求的参数数据类型只接受</a:t>
            </a:r>
            <a:r>
              <a:rPr lang="en-US" altLang="zh-CN" b="0" i="0" dirty="0">
                <a:solidFill>
                  <a:srgbClr val="191B1F"/>
                </a:solidFill>
                <a:effectLst/>
                <a:latin typeface="-apple-system"/>
              </a:rPr>
              <a:t>ASCII</a:t>
            </a:r>
            <a:r>
              <a:rPr lang="zh-CN" altLang="en-US" b="0" i="0" dirty="0">
                <a:solidFill>
                  <a:srgbClr val="191B1F"/>
                </a:solidFill>
                <a:effectLst/>
                <a:latin typeface="-apple-system"/>
              </a:rPr>
              <a:t>字符，而</a:t>
            </a:r>
            <a:r>
              <a:rPr lang="en-US" altLang="zh-CN" b="0" i="0" dirty="0">
                <a:solidFill>
                  <a:srgbClr val="191B1F"/>
                </a:solidFill>
                <a:effectLst/>
                <a:latin typeface="-apple-system"/>
              </a:rPr>
              <a:t>post</a:t>
            </a:r>
            <a:r>
              <a:rPr lang="zh-CN" altLang="en-US" b="0" i="0" dirty="0">
                <a:solidFill>
                  <a:srgbClr val="191B1F"/>
                </a:solidFill>
                <a:effectLst/>
                <a:latin typeface="-apple-system"/>
              </a:rPr>
              <a:t>没有限制。</a:t>
            </a:r>
          </a:p>
          <a:p>
            <a:pPr algn="l">
              <a:buFont typeface="Arial" panose="020B0604020202020204" pitchFamily="34" charset="0"/>
              <a:buChar char="•"/>
            </a:pPr>
            <a:r>
              <a:rPr lang="en-US" altLang="zh-CN" b="0" i="0" dirty="0">
                <a:solidFill>
                  <a:srgbClr val="191B1F"/>
                </a:solidFill>
                <a:effectLst/>
                <a:latin typeface="-apple-system"/>
              </a:rPr>
              <a:t>get</a:t>
            </a:r>
            <a:r>
              <a:rPr lang="zh-CN" altLang="en-US" b="0" i="0" dirty="0">
                <a:solidFill>
                  <a:srgbClr val="191B1F"/>
                </a:solidFill>
                <a:effectLst/>
                <a:latin typeface="-apple-system"/>
              </a:rPr>
              <a:t>是幂等的，而</a:t>
            </a:r>
            <a:r>
              <a:rPr lang="en-US" altLang="zh-CN" b="0" i="0" dirty="0">
                <a:solidFill>
                  <a:srgbClr val="191B1F"/>
                </a:solidFill>
                <a:effectLst/>
                <a:latin typeface="-apple-system"/>
              </a:rPr>
              <a:t>post</a:t>
            </a:r>
            <a:r>
              <a:rPr lang="zh-CN" altLang="en-US" b="0" i="0" dirty="0">
                <a:solidFill>
                  <a:srgbClr val="191B1F"/>
                </a:solidFill>
                <a:effectLst/>
                <a:latin typeface="-apple-system"/>
              </a:rPr>
              <a:t>不是幂等的。 幂等性：对同一</a:t>
            </a:r>
            <a:r>
              <a:rPr lang="en-US" altLang="zh-CN" b="0" i="0" dirty="0">
                <a:solidFill>
                  <a:srgbClr val="191B1F"/>
                </a:solidFill>
                <a:effectLst/>
                <a:latin typeface="-apple-system"/>
              </a:rPr>
              <a:t>URL</a:t>
            </a:r>
            <a:r>
              <a:rPr lang="zh-CN" altLang="en-US" b="0" i="0" dirty="0">
                <a:solidFill>
                  <a:srgbClr val="191B1F"/>
                </a:solidFill>
                <a:effectLst/>
                <a:latin typeface="-apple-system"/>
              </a:rPr>
              <a:t>的多个请求应该返回同样的结果。</a:t>
            </a:r>
          </a:p>
        </p:txBody>
      </p:sp>
      <p:sp>
        <p:nvSpPr>
          <p:cNvPr id="7" name="文本框 6">
            <a:extLst>
              <a:ext uri="{FF2B5EF4-FFF2-40B4-BE49-F238E27FC236}">
                <a16:creationId xmlns:a16="http://schemas.microsoft.com/office/drawing/2014/main" id="{796E91D8-A8C0-4BBE-994D-E241C118012A}"/>
              </a:ext>
            </a:extLst>
          </p:cNvPr>
          <p:cNvSpPr txBox="1"/>
          <p:nvPr/>
        </p:nvSpPr>
        <p:spPr>
          <a:xfrm>
            <a:off x="-33979" y="5187952"/>
            <a:ext cx="6326324" cy="646331"/>
          </a:xfrm>
          <a:prstGeom prst="rect">
            <a:avLst/>
          </a:prstGeom>
          <a:noFill/>
        </p:spPr>
        <p:txBody>
          <a:bodyPr wrap="square">
            <a:spAutoFit/>
          </a:bodyPr>
          <a:lstStyle/>
          <a:p>
            <a:r>
              <a:rPr lang="en-US"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GET</a:t>
            </a:r>
            <a:r>
              <a:rPr lang="zh-CN" altLang="en-US"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中</a:t>
            </a:r>
            <a:r>
              <a:rPr lang="en-US" altLang="zh-CN" b="1" dirty="0" err="1">
                <a:solidFill>
                  <a:srgbClr val="FF0000"/>
                </a:solidFill>
                <a:latin typeface="Segoe UI" panose="020B0502040204020203" pitchFamily="34" charset="0"/>
                <a:ea typeface="等线" panose="02010600030101010101" pitchFamily="2" charset="-122"/>
                <a:cs typeface="Segoe UI" panose="020B0502040204020203" pitchFamily="34" charset="0"/>
              </a:rPr>
              <a:t>url</a:t>
            </a:r>
            <a:r>
              <a:rPr lang="zh-CN" altLang="en-US" b="1" dirty="0">
                <a:solidFill>
                  <a:srgbClr val="FF0000"/>
                </a:solidFill>
                <a:latin typeface="Segoe UI" panose="020B0502040204020203" pitchFamily="34" charset="0"/>
                <a:ea typeface="等线" panose="02010600030101010101" pitchFamily="2" charset="-122"/>
                <a:cs typeface="Segoe UI" panose="020B0502040204020203" pitchFamily="34" charset="0"/>
              </a:rPr>
              <a:t>过长：</a:t>
            </a:r>
            <a:endParaRPr lang="en-US" altLang="zh-CN" b="1" dirty="0">
              <a:solidFill>
                <a:srgbClr val="FF0000"/>
              </a:solidFill>
              <a:latin typeface="Segoe UI" panose="020B0502040204020203" pitchFamily="34" charset="0"/>
              <a:ea typeface="等线" panose="02010600030101010101" pitchFamily="2" charset="-122"/>
              <a:cs typeface="Segoe UI" panose="020B0502040204020203" pitchFamily="34" charset="0"/>
            </a:endParaRPr>
          </a:p>
          <a:p>
            <a:r>
              <a:rPr lang="zh-CN" altLang="en-US" b="1" dirty="0"/>
              <a:t>修改服务器设置使其支持更大的</a:t>
            </a:r>
            <a:r>
              <a:rPr lang="en-US" altLang="zh-CN" b="1" dirty="0"/>
              <a:t>header</a:t>
            </a:r>
            <a:r>
              <a:rPr lang="zh-CN" altLang="en-US" b="1" dirty="0"/>
              <a:t>缓冲区</a:t>
            </a:r>
          </a:p>
        </p:txBody>
      </p:sp>
    </p:spTree>
    <p:extLst>
      <p:ext uri="{BB962C8B-B14F-4D97-AF65-F5344CB8AC3E}">
        <p14:creationId xmlns:p14="http://schemas.microsoft.com/office/powerpoint/2010/main" val="3584940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59EA97-4286-148A-FE7F-02E53D339595}"/>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请求</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CD3897A-CB06-A8DB-C8E7-DA55C6C7DA5F}"/>
              </a:ext>
            </a:extLst>
          </p:cNvPr>
          <p:cNvSpPr txBox="1"/>
          <p:nvPr/>
        </p:nvSpPr>
        <p:spPr>
          <a:xfrm>
            <a:off x="123824" y="1200329"/>
            <a:ext cx="4867276" cy="2308324"/>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解析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URL</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，生成</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请求报文</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DNS</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查询</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IP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地址</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与服务器建立</a:t>
            </a:r>
            <a:r>
              <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TCP</a:t>
            </a:r>
            <a:r>
              <a:rPr lang="zh-CN" altLang="en-US"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连接</a:t>
            </a:r>
            <a:endParaRPr lang="en-US" altLang="zh-CN" sz="2400" kern="100" dirty="0">
              <a:solidFill>
                <a:srgbClr val="2C3E5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发送</a:t>
            </a:r>
            <a:r>
              <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HTTP</a:t>
            </a: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请求，服务器处理、回发响应</a:t>
            </a:r>
            <a:endParaRPr lang="en-US" altLang="zh-CN"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highlight>
                  <a:srgbClr val="FFFFFF"/>
                </a:highlight>
                <a:latin typeface="Segoe UI" panose="020B0502040204020203" pitchFamily="34" charset="0"/>
                <a:ea typeface="等线" panose="02010600030101010101" pitchFamily="2" charset="-122"/>
                <a:cs typeface="Times New Roman" panose="02020603050405020304" pitchFamily="18" charset="0"/>
              </a:rPr>
              <a:t>浏览器根据响应渲染页面</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11A1658-E37F-E399-0566-752344220738}"/>
              </a:ext>
            </a:extLst>
          </p:cNvPr>
          <p:cNvSpPr txBox="1"/>
          <p:nvPr/>
        </p:nvSpPr>
        <p:spPr>
          <a:xfrm>
            <a:off x="666750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 123</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8684BBD4-DEBA-17F1-0C45-528EE6FF088A}"/>
              </a:ext>
            </a:extLst>
          </p:cNvPr>
          <p:cNvSpPr txBox="1"/>
          <p:nvPr/>
        </p:nvSpPr>
        <p:spPr>
          <a:xfrm>
            <a:off x="6427109" y="1120676"/>
            <a:ext cx="5764891" cy="3046988"/>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HTTP 1.1</a:t>
            </a:r>
          </a:p>
          <a:p>
            <a:pPr algn="just"/>
            <a:r>
              <a:rPr lang="zh-CN" altLang="en-US"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简单、灵活、易扩展</a:t>
            </a:r>
            <a:r>
              <a:rPr lang="en-US" altLang="zh-CN" sz="2400" kern="100" dirty="0">
                <a:solidFill>
                  <a:srgbClr val="00B0F0"/>
                </a:solidFill>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无状态、明文</a:t>
            </a:r>
            <a:endParaRPr lang="en-US" altLang="zh-CN" sz="2400"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长连接</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管道</a:t>
            </a:r>
            <a:endParaRPr lang="en-US"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effectLst/>
                <a:latin typeface="等线" panose="02010600030101010101" pitchFamily="2" charset="-122"/>
                <a:ea typeface="等线" panose="02010600030101010101" pitchFamily="2" charset="-122"/>
                <a:cs typeface="Times New Roman" panose="02020603050405020304" pitchFamily="18" charset="0"/>
              </a:rPr>
              <a:t>HTTP 2</a:t>
            </a:r>
          </a:p>
          <a:p>
            <a:pPr algn="just"/>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① 基于</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HTTPS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② 头部压缩</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③ 二进制</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④并发传输</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⑤服务器推送</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HTTP 3</a:t>
            </a:r>
          </a:p>
          <a:p>
            <a:pPr algn="just"/>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传输</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UDP</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，应用层</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QUIC</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E31D0D1-E4CE-EB99-6CDC-B15185FD57E9}"/>
              </a:ext>
            </a:extLst>
          </p:cNvPr>
          <p:cNvSpPr txBox="1"/>
          <p:nvPr/>
        </p:nvSpPr>
        <p:spPr>
          <a:xfrm>
            <a:off x="0" y="3933825"/>
            <a:ext cx="2422458"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QUIC</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684E872-D6F3-9AFB-0E48-B68843EB092A}"/>
              </a:ext>
            </a:extLst>
          </p:cNvPr>
          <p:cNvSpPr txBox="1"/>
          <p:nvPr/>
        </p:nvSpPr>
        <p:spPr>
          <a:xfrm>
            <a:off x="0" y="4924604"/>
            <a:ext cx="6044970" cy="1569660"/>
          </a:xfrm>
          <a:prstGeom prst="rect">
            <a:avLst/>
          </a:prstGeom>
          <a:noFill/>
        </p:spPr>
        <p:txBody>
          <a:bodyPr wrap="square">
            <a:spAutoFit/>
          </a:bodyPr>
          <a:lstStyle/>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无队头阻塞（只阻塞一个流）</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内部包含了</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握手同时进行，更快连接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使用连接</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ID</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而非</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TCP</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四元组，更快的重连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B202761-AEF0-4D51-9BA5-D8D4B9A43868}"/>
              </a:ext>
            </a:extLst>
          </p:cNvPr>
          <p:cNvSpPr txBox="1"/>
          <p:nvPr/>
        </p:nvSpPr>
        <p:spPr>
          <a:xfrm>
            <a:off x="6815762" y="4128592"/>
            <a:ext cx="295465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状态码</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6181C8-7988-48B5-833A-A1613A52A727}"/>
              </a:ext>
            </a:extLst>
          </p:cNvPr>
          <p:cNvSpPr txBox="1"/>
          <p:nvPr/>
        </p:nvSpPr>
        <p:spPr>
          <a:xfrm>
            <a:off x="6044970" y="5237056"/>
            <a:ext cx="6147030" cy="1015663"/>
          </a:xfrm>
          <a:prstGeom prst="rect">
            <a:avLst/>
          </a:prstGeom>
          <a:noFill/>
        </p:spPr>
        <p:txBody>
          <a:bodyPr wrap="square">
            <a:spAutoFit/>
          </a:bodyPr>
          <a:lstStyle/>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301</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永久重定向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302</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临时重定向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协商缓存命中</a:t>
            </a:r>
            <a:endPar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400</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请求语法错 </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403</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无权限禁止访问</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404 </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notfound</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500</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服务器错误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503</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服务器繁忙 </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504</a:t>
            </a:r>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网关超时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96111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B57D50-7058-7B4B-190C-0D5439EA785B}"/>
              </a:ext>
            </a:extLst>
          </p:cNvPr>
          <p:cNvSpPr txBox="1"/>
          <p:nvPr/>
        </p:nvSpPr>
        <p:spPr>
          <a:xfrm>
            <a:off x="0" y="0"/>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缓存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DA5EB31C-0422-0782-526B-81780689236D}"/>
              </a:ext>
            </a:extLst>
          </p:cNvPr>
          <p:cNvPicPr>
            <a:picLocks noChangeAspect="1"/>
          </p:cNvPicPr>
          <p:nvPr/>
        </p:nvPicPr>
        <p:blipFill>
          <a:blip r:embed="rId2" cstate="print">
            <a:extLst>
              <a:ext uri="{BEBA8EAE-BF5A-486C-A8C5-ECC9F3942E4B}">
                <a14:imgProps xmlns:a14="http://schemas.microsoft.com/office/drawing/2010/main">
                  <a14:imgLayer r:embed="rId3">
                    <a14:imgEffect>
                      <a14:brightnessContrast contrast="-36000"/>
                    </a14:imgEffect>
                  </a14:imgLayer>
                </a14:imgProps>
              </a:ext>
              <a:ext uri="{28A0092B-C50C-407E-A947-70E740481C1C}">
                <a14:useLocalDpi xmlns:a14="http://schemas.microsoft.com/office/drawing/2010/main" val="0"/>
              </a:ext>
            </a:extLst>
          </a:blip>
          <a:srcRect/>
          <a:stretch>
            <a:fillRect/>
          </a:stretch>
        </p:blipFill>
        <p:spPr bwMode="auto">
          <a:xfrm>
            <a:off x="-1" y="1200328"/>
            <a:ext cx="6569730" cy="5467171"/>
          </a:xfrm>
          <a:prstGeom prst="rect">
            <a:avLst/>
          </a:prstGeom>
          <a:noFill/>
          <a:ln>
            <a:noFill/>
          </a:ln>
        </p:spPr>
      </p:pic>
      <p:sp>
        <p:nvSpPr>
          <p:cNvPr id="6" name="文本框 5">
            <a:extLst>
              <a:ext uri="{FF2B5EF4-FFF2-40B4-BE49-F238E27FC236}">
                <a16:creationId xmlns:a16="http://schemas.microsoft.com/office/drawing/2014/main" id="{5D416E23-2CE0-E1F1-4FA1-B5F5F43CEE35}"/>
              </a:ext>
            </a:extLst>
          </p:cNvPr>
          <p:cNvSpPr txBox="1"/>
          <p:nvPr/>
        </p:nvSpPr>
        <p:spPr>
          <a:xfrm>
            <a:off x="7124700" y="28576"/>
            <a:ext cx="440781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C7FAB1AD-BC43-369B-86E9-D796B643FB6F}"/>
              </a:ext>
            </a:extLst>
          </p:cNvPr>
          <p:cNvSpPr txBox="1"/>
          <p:nvPr/>
        </p:nvSpPr>
        <p:spPr>
          <a:xfrm>
            <a:off x="6427109" y="1120676"/>
            <a:ext cx="5764891" cy="2308324"/>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避免发送请求：</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缓存技术</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减少发送请求：</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① 减少重定向：代理服务器来重定向</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② 合并多个请求</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③ 页面看到哪加载到哪</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3.   </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减小响应数据大小：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压缩资源</a:t>
            </a:r>
            <a:endPar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0582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11D689-FFF3-4BCE-7E45-F13D038ED366}"/>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5" name="图片 4" descr="TCP 三次握手">
            <a:extLst>
              <a:ext uri="{FF2B5EF4-FFF2-40B4-BE49-F238E27FC236}">
                <a16:creationId xmlns:a16="http://schemas.microsoft.com/office/drawing/2014/main" id="{4DDE699E-91E9-168F-E7C2-4C21CFCDAAE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1514654"/>
            <a:ext cx="5492420" cy="4581346"/>
          </a:xfrm>
          <a:prstGeom prst="rect">
            <a:avLst/>
          </a:prstGeom>
          <a:noFill/>
          <a:ln>
            <a:noFill/>
          </a:ln>
        </p:spPr>
      </p:pic>
      <p:sp>
        <p:nvSpPr>
          <p:cNvPr id="6" name="文本框 5">
            <a:extLst>
              <a:ext uri="{FF2B5EF4-FFF2-40B4-BE49-F238E27FC236}">
                <a16:creationId xmlns:a16="http://schemas.microsoft.com/office/drawing/2014/main" id="{6CC82442-9E3F-C331-491A-C3FEBC20E6EC}"/>
              </a:ext>
            </a:extLst>
          </p:cNvPr>
          <p:cNvSpPr txBox="1"/>
          <p:nvPr/>
        </p:nvSpPr>
        <p:spPr>
          <a:xfrm>
            <a:off x="773430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挥手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descr="客户端主动关闭连接 —— TCP 四次挥手">
            <a:extLst>
              <a:ext uri="{FF2B5EF4-FFF2-40B4-BE49-F238E27FC236}">
                <a16:creationId xmlns:a16="http://schemas.microsoft.com/office/drawing/2014/main" id="{C60CFA4E-491D-BC17-12E0-5448CCD673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1224243"/>
            <a:ext cx="4895850" cy="5162168"/>
          </a:xfrm>
          <a:prstGeom prst="rect">
            <a:avLst/>
          </a:prstGeom>
          <a:noFill/>
          <a:ln>
            <a:noFill/>
          </a:ln>
        </p:spPr>
      </p:pic>
    </p:spTree>
    <p:extLst>
      <p:ext uri="{BB962C8B-B14F-4D97-AF65-F5344CB8AC3E}">
        <p14:creationId xmlns:p14="http://schemas.microsoft.com/office/powerpoint/2010/main" val="316218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ADABC66-9042-0D0B-7C98-FFAA73B72D76}"/>
              </a:ext>
            </a:extLst>
          </p:cNvPr>
          <p:cNvSpPr txBox="1"/>
          <p:nvPr/>
        </p:nvSpPr>
        <p:spPr>
          <a:xfrm>
            <a:off x="0" y="0"/>
            <a:ext cx="3078920"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HTTPS</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FF160A5A-97CB-B91F-D505-9B08AEED53AC}"/>
              </a:ext>
            </a:extLst>
          </p:cNvPr>
          <p:cNvSpPr txBox="1"/>
          <p:nvPr/>
        </p:nvSpPr>
        <p:spPr>
          <a:xfrm>
            <a:off x="0" y="1095672"/>
            <a:ext cx="4210050" cy="1384995"/>
          </a:xfrm>
          <a:prstGeom prst="rect">
            <a:avLst/>
          </a:prstGeom>
          <a:noFill/>
        </p:spPr>
        <p:txBody>
          <a:bodyPr wrap="square">
            <a:spAutoFit/>
          </a:bodyPr>
          <a:lstStyle/>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窃听风险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信息加密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篡改风险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校验机制</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冒充风险</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zh-CN"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身份证书</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21C0F64-AA49-4C2A-B433-BEAB4562B27B}"/>
              </a:ext>
            </a:extLst>
          </p:cNvPr>
          <p:cNvSpPr txBox="1"/>
          <p:nvPr/>
        </p:nvSpPr>
        <p:spPr>
          <a:xfrm>
            <a:off x="0" y="2713547"/>
            <a:ext cx="3562194"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TLS</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握手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A4322FB4-73F1-4209-B733-2A8D7B5A4A70}"/>
              </a:ext>
            </a:extLst>
          </p:cNvPr>
          <p:cNvSpPr txBox="1"/>
          <p:nvPr/>
        </p:nvSpPr>
        <p:spPr>
          <a:xfrm>
            <a:off x="0" y="3844228"/>
            <a:ext cx="5593976" cy="3046988"/>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版本、密码套件</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：确认 </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TLS/</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密码</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、随机数、数字证书</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客户端</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：随机数、加密算法改变通知、握手结束通知</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服务器</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加密改变通知、握手结束通知</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5DDBE7B5-29A3-420C-A41A-9BA384D0BAD2}"/>
              </a:ext>
            </a:extLst>
          </p:cNvPr>
          <p:cNvSpPr txBox="1"/>
          <p:nvPr/>
        </p:nvSpPr>
        <p:spPr>
          <a:xfrm>
            <a:off x="6789041" y="-62753"/>
            <a:ext cx="3877985" cy="1200329"/>
          </a:xfrm>
          <a:prstGeom prst="rect">
            <a:avLst/>
          </a:prstGeom>
          <a:noFill/>
        </p:spPr>
        <p:txBody>
          <a:bodyPr wrap="non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加密算法</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F5ED8B6-1EC4-4DF5-AF71-C7AD08EE88E6}"/>
              </a:ext>
            </a:extLst>
          </p:cNvPr>
          <p:cNvSpPr txBox="1"/>
          <p:nvPr/>
        </p:nvSpPr>
        <p:spPr>
          <a:xfrm>
            <a:off x="6859379" y="1289447"/>
            <a:ext cx="4210050" cy="954107"/>
          </a:xfrm>
          <a:prstGeom prst="rect">
            <a:avLst/>
          </a:prstGeom>
          <a:noFill/>
        </p:spPr>
        <p:txBody>
          <a:bodyPr wrap="square">
            <a:spAutoFit/>
          </a:bodyPr>
          <a:lstStyle/>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RSA</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不支持前向保密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800" b="1" kern="100"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ECDHE</a:t>
            </a:r>
            <a:r>
              <a:rPr lang="zh-CN" altLang="zh-CN"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 ：</a:t>
            </a:r>
            <a:r>
              <a:rPr lang="zh-CN" altLang="en-US" sz="2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前向保密</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9401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2F753C6-F4BE-4774-BE60-3D8A1594EE5B}"/>
              </a:ext>
            </a:extLst>
          </p:cNvPr>
          <p:cNvSpPr txBox="1"/>
          <p:nvPr/>
        </p:nvSpPr>
        <p:spPr>
          <a:xfrm>
            <a:off x="4014809" y="2497976"/>
            <a:ext cx="4162382" cy="1862048"/>
          </a:xfrm>
          <a:prstGeom prst="rect">
            <a:avLst/>
          </a:prstGeom>
          <a:noFill/>
        </p:spPr>
        <p:txBody>
          <a:bodyPr wrap="square" rtlCol="0">
            <a:spAutoFit/>
          </a:bodyPr>
          <a:lstStyle/>
          <a:p>
            <a:r>
              <a:rPr lang="en-US" altLang="zh-CN"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Linux</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6495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20776C-E13B-46A8-815E-045F73AC1DD3}"/>
              </a:ext>
            </a:extLst>
          </p:cNvPr>
          <p:cNvSpPr txBox="1"/>
          <p:nvPr/>
        </p:nvSpPr>
        <p:spPr>
          <a:xfrm>
            <a:off x="218256" y="288968"/>
            <a:ext cx="5575702" cy="6186309"/>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pwd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：打印当前工作目录的路径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touch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：显示全部内容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more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：支持翻页</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which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：查看某个命令对应的程序的位置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：查找文件</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–name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模糊匹配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find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目录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–size  +/- n k/M/G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：行过滤</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grep [-n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显示行号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关键字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：文件内容统计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cmlw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文件路径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统计字节数量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统计字符数量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统计行数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-w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统计单词数量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：覆盖输入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：追加输入</a:t>
            </a:r>
          </a:p>
        </p:txBody>
      </p:sp>
      <p:sp>
        <p:nvSpPr>
          <p:cNvPr id="7" name="文本框 6">
            <a:extLst>
              <a:ext uri="{FF2B5EF4-FFF2-40B4-BE49-F238E27FC236}">
                <a16:creationId xmlns:a16="http://schemas.microsoft.com/office/drawing/2014/main" id="{F565985B-6471-47BB-A958-B809A555ECA4}"/>
              </a:ext>
            </a:extLst>
          </p:cNvPr>
          <p:cNvSpPr txBox="1"/>
          <p:nvPr/>
        </p:nvSpPr>
        <p:spPr>
          <a:xfrm>
            <a:off x="5922568" y="266542"/>
            <a:ext cx="6269432" cy="618630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tail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：查看文件尾部内容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-f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持续实时跟踪</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tail -num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设置查看尾部多少行</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权限</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nnn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chmod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递归修改</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：修改文件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所属用户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语法：</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chown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用户组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文件夹名</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：控制系统服务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启动服务：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start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关闭服务：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stop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查看状态：</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status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开机自启：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取消自启：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systemctl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disable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服务</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netstat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：查看某个端口的有哪些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已连接、查看处于各种状态的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TCP/UDP/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本地套接字连接</a:t>
            </a: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：查看进程状态</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ef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：简略</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ps</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aux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：详细</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：实时查看进程状态（包括内存占用、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占用等）</a:t>
            </a:r>
          </a:p>
          <a:p>
            <a:pPr algn="l"/>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lsof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：列出当前系统打开文件情况</a:t>
            </a:r>
          </a:p>
        </p:txBody>
      </p:sp>
    </p:spTree>
    <p:extLst>
      <p:ext uri="{BB962C8B-B14F-4D97-AF65-F5344CB8AC3E}">
        <p14:creationId xmlns:p14="http://schemas.microsoft.com/office/powerpoint/2010/main" val="3668879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9457F9-7F96-4D70-BD00-482CD49C9082}"/>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进行的优化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CD8FA2A-EF99-409B-B0A9-020164B0BE51}"/>
              </a:ext>
            </a:extLst>
          </p:cNvPr>
          <p:cNvSpPr txBox="1"/>
          <p:nvPr/>
        </p:nvSpPr>
        <p:spPr>
          <a:xfrm>
            <a:off x="129886" y="1166842"/>
            <a:ext cx="4992409" cy="707886"/>
          </a:xfrm>
          <a:prstGeom prst="rect">
            <a:avLst/>
          </a:prstGeom>
          <a:noFill/>
        </p:spPr>
        <p:txBody>
          <a:bodyPr wrap="square">
            <a:spAutoFit/>
          </a:bodyPr>
          <a:lstStyle/>
          <a:p>
            <a:pPr algn="just"/>
            <a:r>
              <a:rPr lang="zh-CN" altLang="en-US" sz="2000" b="0" i="0" dirty="0">
                <a:effectLst/>
                <a:latin typeface="-apple-system"/>
              </a:rPr>
              <a:t>① 使⽤零拷⻉技术：使用函数 </a:t>
            </a:r>
            <a:r>
              <a:rPr lang="en-US" altLang="zh-CN" sz="2000" b="0" i="0" dirty="0" err="1">
                <a:solidFill>
                  <a:srgbClr val="FF0000"/>
                </a:solidFill>
                <a:effectLst/>
                <a:latin typeface="-apple-system"/>
              </a:rPr>
              <a:t>sendFile</a:t>
            </a:r>
            <a:r>
              <a:rPr lang="en-US" altLang="zh-CN" sz="2000" b="0" i="0" dirty="0">
                <a:solidFill>
                  <a:srgbClr val="FF0000"/>
                </a:solidFill>
                <a:effectLst/>
                <a:latin typeface="-apple-system"/>
              </a:rPr>
              <a:t>() </a:t>
            </a:r>
            <a:r>
              <a:rPr lang="zh-CN" altLang="en-US" sz="2000" b="0" i="0" dirty="0">
                <a:effectLst/>
                <a:latin typeface="-apple-system"/>
              </a:rPr>
              <a:t>来发送文件</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78B8507-90FB-45EF-B801-168767CDFE3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9476" y="2367171"/>
            <a:ext cx="4694555" cy="2892425"/>
          </a:xfrm>
          <a:prstGeom prst="rect">
            <a:avLst/>
          </a:prstGeom>
          <a:noFill/>
          <a:ln>
            <a:noFill/>
          </a:ln>
        </p:spPr>
      </p:pic>
      <p:sp>
        <p:nvSpPr>
          <p:cNvPr id="8" name="文本框 7">
            <a:extLst>
              <a:ext uri="{FF2B5EF4-FFF2-40B4-BE49-F238E27FC236}">
                <a16:creationId xmlns:a16="http://schemas.microsoft.com/office/drawing/2014/main" id="{A3EA1A62-E1FB-4E79-9D99-70B666FD667D}"/>
              </a:ext>
            </a:extLst>
          </p:cNvPr>
          <p:cNvSpPr txBox="1"/>
          <p:nvPr/>
        </p:nvSpPr>
        <p:spPr>
          <a:xfrm>
            <a:off x="0" y="1936283"/>
            <a:ext cx="5515317" cy="369332"/>
          </a:xfrm>
          <a:prstGeom prst="rect">
            <a:avLst/>
          </a:prstGeom>
          <a:noFill/>
        </p:spPr>
        <p:txBody>
          <a:bodyPr wrap="square">
            <a:spAutoFit/>
          </a:bodyPr>
          <a:lstStyle/>
          <a:p>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传统的文件传输</a:t>
            </a:r>
            <a:r>
              <a:rPr lang="zh-CN" altLang="en-US" sz="1800" b="1"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用户空间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和</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内核空间</a:t>
            </a:r>
            <a:r>
              <a:rPr lang="zh-CN" altLang="en-US"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之间</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来回复制</a:t>
            </a:r>
            <a:endParaRPr lang="zh-CN" altLang="en-US" b="1" dirty="0"/>
          </a:p>
        </p:txBody>
      </p:sp>
      <p:sp>
        <p:nvSpPr>
          <p:cNvPr id="10" name="文本框 9">
            <a:extLst>
              <a:ext uri="{FF2B5EF4-FFF2-40B4-BE49-F238E27FC236}">
                <a16:creationId xmlns:a16="http://schemas.microsoft.com/office/drawing/2014/main" id="{13BD8162-F519-494A-841A-F1B179C4B497}"/>
              </a:ext>
            </a:extLst>
          </p:cNvPr>
          <p:cNvSpPr txBox="1"/>
          <p:nvPr/>
        </p:nvSpPr>
        <p:spPr>
          <a:xfrm>
            <a:off x="55633" y="5643191"/>
            <a:ext cx="5140914" cy="646331"/>
          </a:xfrm>
          <a:prstGeom prst="rect">
            <a:avLst/>
          </a:prstGeom>
          <a:noFill/>
        </p:spPr>
        <p:txBody>
          <a:bodyPr wrap="square">
            <a:spAutoFit/>
          </a:bodyPr>
          <a:lstStyle/>
          <a:p>
            <a:pPr algn="just"/>
            <a:r>
              <a:rPr lang="zh-CN" altLang="zh-CN" sz="1800" b="1" kern="100" dirty="0">
                <a:solidFill>
                  <a:srgbClr val="304FFE"/>
                </a:solidFill>
                <a:effectLst/>
                <a:latin typeface="Segoe UI" panose="020B0502040204020203" pitchFamily="34" charset="0"/>
                <a:ea typeface="等线" panose="02010600030101010101" pitchFamily="2" charset="-122"/>
                <a:cs typeface="Segoe UI" panose="020B0502040204020203" pitchFamily="34" charset="0"/>
              </a:rPr>
              <a:t>要想提高文件传输的性能，就需要</a:t>
            </a:r>
            <a:r>
              <a:rPr lang="zh-CN" altLang="zh-CN" sz="1800" b="1" kern="1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减少「用户态与内核态的上下文切换」和「内存拷贝」的次数</a:t>
            </a:r>
            <a:r>
              <a:rPr lang="zh-CN" altLang="zh-CN" sz="1800"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1534998C-20FE-4620-91AE-E7A519823E20}"/>
              </a:ext>
            </a:extLst>
          </p:cNvPr>
          <p:cNvSpPr txBox="1"/>
          <p:nvPr/>
        </p:nvSpPr>
        <p:spPr>
          <a:xfrm>
            <a:off x="7236093" y="0"/>
            <a:ext cx="2809895"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原项目</a:t>
            </a:r>
            <a:r>
              <a:rPr lang="zh-CN" altLang="en-US" sz="1800" b="1" kern="100" dirty="0">
                <a:solidFill>
                  <a:srgbClr val="2C3E50"/>
                </a:solidFill>
                <a:effectLst/>
                <a:latin typeface="Segoe UI" panose="020B0502040204020203" pitchFamily="34" charset="0"/>
                <a:ea typeface="等线" panose="02010600030101010101" pitchFamily="2" charset="-122"/>
              </a:rPr>
              <a:t>：</a:t>
            </a:r>
            <a:r>
              <a:rPr lang="en-US" altLang="zh-CN" sz="1800" b="1" kern="100" dirty="0" err="1">
                <a:solidFill>
                  <a:srgbClr val="2C3E50"/>
                </a:solidFill>
                <a:effectLst/>
                <a:latin typeface="Segoe UI" panose="020B0502040204020203" pitchFamily="34" charset="0"/>
                <a:ea typeface="等线" panose="02010600030101010101" pitchFamily="2" charset="-122"/>
              </a:rPr>
              <a:t>mmap</a:t>
            </a:r>
            <a:r>
              <a:rPr lang="en-US" altLang="zh-CN" sz="1800" b="1" kern="100" dirty="0">
                <a:solidFill>
                  <a:srgbClr val="2C3E50"/>
                </a:solidFill>
                <a:effectLst/>
                <a:latin typeface="Segoe UI" panose="020B0502040204020203" pitchFamily="34" charset="0"/>
                <a:ea typeface="等线" panose="02010600030101010101" pitchFamily="2" charset="-122"/>
              </a:rPr>
              <a:t> + write</a:t>
            </a:r>
            <a:endParaRPr lang="zh-CN" altLang="zh-CN" sz="1800" b="1" kern="100" dirty="0">
              <a:effectLst/>
              <a:latin typeface="等线" panose="02010600030101010101" pitchFamily="2" charset="-122"/>
              <a:ea typeface="等线" panose="02010600030101010101" pitchFamily="2" charset="-122"/>
            </a:endParaRPr>
          </a:p>
        </p:txBody>
      </p:sp>
      <p:pic>
        <p:nvPicPr>
          <p:cNvPr id="13" name="图片 12">
            <a:extLst>
              <a:ext uri="{FF2B5EF4-FFF2-40B4-BE49-F238E27FC236}">
                <a16:creationId xmlns:a16="http://schemas.microsoft.com/office/drawing/2014/main" id="{72972DDA-6AFB-4A66-9C80-EF28D361CD1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7542" y="1129075"/>
            <a:ext cx="3877681" cy="2238896"/>
          </a:xfrm>
          <a:prstGeom prst="rect">
            <a:avLst/>
          </a:prstGeom>
          <a:noFill/>
          <a:ln>
            <a:noFill/>
          </a:ln>
        </p:spPr>
      </p:pic>
      <p:sp>
        <p:nvSpPr>
          <p:cNvPr id="14" name="Rectangle 1">
            <a:extLst>
              <a:ext uri="{FF2B5EF4-FFF2-40B4-BE49-F238E27FC236}">
                <a16:creationId xmlns:a16="http://schemas.microsoft.com/office/drawing/2014/main" id="{9BCF242F-F61C-4E2E-8029-C627B913E4BF}"/>
              </a:ext>
            </a:extLst>
          </p:cNvPr>
          <p:cNvSpPr>
            <a:spLocks noChangeArrowheads="1"/>
          </p:cNvSpPr>
          <p:nvPr/>
        </p:nvSpPr>
        <p:spPr bwMode="auto">
          <a:xfrm>
            <a:off x="5862330" y="482744"/>
            <a:ext cx="636494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err="1">
                <a:ln>
                  <a:noFill/>
                </a:ln>
                <a:solidFill>
                  <a:srgbClr val="476582"/>
                </a:solidFill>
                <a:effectLst/>
                <a:ea typeface="宋体" panose="02010600030101010101" pitchFamily="2" charset="-122"/>
                <a:cs typeface="宋体" panose="02010600030101010101" pitchFamily="2" charset="-122"/>
              </a:rPr>
              <a:t>mmap</a:t>
            </a:r>
            <a:r>
              <a:rPr kumimoji="0" lang="en-US" altLang="zh-CN" b="0" i="0" u="none" strike="noStrike" cap="none" normalizeH="0" baseline="0" dirty="0">
                <a:ln>
                  <a:noFill/>
                </a:ln>
                <a:solidFill>
                  <a:srgbClr val="476582"/>
                </a:solidFill>
                <a:effectLst/>
                <a:ea typeface="宋体" panose="02010600030101010101" pitchFamily="2" charset="-122"/>
                <a:cs typeface="宋体" panose="02010600030101010101" pitchFamily="2" charset="-122"/>
              </a:rPr>
              <a:t>()</a:t>
            </a:r>
            <a:r>
              <a:rPr kumimoji="0" lang="en-US" altLang="zh-CN"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 </a:t>
            </a:r>
            <a:r>
              <a:rPr kumimoji="0" lang="zh-CN" altLang="en-US" b="0" i="0" u="none" strike="noStrike" cap="none" normalizeH="0" baseline="0" dirty="0">
                <a:ln>
                  <a:noFill/>
                </a:ln>
                <a:solidFill>
                  <a:srgbClr val="2C3E50"/>
                </a:solidFill>
                <a:effectLst/>
                <a:ea typeface="等线" panose="02010600030101010101" pitchFamily="2" charset="-122"/>
                <a:cs typeface="Segoe UI" panose="020B0502040204020203" pitchFamily="34" charset="0"/>
              </a:rPr>
              <a:t>系统调用函数会直接</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把内核缓冲区里的数据「</a:t>
            </a:r>
            <a:r>
              <a:rPr kumimoji="0" lang="zh-CN" altLang="en-US" b="1" i="0" u="none" strike="noStrike" cap="none" normalizeH="0" baseline="0" dirty="0">
                <a:ln>
                  <a:noFill/>
                </a:ln>
                <a:solidFill>
                  <a:srgbClr val="304FFE"/>
                </a:solidFill>
                <a:effectLst/>
                <a:ea typeface="等线" panose="02010600030101010101" pitchFamily="2" charset="-122"/>
                <a:cs typeface="Segoe UI" panose="020B0502040204020203" pitchFamily="34" charset="0"/>
              </a:rPr>
              <a:t>映射</a:t>
            </a:r>
            <a:r>
              <a:rPr kumimoji="0" lang="zh-CN" altLang="en-US" b="1" i="0" u="none" strike="noStrike" cap="none" normalizeH="0" baseline="0" dirty="0">
                <a:ln>
                  <a:noFill/>
                </a:ln>
                <a:solidFill>
                  <a:srgbClr val="2C3E50"/>
                </a:solidFill>
                <a:effectLst/>
                <a:ea typeface="等线" panose="02010600030101010101" pitchFamily="2" charset="-122"/>
                <a:cs typeface="Segoe UI" panose="020B0502040204020203" pitchFamily="34" charset="0"/>
              </a:rPr>
              <a:t>」到用户空间</a:t>
            </a:r>
            <a:r>
              <a:rPr lang="zh-CN" altLang="en-US" dirty="0">
                <a:ea typeface="等线" panose="02010600030101010101" pitchFamily="2" charset="-122"/>
                <a:cs typeface="Segoe UI" panose="020B0502040204020203" pitchFamily="34" charset="0"/>
              </a:rPr>
              <a:t>，相当于直接操作内核缓冲区，不用拷贝到用户区</a:t>
            </a:r>
            <a:endParaRPr kumimoji="0" lang="zh-CN" altLang="en-US" b="0" i="0" u="none" strike="noStrike" cap="none" normalizeH="0" baseline="0" dirty="0">
              <a:ln>
                <a:noFill/>
              </a:ln>
              <a:solidFill>
                <a:schemeClr val="tx1"/>
              </a:solidFill>
              <a:effectLst/>
            </a:endParaRPr>
          </a:p>
        </p:txBody>
      </p:sp>
      <p:sp>
        <p:nvSpPr>
          <p:cNvPr id="15" name="文本框 14">
            <a:extLst>
              <a:ext uri="{FF2B5EF4-FFF2-40B4-BE49-F238E27FC236}">
                <a16:creationId xmlns:a16="http://schemas.microsoft.com/office/drawing/2014/main" id="{D7491703-DC82-4B70-A744-74B5C7A2DA5D}"/>
              </a:ext>
            </a:extLst>
          </p:cNvPr>
          <p:cNvSpPr txBox="1"/>
          <p:nvPr/>
        </p:nvSpPr>
        <p:spPr>
          <a:xfrm>
            <a:off x="6161675" y="3417445"/>
            <a:ext cx="5362078" cy="511422"/>
          </a:xfrm>
          <a:prstGeom prst="rect">
            <a:avLst/>
          </a:prstGeom>
          <a:noFill/>
        </p:spPr>
        <p:txBody>
          <a:bodyPr wrap="square">
            <a:spAutoFit/>
          </a:bodyPr>
          <a:lstStyle/>
          <a:p>
            <a:pPr algn="just">
              <a:lnSpc>
                <a:spcPct val="173000"/>
              </a:lnSpc>
              <a:spcBef>
                <a:spcPts val="1300"/>
              </a:spcBef>
              <a:spcAft>
                <a:spcPts val="1300"/>
              </a:spcAft>
            </a:pPr>
            <a:r>
              <a:rPr lang="zh-CN" altLang="en-US" sz="1800" b="1" kern="100" dirty="0">
                <a:solidFill>
                  <a:srgbClr val="FF0000"/>
                </a:solidFill>
                <a:effectLst/>
                <a:latin typeface="Segoe UI" panose="020B0502040204020203" pitchFamily="34" charset="0"/>
                <a:ea typeface="等线" panose="02010600030101010101" pitchFamily="2" charset="-122"/>
              </a:rPr>
              <a:t>优化：</a:t>
            </a:r>
            <a:r>
              <a:rPr lang="en-US" altLang="zh-CN" sz="1800" b="1" kern="100" dirty="0" err="1">
                <a:solidFill>
                  <a:srgbClr val="2C3E50"/>
                </a:solidFill>
                <a:effectLst/>
                <a:latin typeface="Segoe UI" panose="020B0502040204020203" pitchFamily="34" charset="0"/>
                <a:ea typeface="等线" panose="02010600030101010101" pitchFamily="2" charset="-122"/>
              </a:rPr>
              <a:t>sendfile</a:t>
            </a:r>
            <a:r>
              <a:rPr lang="en-US" altLang="zh-CN" sz="1800" b="1" kern="100" dirty="0">
                <a:solidFill>
                  <a:srgbClr val="2C3E50"/>
                </a:solidFill>
                <a:effectLst/>
                <a:latin typeface="Segoe UI" panose="020B0502040204020203" pitchFamily="34" charset="0"/>
                <a:ea typeface="等线" panose="02010600030101010101" pitchFamily="2" charset="-122"/>
              </a:rPr>
              <a:t>  </a:t>
            </a:r>
            <a:r>
              <a:rPr lang="en-US" altLang="zh-CN" sz="1800" b="1" kern="100" dirty="0" err="1">
                <a:solidFill>
                  <a:srgbClr val="2C3E50"/>
                </a:solidFill>
                <a:effectLst/>
                <a:latin typeface="Segoe UI" panose="020B0502040204020203" pitchFamily="34" charset="0"/>
                <a:ea typeface="等线" panose="02010600030101010101" pitchFamily="2" charset="-122"/>
              </a:rPr>
              <a:t>linux</a:t>
            </a:r>
            <a:r>
              <a:rPr lang="zh-CN" altLang="en-US" sz="1800" b="1" kern="100" dirty="0">
                <a:solidFill>
                  <a:srgbClr val="2C3E50"/>
                </a:solidFill>
                <a:effectLst/>
                <a:latin typeface="Segoe UI" panose="020B0502040204020203" pitchFamily="34" charset="0"/>
                <a:ea typeface="等线" panose="02010600030101010101" pitchFamily="2" charset="-122"/>
              </a:rPr>
              <a:t>专门发送文件的系统调用函数</a:t>
            </a:r>
            <a:endParaRPr lang="zh-CN" altLang="zh-CN" sz="1800" b="1" kern="100" dirty="0">
              <a:effectLst/>
              <a:latin typeface="等线" panose="02010600030101010101" pitchFamily="2" charset="-122"/>
              <a:ea typeface="等线" panose="02010600030101010101" pitchFamily="2" charset="-122"/>
            </a:endParaRPr>
          </a:p>
        </p:txBody>
      </p:sp>
      <p:pic>
        <p:nvPicPr>
          <p:cNvPr id="17" name="图片 16">
            <a:extLst>
              <a:ext uri="{FF2B5EF4-FFF2-40B4-BE49-F238E27FC236}">
                <a16:creationId xmlns:a16="http://schemas.microsoft.com/office/drawing/2014/main" id="{A6E7F5B7-9DA0-4A31-8BA3-F470D98F89E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8406" y="3978341"/>
            <a:ext cx="4579620" cy="2708910"/>
          </a:xfrm>
          <a:prstGeom prst="rect">
            <a:avLst/>
          </a:prstGeom>
          <a:noFill/>
          <a:ln>
            <a:noFill/>
          </a:ln>
        </p:spPr>
      </p:pic>
    </p:spTree>
    <p:extLst>
      <p:ext uri="{BB962C8B-B14F-4D97-AF65-F5344CB8AC3E}">
        <p14:creationId xmlns:p14="http://schemas.microsoft.com/office/powerpoint/2010/main" val="9150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09EBD26-927D-7B3D-4B47-828806057D52}"/>
              </a:ext>
            </a:extLst>
          </p:cNvPr>
          <p:cNvSpPr txBox="1"/>
          <p:nvPr/>
        </p:nvSpPr>
        <p:spPr>
          <a:xfrm>
            <a:off x="143163" y="474345"/>
            <a:ext cx="11905673" cy="5909310"/>
          </a:xfrm>
          <a:prstGeom prst="rect">
            <a:avLst/>
          </a:prstGeom>
          <a:noFill/>
        </p:spPr>
        <p:txBody>
          <a:bodyPr wrap="square">
            <a:spAutoFit/>
          </a:bodyPr>
          <a:lstStyle/>
          <a:p>
            <a:r>
              <a:rPr lang="zh-CN" altLang="en-US" b="1" dirty="0"/>
              <a:t>各位面试官你们好，我叫罗河君，目前是南京理工大学研二的在读研究生。</a:t>
            </a:r>
          </a:p>
          <a:p>
            <a:r>
              <a:rPr lang="zh-CN" altLang="en-US" b="1" dirty="0"/>
              <a:t>我本科也是就读于南京理工大学计算机学院，专业是计算机科学与技术。</a:t>
            </a:r>
          </a:p>
          <a:p>
            <a:r>
              <a:rPr lang="zh-CN" altLang="en-US" b="1" dirty="0"/>
              <a:t>我是在2022年的时候保研到本校读研究生。然后我研究生阶段的计算机视觉领域里面的基于深度学习的遥感变化检测这一方面。</a:t>
            </a:r>
          </a:p>
          <a:p>
            <a:r>
              <a:rPr lang="zh-CN" altLang="en-US" b="1" dirty="0"/>
              <a:t>在编程能力方面的话我是比较熟悉C++，对python和linux编程也有一定的了解。</a:t>
            </a:r>
          </a:p>
          <a:p>
            <a:r>
              <a:rPr lang="zh-CN" altLang="en-US" b="1" dirty="0"/>
              <a:t>我的获奖情况的话首先是在本科和研究生阶段多次获得学校的奖学金，然后竞赛获奖主要是蓝桥杯大赛的一次省赛一等奖和国赛三等奖。</a:t>
            </a:r>
          </a:p>
          <a:p>
            <a:r>
              <a:rPr lang="zh-CN" altLang="en-US" b="1" dirty="0"/>
              <a:t>以上是我的一个比较简单的自我介绍。</a:t>
            </a:r>
          </a:p>
          <a:p>
            <a:endParaRPr lang="zh-CN" altLang="en-US" b="1" dirty="0"/>
          </a:p>
          <a:p>
            <a:endParaRPr lang="zh-CN" altLang="en-US" b="1" dirty="0"/>
          </a:p>
          <a:p>
            <a:r>
              <a:rPr lang="zh-CN" altLang="en-US" b="1" dirty="0"/>
              <a:t>然后我简历上写的两个项目</a:t>
            </a:r>
          </a:p>
          <a:p>
            <a:r>
              <a:rPr lang="zh-CN" altLang="en-US" b="1" dirty="0"/>
              <a:t>首先是一个Linux高并发服务器开发的项目，这个项目应该算是我为了了解网络编程和多线程编程做的一个练手项目。</a:t>
            </a:r>
          </a:p>
          <a:p>
            <a:r>
              <a:rPr lang="zh-CN" altLang="en-US" b="1" dirty="0"/>
              <a:t>然后我本科阶段做的一个基于微信小程序的图像风格转换器开发的项目，包括微信小程序的前端界面和后端的一些风格转换的业务逻辑。</a:t>
            </a:r>
          </a:p>
          <a:p>
            <a:r>
              <a:rPr lang="zh-CN" altLang="en-US" b="1" dirty="0"/>
              <a:t>Linux高并发服务器开发：主要实现的功能首先是基于epoll和线程池技术，实现了一个基于同步I/O模拟的Proactor模式的一个高并发模型。</a:t>
            </a:r>
          </a:p>
          <a:p>
            <a:r>
              <a:rPr lang="zh-CN" altLang="en-US" b="1" dirty="0"/>
              <a:t>然后这个模型的业务逻辑就是要解析各个客户端发来的HTTP请求报文，然后生成一个响应报文回发给客户端</a:t>
            </a:r>
          </a:p>
          <a:p>
            <a:r>
              <a:rPr lang="zh-CN" altLang="en-US" b="1" dirty="0"/>
              <a:t>这个项目还包括一个异步的日志系统，是用来把服务器的一些运行状态写入到日志文件里面。</a:t>
            </a:r>
          </a:p>
          <a:p>
            <a:r>
              <a:rPr lang="zh-CN" altLang="en-US" b="1" dirty="0"/>
              <a:t>基于微信小程序的图像风格转换器开发：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232412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C31E6B-E63A-4973-985B-7241719E1549}"/>
              </a:ext>
            </a:extLst>
          </p:cNvPr>
          <p:cNvSpPr txBox="1"/>
          <p:nvPr/>
        </p:nvSpPr>
        <p:spPr>
          <a:xfrm>
            <a:off x="4514074" y="2497976"/>
            <a:ext cx="3163852" cy="1862048"/>
          </a:xfrm>
          <a:prstGeom prst="rect">
            <a:avLst/>
          </a:prstGeom>
          <a:noFill/>
        </p:spPr>
        <p:txBody>
          <a:bodyPr wrap="square" rtlCol="0">
            <a:spAutoFit/>
          </a:bodyPr>
          <a:lstStyle/>
          <a:p>
            <a:r>
              <a:rPr lang="zh-CN" altLang="en-US" sz="115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项目</a:t>
            </a:r>
            <a:endParaRPr lang="zh-CN" altLang="zh-CN" sz="115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04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EFB9843-9BC7-4C92-982E-AD6C003644C6}"/>
              </a:ext>
            </a:extLst>
          </p:cNvPr>
          <p:cNvSpPr txBox="1"/>
          <p:nvPr/>
        </p:nvSpPr>
        <p:spPr>
          <a:xfrm>
            <a:off x="1140759" y="428178"/>
            <a:ext cx="9910482" cy="6001643"/>
          </a:xfrm>
          <a:prstGeom prst="rect">
            <a:avLst/>
          </a:prstGeom>
          <a:noFill/>
        </p:spPr>
        <p:txBody>
          <a:bodyPr wrap="square">
            <a:spAutoFit/>
          </a:bodyPr>
          <a:lstStyle/>
          <a:p>
            <a:r>
              <a:rPr lang="zh-CN" altLang="en-US" sz="2400" b="1" dirty="0"/>
              <a:t>Linux高并发服务器开发</a:t>
            </a:r>
          </a:p>
          <a:p>
            <a:endParaRPr lang="zh-CN" altLang="en-US" sz="2400" b="1" dirty="0"/>
          </a:p>
          <a:p>
            <a:r>
              <a:rPr lang="zh-CN" altLang="en-US" sz="2400" dirty="0"/>
              <a:t>主要实现的功能首先是基于epoll和线程池技术，实现了一个基于同步I/O模拟的Proactor模式的一个高并发模型。</a:t>
            </a:r>
          </a:p>
          <a:p>
            <a:r>
              <a:rPr lang="zh-CN" altLang="en-US" sz="2400" dirty="0"/>
              <a:t>然后这个模型的业务逻辑就是要解析各个客户端发来的HTTP请求报文，然后生成一个响应报文回发给客户端</a:t>
            </a:r>
          </a:p>
          <a:p>
            <a:r>
              <a:rPr lang="zh-CN" altLang="en-US" sz="2400" dirty="0"/>
              <a:t>这个项目还包括一个异步的日志系统，是用来把服务器的一些运行状态写入到日志文件里面。</a:t>
            </a:r>
          </a:p>
          <a:p>
            <a:endParaRPr lang="zh-CN" altLang="en-US" sz="2400" b="1" dirty="0"/>
          </a:p>
          <a:p>
            <a:endParaRPr lang="zh-CN" altLang="en-US" sz="2400" b="1" dirty="0"/>
          </a:p>
          <a:p>
            <a:r>
              <a:rPr lang="zh-CN" altLang="en-US" sz="2400" b="1" dirty="0"/>
              <a:t>基于微信小程序的图像风格转换器开发</a:t>
            </a:r>
          </a:p>
          <a:p>
            <a:endParaRPr lang="zh-CN" altLang="en-US" sz="2400" b="1" dirty="0"/>
          </a:p>
          <a:p>
            <a:r>
              <a:rPr lang="zh-CN" altLang="en-US" sz="2400" dirty="0"/>
              <a:t>前端的话是比较简单的微信小程序界面，包括用户登录、页面跳转、图像上传下载等一些功能。后端的核心功能是一个风格迁移的神经网络，输入一张图片，可以把这张图片转换成一种特定的风格。然后后端使用的框架是django，用来把前端对某个url的访问映射到具体的业务逻辑</a:t>
            </a:r>
          </a:p>
        </p:txBody>
      </p:sp>
    </p:spTree>
    <p:extLst>
      <p:ext uri="{BB962C8B-B14F-4D97-AF65-F5344CB8AC3E}">
        <p14:creationId xmlns:p14="http://schemas.microsoft.com/office/powerpoint/2010/main" val="6383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ECEDAAE-5B91-4B74-9DB0-CB4EA46232F0}"/>
              </a:ext>
            </a:extLst>
          </p:cNvPr>
          <p:cNvSpPr txBox="1"/>
          <p:nvPr/>
        </p:nvSpPr>
        <p:spPr>
          <a:xfrm>
            <a:off x="0" y="0"/>
            <a:ext cx="3683637"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TCP</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通信</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E7D4E48-7D3B-4A0B-A0F1-23813CF088CD}"/>
              </a:ext>
            </a:extLst>
          </p:cNvPr>
          <p:cNvPicPr>
            <a:picLocks noChangeAspect="1"/>
          </p:cNvPicPr>
          <p:nvPr/>
        </p:nvPicPr>
        <p:blipFill>
          <a:blip r:embed="rId2"/>
          <a:stretch>
            <a:fillRect/>
          </a:stretch>
        </p:blipFill>
        <p:spPr>
          <a:xfrm>
            <a:off x="44900" y="1300223"/>
            <a:ext cx="3638737" cy="5200917"/>
          </a:xfrm>
          <a:prstGeom prst="rect">
            <a:avLst/>
          </a:prstGeom>
        </p:spPr>
      </p:pic>
      <p:sp>
        <p:nvSpPr>
          <p:cNvPr id="10" name="文本框 9">
            <a:extLst>
              <a:ext uri="{FF2B5EF4-FFF2-40B4-BE49-F238E27FC236}">
                <a16:creationId xmlns:a16="http://schemas.microsoft.com/office/drawing/2014/main" id="{FE870EFD-B763-4BE8-AAD8-50EAA78ECB39}"/>
              </a:ext>
            </a:extLst>
          </p:cNvPr>
          <p:cNvSpPr txBox="1"/>
          <p:nvPr/>
        </p:nvSpPr>
        <p:spPr>
          <a:xfrm>
            <a:off x="6791388" y="-1"/>
            <a:ext cx="3433953" cy="1200329"/>
          </a:xfrm>
          <a:prstGeom prst="rect">
            <a:avLst/>
          </a:prstGeom>
          <a:noFill/>
        </p:spPr>
        <p:txBody>
          <a:bodyPr wrap="non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模型</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5C5C34A0-D6F1-4BF4-B9CB-860EA4E37F14}"/>
              </a:ext>
            </a:extLst>
          </p:cNvPr>
          <p:cNvSpPr txBox="1"/>
          <p:nvPr/>
        </p:nvSpPr>
        <p:spPr>
          <a:xfrm>
            <a:off x="5393698" y="1436170"/>
            <a:ext cx="6777318" cy="1938992"/>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阻塞</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：调用函数，阻塞等待数据准备和拷贝</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：数据准备可立即返回，拷贝阶段仍然是阻塞的</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复用</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：一个进程监测多个</a:t>
            </a:r>
            <a:r>
              <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IO</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操作</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异步</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数据准备和拷贝都非阻塞</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653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8FF3F2D-D3E1-4852-B4D2-E698DDC57D48}"/>
              </a:ext>
            </a:extLst>
          </p:cNvPr>
          <p:cNvSpPr txBox="1"/>
          <p:nvPr/>
        </p:nvSpPr>
        <p:spPr>
          <a:xfrm>
            <a:off x="6379270" y="88995"/>
            <a:ext cx="5812729"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事件处理模式</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725CFD36-642A-4218-B136-9F3EF6053E62}"/>
              </a:ext>
            </a:extLst>
          </p:cNvPr>
          <p:cNvSpPr txBox="1"/>
          <p:nvPr/>
        </p:nvSpPr>
        <p:spPr>
          <a:xfrm>
            <a:off x="6476897" y="1467239"/>
            <a:ext cx="5632611" cy="4524315"/>
          </a:xfrm>
          <a:prstGeom prst="rect">
            <a:avLst/>
          </a:prstGeom>
          <a:noFill/>
        </p:spPr>
        <p:txBody>
          <a:bodyPr wrap="square">
            <a:spAutoFit/>
          </a:bodyPr>
          <a:lstStyle/>
          <a:p>
            <a:pPr marL="457200" indent="-457200" algn="just">
              <a:buAutoNum type="arabicPeriod"/>
            </a:pP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Reactor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非阻塞同步网络模式。来了事件操作系统通知应用进程，让应用进程来处理。主线程只负责监听事件发生。读、写、业务逻辑都由工作线程处理</a:t>
            </a:r>
            <a:endParaRPr lang="en-US" altLang="zh-CN"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异步网络模式。来了事件操作系统来处理，处理完再通知应用进程。内核负责读写，工作线程负责业务逻辑。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同步</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I/O</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模拟</a:t>
            </a:r>
            <a:r>
              <a:rPr lang="en-US" altLang="zh-CN" sz="2400" b="1" kern="100" dirty="0" err="1">
                <a:solidFill>
                  <a:srgbClr val="2C3E50"/>
                </a:solidFill>
                <a:latin typeface="等线" panose="02010600030101010101" pitchFamily="2" charset="-122"/>
                <a:ea typeface="等线" panose="02010600030101010101" pitchFamily="2" charset="-122"/>
                <a:cs typeface="Times New Roman" panose="02020603050405020304" pitchFamily="18" charset="0"/>
              </a:rPr>
              <a:t>Proactor</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模式</a:t>
            </a:r>
            <a:r>
              <a:rPr lang="zh-CN" altLang="en-US" sz="24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a:t>
            </a:r>
            <a:r>
              <a:rPr lang="zh-CN" altLang="en-US" sz="2400" i="0" dirty="0">
                <a:solidFill>
                  <a:srgbClr val="4D4D4D"/>
                </a:solidFill>
                <a:effectLst/>
                <a:latin typeface="-apple-system"/>
              </a:rPr>
              <a:t>主线程执行数据读写操作，</a:t>
            </a:r>
            <a:r>
              <a:rPr lang="zh-CN" altLang="en-US"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工作线程负责业务逻辑。</a:t>
            </a:r>
            <a:endParaRPr lang="en-US"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3473B37-C0C7-4778-924B-1FED27303FE3}"/>
              </a:ext>
            </a:extLst>
          </p:cNvPr>
          <p:cNvSpPr txBox="1"/>
          <p:nvPr/>
        </p:nvSpPr>
        <p:spPr>
          <a:xfrm>
            <a:off x="2" y="6503"/>
            <a:ext cx="5812729" cy="1200329"/>
          </a:xfrm>
          <a:prstGeom prst="rect">
            <a:avLst/>
          </a:prstGeom>
          <a:noFill/>
        </p:spPr>
        <p:txBody>
          <a:bodyPr wrap="square" rtlCol="0">
            <a:spAutoFit/>
          </a:bodyPr>
          <a:lstStyle/>
          <a:p>
            <a:r>
              <a:rPr lang="en-US" altLang="zh-CN"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IO</a:t>
            </a:r>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多路复用</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BBDE3CF4-BCC7-41F6-A18A-B9A4BF74347E}"/>
              </a:ext>
            </a:extLst>
          </p:cNvPr>
          <p:cNvSpPr txBox="1"/>
          <p:nvPr/>
        </p:nvSpPr>
        <p:spPr>
          <a:xfrm>
            <a:off x="-33979" y="1146750"/>
            <a:ext cx="5419711" cy="3600986"/>
          </a:xfrm>
          <a:prstGeom prst="rect">
            <a:avLst/>
          </a:prstGeom>
          <a:noFill/>
        </p:spPr>
        <p:txBody>
          <a:bodyPr wrap="square">
            <a:spAutoFit/>
          </a:bodyPr>
          <a:lstStyle/>
          <a:p>
            <a:pPr algn="just"/>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select/poll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已连接的</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都放到一个</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文件描述符集合</a:t>
            </a:r>
            <a:r>
              <a:rPr lang="zh-CN" altLang="en-US"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，然后</a:t>
            </a:r>
            <a:r>
              <a:rPr lang="zh-CN" altLang="zh-CN" sz="1800" b="1"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拷贝</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到内核里检查是否有</a:t>
            </a:r>
            <a:r>
              <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IO</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事件产生</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Select</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a:t>
            </a:r>
            <a:r>
              <a:rPr lang="en-US" altLang="zh-CN" dirty="0" err="1">
                <a:solidFill>
                  <a:srgbClr val="000000"/>
                </a:solidFill>
                <a:latin typeface="Segoe UI" panose="020B0502040204020203" pitchFamily="34" charset="0"/>
                <a:ea typeface="等线" panose="02010600030101010101" pitchFamily="2" charset="-122"/>
                <a:cs typeface="Segoe UI" panose="020B0502040204020203" pitchFamily="34" charset="0"/>
              </a:rPr>
              <a:t>bitsmap</a:t>
            </a:r>
            <a:r>
              <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rPr>
              <a:t>	poll</a:t>
            </a:r>
            <a:r>
              <a:rPr lang="zh-CN" altLang="en-US" dirty="0">
                <a:solidFill>
                  <a:srgbClr val="000000"/>
                </a:solidFill>
                <a:latin typeface="Segoe UI" panose="020B0502040204020203" pitchFamily="34" charset="0"/>
                <a:ea typeface="等线" panose="02010600030101010101" pitchFamily="2" charset="-122"/>
                <a:cs typeface="Segoe UI" panose="020B0502040204020203" pitchFamily="34" charset="0"/>
              </a:rPr>
              <a:t>：链表</a:t>
            </a:r>
            <a:endParaRPr lang="en-US"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endParaRPr>
          </a:p>
          <a:p>
            <a:pPr algn="just"/>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需要在用户态与内核态之间拷贝文件描述符集合</a:t>
            </a:r>
            <a:r>
              <a:rPr lang="zh-CN" altLang="zh-CN" sz="18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，性能的损耗很大</a:t>
            </a:r>
            <a:endParaRPr lang="en-US" altLang="zh-CN" dirty="0">
              <a:solidFill>
                <a:srgbClr val="000000"/>
              </a:solidFill>
              <a:latin typeface="Segoe UI" panose="020B0502040204020203" pitchFamily="34" charset="0"/>
              <a:ea typeface="等线" panose="02010600030101010101" pitchFamily="2" charset="-122"/>
              <a:cs typeface="Segoe UI" panose="020B0502040204020203" pitchFamily="34" charset="0"/>
            </a:endParaRPr>
          </a:p>
          <a:p>
            <a:pPr algn="just"/>
            <a:r>
              <a:rPr lang="en-US" altLang="zh-CN" sz="2400" b="1"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Epoll</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把需要监控的</a:t>
            </a:r>
            <a:r>
              <a:rPr lang="en-US" altLang="zh-CN" sz="1800" dirty="0">
                <a:effectLst/>
                <a:latin typeface="Segoe UI" panose="020B0502040204020203" pitchFamily="34" charset="0"/>
                <a:ea typeface="等线" panose="02010600030101010101" pitchFamily="2" charset="-122"/>
              </a:rPr>
              <a:t> socket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通过</a:t>
            </a:r>
            <a:r>
              <a:rPr lang="en-US" altLang="zh-CN" sz="1800" dirty="0">
                <a:effectLst/>
                <a:latin typeface="Segoe UI" panose="020B0502040204020203" pitchFamily="34" charset="0"/>
                <a:ea typeface="等线" panose="02010600030101010101" pitchFamily="2" charset="-122"/>
              </a:rPr>
              <a:t> </a:t>
            </a:r>
            <a:r>
              <a:rPr lang="en-US" altLang="zh-CN" sz="1800" dirty="0" err="1">
                <a:effectLst/>
                <a:latin typeface="Segoe UI" panose="020B0502040204020203" pitchFamily="34" charset="0"/>
                <a:ea typeface="等线" panose="02010600030101010101" pitchFamily="2" charset="-122"/>
              </a:rPr>
              <a:t>epoll_ctl</a:t>
            </a:r>
            <a:r>
              <a:rPr lang="en-US" altLang="zh-CN" sz="1800" dirty="0">
                <a:effectLst/>
                <a:latin typeface="Segoe UI" panose="020B0502040204020203" pitchFamily="34" charset="0"/>
                <a:ea typeface="等线" panose="02010600030101010101" pitchFamily="2" charset="-122"/>
              </a:rPr>
              <a:t>() </a:t>
            </a:r>
            <a:r>
              <a:rPr lang="zh-CN" altLang="zh-CN" sz="1800" dirty="0">
                <a:effectLst/>
                <a:latin typeface="Segoe UI" panose="020B0502040204020203" pitchFamily="34" charset="0"/>
                <a:ea typeface="等线" panose="02010600030101010101" pitchFamily="2" charset="-122"/>
                <a:cs typeface="Segoe UI" panose="020B0502040204020203" pitchFamily="34" charset="0"/>
              </a:rPr>
              <a:t>函数加入内核中的红黑树里</a:t>
            </a:r>
            <a:r>
              <a:rPr lang="zh-CN" altLang="en-US" sz="1800" dirty="0">
                <a:effectLst/>
                <a:latin typeface="Segoe UI" panose="020B0502040204020203" pitchFamily="34" charset="0"/>
                <a:ea typeface="等线" panose="02010600030101010101" pitchFamily="2" charset="-122"/>
                <a:cs typeface="Segoe UI" panose="020B0502040204020203" pitchFamily="34" charset="0"/>
              </a:rPr>
              <a:t>，无需拷贝文件描述符。</a:t>
            </a:r>
            <a:r>
              <a:rPr lang="zh-CN" altLang="zh-CN" sz="1800"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内核里</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维护了一个链表来记录就绪事件</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，当某个</a:t>
            </a:r>
            <a:r>
              <a:rPr lang="en-US" altLang="zh-CN" sz="1800" dirty="0">
                <a:solidFill>
                  <a:srgbClr val="000000"/>
                </a:solidFill>
                <a:effectLst/>
                <a:latin typeface="Segoe UI" panose="020B0502040204020203" pitchFamily="34" charset="0"/>
                <a:ea typeface="等线" panose="02010600030101010101" pitchFamily="2" charset="-122"/>
              </a:rPr>
              <a:t> socket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有事件发生时，内核会将其加入到这个就绪事件链表中，当用户调用</a:t>
            </a:r>
            <a:r>
              <a:rPr lang="en-US" altLang="zh-CN" sz="1800" dirty="0">
                <a:solidFill>
                  <a:srgbClr val="000000"/>
                </a:solidFill>
                <a:effectLst/>
                <a:latin typeface="Segoe UI" panose="020B0502040204020203" pitchFamily="34" charset="0"/>
                <a:ea typeface="等线" panose="02010600030101010101" pitchFamily="2" charset="-122"/>
              </a:rPr>
              <a:t> </a:t>
            </a:r>
            <a:r>
              <a:rPr lang="en-US" altLang="zh-CN" sz="1800" dirty="0" err="1">
                <a:solidFill>
                  <a:srgbClr val="000000"/>
                </a:solidFill>
                <a:effectLst/>
                <a:latin typeface="Segoe UI" panose="020B0502040204020203" pitchFamily="34" charset="0"/>
                <a:ea typeface="等线" panose="02010600030101010101" pitchFamily="2" charset="-122"/>
              </a:rPr>
              <a:t>epoll_wait</a:t>
            </a:r>
            <a:r>
              <a:rPr lang="en-US" altLang="zh-CN" sz="1800" dirty="0">
                <a:solidFill>
                  <a:srgbClr val="000000"/>
                </a:solidFill>
                <a:effectLst/>
                <a:latin typeface="Segoe UI" panose="020B0502040204020203" pitchFamily="34" charset="0"/>
                <a:ea typeface="等线" panose="02010600030101010101" pitchFamily="2" charset="-122"/>
              </a:rPr>
              <a:t>() </a:t>
            </a:r>
            <a:r>
              <a:rPr lang="zh-CN" altLang="zh-CN" sz="1800" dirty="0">
                <a:solidFill>
                  <a:srgbClr val="000000"/>
                </a:solidFill>
                <a:effectLst/>
                <a:latin typeface="Segoe UI" panose="020B0502040204020203" pitchFamily="34" charset="0"/>
                <a:ea typeface="等线" panose="02010600030101010101" pitchFamily="2" charset="-122"/>
                <a:cs typeface="Segoe UI" panose="020B0502040204020203" pitchFamily="34" charset="0"/>
              </a:rPr>
              <a:t>函数时，</a:t>
            </a:r>
            <a:r>
              <a:rPr lang="zh-CN" altLang="zh-CN" sz="1800" b="1" dirty="0">
                <a:solidFill>
                  <a:srgbClr val="FF0000"/>
                </a:solidFill>
                <a:effectLst/>
                <a:latin typeface="Segoe UI" panose="020B0502040204020203" pitchFamily="34" charset="0"/>
                <a:ea typeface="等线" panose="02010600030101010101" pitchFamily="2" charset="-122"/>
                <a:cs typeface="Segoe UI" panose="020B0502040204020203" pitchFamily="34" charset="0"/>
              </a:rPr>
              <a:t>返回有事件发生的文件描述符的个数，并把就绪事件列表复制到用户空间</a:t>
            </a:r>
            <a:endParaRPr lang="zh-CN" alt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48B75485-2824-4E70-A72F-7C7E71B10199}"/>
              </a:ext>
            </a:extLst>
          </p:cNvPr>
          <p:cNvSpPr txBox="1"/>
          <p:nvPr/>
        </p:nvSpPr>
        <p:spPr>
          <a:xfrm>
            <a:off x="0" y="5074072"/>
            <a:ext cx="5578679" cy="1569660"/>
          </a:xfrm>
          <a:prstGeom prst="rect">
            <a:avLst/>
          </a:prstGeom>
          <a:noFill/>
        </p:spPr>
        <p:txBody>
          <a:bodyPr wrap="square">
            <a:spAutoFit/>
          </a:bodyPr>
          <a:lstStyle/>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水平触发（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LT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）：有事件时不断通知</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，直至缓冲区</a:t>
            </a:r>
            <a:r>
              <a:rPr lang="en-US" altLang="zh-CN"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read</a:t>
            </a:r>
            <a:r>
              <a:rPr lang="zh-CN" altLang="en-US" sz="2400" b="1"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完</a:t>
            </a:r>
            <a:endPar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marL="457200" indent="-457200" algn="just">
              <a:buAutoNum type="arabicPeriod"/>
            </a:pP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边缘触发（</a:t>
            </a:r>
            <a:r>
              <a:rPr lang="en-US" altLang="zh-CN"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ET</a:t>
            </a:r>
            <a:r>
              <a:rPr lang="zh-CN" altLang="en-US" sz="2400" b="1"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）：只会通知一次事件，因此要保证一次读取完数据</a:t>
            </a:r>
            <a:endParaRPr lang="zh-CN" altLang="zh-CN" sz="24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8556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DEFF399-60BF-189C-96F8-A731DB7D6C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08" y="461761"/>
            <a:ext cx="7037662" cy="5934479"/>
          </a:xfrm>
          <a:prstGeom prst="rect">
            <a:avLst/>
          </a:prstGeom>
          <a:noFill/>
          <a:ln>
            <a:noFill/>
          </a:ln>
        </p:spPr>
      </p:pic>
      <p:sp>
        <p:nvSpPr>
          <p:cNvPr id="6" name="文本框 5">
            <a:extLst>
              <a:ext uri="{FF2B5EF4-FFF2-40B4-BE49-F238E27FC236}">
                <a16:creationId xmlns:a16="http://schemas.microsoft.com/office/drawing/2014/main" id="{912C8EE7-3EAC-04DC-B0A4-4B5A4E9D0BA3}"/>
              </a:ext>
            </a:extLst>
          </p:cNvPr>
          <p:cNvSpPr txBox="1"/>
          <p:nvPr/>
        </p:nvSpPr>
        <p:spPr>
          <a:xfrm>
            <a:off x="6936510" y="889843"/>
            <a:ext cx="4959927" cy="5078313"/>
          </a:xfrm>
          <a:prstGeom prst="rect">
            <a:avLst/>
          </a:prstGeom>
          <a:noFill/>
        </p:spPr>
        <p:txBody>
          <a:bodyPr wrap="square">
            <a:spAutoFit/>
          </a:bodyPr>
          <a:lstStyle/>
          <a:p>
            <a:pPr marL="342900" lvl="0" indent="-342900" algn="just">
              <a:buSzPts val="1000"/>
              <a:buFont typeface="Symbol" panose="05050102010706020507" pitchFamily="18" charset="2"/>
              <a:buChar char=""/>
              <a:tabLst>
                <a:tab pos="457200" algn="l"/>
              </a:tabLst>
            </a:pP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Reactor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select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IO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多路复用接口）</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监听事件，收到事件后通过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进行分发，具体分发给</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对象还是</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对象，还要看收到的事件类型；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如果是</a:t>
            </a:r>
            <a:r>
              <a:rPr lang="zh-CN" altLang="zh-CN" sz="1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连接建立</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的事件，则交由</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对象进行处理，</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Acceptor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对象会通过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accept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方法</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获取连接，并创建一个</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对象来处理后续的响应事件；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如果</a:t>
            </a:r>
            <a:r>
              <a:rPr lang="zh-CN" altLang="zh-CN" sz="1800" b="1"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不是连接建立</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事件，</a:t>
            </a:r>
            <a:r>
              <a:rPr lang="zh-CN" altLang="zh-CN" sz="1800" kern="100" dirty="0">
                <a:solidFill>
                  <a:srgbClr val="000000"/>
                </a:solidFill>
                <a:effectLst/>
                <a:highlight>
                  <a:srgbClr val="FFFFFF"/>
                </a:highlight>
                <a:latin typeface="等线" panose="02010600030101010101" pitchFamily="2" charset="-122"/>
                <a:ea typeface="Segoe UI" panose="020B0502040204020203" pitchFamily="34" charset="0"/>
                <a:cs typeface="Times New Roman" panose="02020603050405020304" pitchFamily="18" charset="0"/>
              </a:rPr>
              <a:t>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则交由当前连接对应的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对象来进行响应；</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altLang="zh-CN" sz="1800" kern="100" dirty="0">
                <a:solidFill>
                  <a:srgbClr val="FF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Handler </a:t>
            </a:r>
            <a:r>
              <a:rPr lang="zh-CN" altLang="zh-CN" sz="1800"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对象不再负责业务处理，</a:t>
            </a: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只负责数据的接收和发送</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read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读取到数据后，会将数据发给子线程里的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Processor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对象进行业务处理；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子线程里的</a:t>
            </a:r>
            <a:r>
              <a:rPr lang="en-US"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Processor </a:t>
            </a:r>
            <a:r>
              <a:rPr lang="zh-CN" altLang="zh-CN" sz="1800" b="1" kern="100"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对象进行业务处理</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，处理完后，将结果发给主线程中的</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对象，接着由</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Handler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通过</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send </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方法将响应结果发送给</a:t>
            </a:r>
            <a:r>
              <a:rPr lang="en-US"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Times New Roman" panose="02020603050405020304" pitchFamily="18" charset="0"/>
              </a:rPr>
              <a:t> client</a:t>
            </a:r>
            <a:r>
              <a:rPr lang="zh-CN" altLang="zh-CN" sz="1800" kern="100" dirty="0">
                <a:solidFill>
                  <a:srgbClr val="00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3316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C8E3E6B-6807-4683-9B99-6F4F227897F8}"/>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遇到的问题</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5A3C9E7-85BD-44D1-BECB-ECF5D2C8CD06}"/>
              </a:ext>
            </a:extLst>
          </p:cNvPr>
          <p:cNvSpPr txBox="1"/>
          <p:nvPr/>
        </p:nvSpPr>
        <p:spPr>
          <a:xfrm>
            <a:off x="129886" y="1166842"/>
            <a:ext cx="4994031" cy="5016758"/>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⼀⽅⾯是对不同的技术理解不够深刻，难以选出最合适的技术框架。这部分的话我主要是反复阅读作者在</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GitHub</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提供的⼀些技术⽂档，同时也去搜索⼀些技术对⽐的⽂章去看，如果没有任何相关的资料我会尝试去联系作者。</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另⼀⽅⾯是编程期间遇到的困难，在代码编写的过程中由于⼯程能⼒不⾜，程序总会出现⼀些</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。这部分的话我⾸先是通过⽇志去定位</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，然后推断</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出现的原因并尝试修复，如果是⾃⼰⽬前⽔平⽆法修复的</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，我会先到⽹上去查找有没有同类型问题的解决⽅法，然后向同学或者直接到</a:t>
            </a:r>
            <a:r>
              <a:rPr lang="en-US" altLang="zh-CN" sz="2000" kern="100" dirty="0" err="1">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StackOverflow</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等⼀些国外知名论坛上求助。</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EA528DA-24C8-4E26-8518-23FAA7821C92}"/>
              </a:ext>
            </a:extLst>
          </p:cNvPr>
          <p:cNvSpPr txBox="1"/>
          <p:nvPr/>
        </p:nvSpPr>
        <p:spPr>
          <a:xfrm>
            <a:off x="6009047" y="1883894"/>
            <a:ext cx="4994031" cy="1015663"/>
          </a:xfrm>
          <a:prstGeom prst="rect">
            <a:avLst/>
          </a:prstGeom>
          <a:noFill/>
        </p:spPr>
        <p:txBody>
          <a:bodyPr wrap="square">
            <a:spAutoFit/>
          </a:bodyPr>
          <a:lstStyle/>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细节问题：</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回车符和空格弄混</a:t>
            </a:r>
            <a:endPar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解决：仔细排查报错、</a:t>
            </a:r>
            <a:r>
              <a:rPr lang="en-US" altLang="zh-CN" sz="2000" kern="100" dirty="0">
                <a:solidFill>
                  <a:srgbClr val="2C3E50"/>
                </a:solidFill>
                <a:latin typeface="等线" panose="02010600030101010101" pitchFamily="2" charset="-122"/>
                <a:ea typeface="等线" panose="02010600030101010101" pitchFamily="2" charset="-122"/>
                <a:cs typeface="Times New Roman" panose="02020603050405020304" pitchFamily="18" charset="0"/>
              </a:rPr>
              <a:t>debug</a:t>
            </a:r>
          </a:p>
        </p:txBody>
      </p:sp>
      <p:pic>
        <p:nvPicPr>
          <p:cNvPr id="8" name="图片 7">
            <a:extLst>
              <a:ext uri="{FF2B5EF4-FFF2-40B4-BE49-F238E27FC236}">
                <a16:creationId xmlns:a16="http://schemas.microsoft.com/office/drawing/2014/main" id="{A75390C0-02D8-4ACE-BB51-13BF17302ABC}"/>
              </a:ext>
            </a:extLst>
          </p:cNvPr>
          <p:cNvPicPr>
            <a:picLocks noChangeAspect="1"/>
          </p:cNvPicPr>
          <p:nvPr/>
        </p:nvPicPr>
        <p:blipFill>
          <a:blip r:embed="rId2"/>
          <a:stretch>
            <a:fillRect/>
          </a:stretch>
        </p:blipFill>
        <p:spPr>
          <a:xfrm>
            <a:off x="5797648" y="3222287"/>
            <a:ext cx="5416828" cy="1987652"/>
          </a:xfrm>
          <a:prstGeom prst="rect">
            <a:avLst/>
          </a:prstGeom>
        </p:spPr>
      </p:pic>
    </p:spTree>
    <p:extLst>
      <p:ext uri="{BB962C8B-B14F-4D97-AF65-F5344CB8AC3E}">
        <p14:creationId xmlns:p14="http://schemas.microsoft.com/office/powerpoint/2010/main" val="79872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9457F9-7F96-4D70-BD00-482CD49C9082}"/>
              </a:ext>
            </a:extLst>
          </p:cNvPr>
          <p:cNvSpPr txBox="1"/>
          <p:nvPr/>
        </p:nvSpPr>
        <p:spPr>
          <a:xfrm>
            <a:off x="0" y="0"/>
            <a:ext cx="4994031" cy="1200329"/>
          </a:xfrm>
          <a:prstGeom prst="rect">
            <a:avLst/>
          </a:prstGeom>
          <a:noFill/>
        </p:spPr>
        <p:txBody>
          <a:bodyPr wrap="square" rtlCol="0">
            <a:spAutoFit/>
          </a:bodyPr>
          <a:lstStyle/>
          <a:p>
            <a:r>
              <a:rPr lang="zh-CN" altLang="en-US" sz="7200" b="1" kern="100" dirty="0">
                <a:solidFill>
                  <a:srgbClr val="2C3E50"/>
                </a:solidFill>
                <a:effectLst/>
                <a:latin typeface="Segoe UI" panose="020B0502040204020203" pitchFamily="34" charset="0"/>
                <a:ea typeface="等线 Light" panose="02010600030101010101" pitchFamily="2" charset="-122"/>
                <a:cs typeface="Segoe UI" panose="020B0502040204020203" pitchFamily="34" charset="0"/>
              </a:rPr>
              <a:t>进行的优化</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91FF420-1F67-4ECB-B4E6-840F5B3E160E}"/>
              </a:ext>
            </a:extLst>
          </p:cNvPr>
          <p:cNvSpPr txBox="1"/>
          <p:nvPr/>
        </p:nvSpPr>
        <p:spPr>
          <a:xfrm>
            <a:off x="164325" y="1200329"/>
            <a:ext cx="2902148" cy="3785652"/>
          </a:xfrm>
          <a:prstGeom prst="rect">
            <a:avLst/>
          </a:prstGeom>
          <a:noFill/>
        </p:spPr>
        <p:txBody>
          <a:bodyPr wrap="square">
            <a:spAutoFit/>
          </a:bodyPr>
          <a:lstStyle/>
          <a:p>
            <a:r>
              <a:rPr lang="zh-CN" altLang="en-US" sz="2000" b="0" i="0" dirty="0">
                <a:effectLst/>
                <a:latin typeface="-apple-system"/>
              </a:rPr>
              <a:t>②系统参数调优</a:t>
            </a:r>
            <a:endParaRPr lang="en-US" altLang="zh-CN" sz="2000" b="0" i="0" dirty="0">
              <a:effectLst/>
              <a:latin typeface="-apple-system"/>
            </a:endParaRPr>
          </a:p>
          <a:p>
            <a:endParaRPr lang="zh-CN" altLang="en-US" sz="2000" b="0" i="0" dirty="0">
              <a:effectLst/>
              <a:latin typeface="-apple-system"/>
            </a:endParaRPr>
          </a:p>
          <a:p>
            <a:r>
              <a:rPr lang="zh-CN" altLang="en-US" sz="2000" b="0" i="0" dirty="0">
                <a:effectLst/>
                <a:latin typeface="-apple-system"/>
              </a:rPr>
              <a:t>修改最⼤⽂件描述符数</a:t>
            </a:r>
            <a:endParaRPr lang="en-US" altLang="zh-CN" sz="2000" b="0" i="0" dirty="0">
              <a:effectLst/>
              <a:latin typeface="-apple-system"/>
            </a:endParaRPr>
          </a:p>
          <a:p>
            <a:r>
              <a:rPr lang="zh-CN" altLang="en-US" sz="2000" dirty="0">
                <a:latin typeface="-apple-system"/>
              </a:rPr>
              <a:t>暂时：</a:t>
            </a:r>
            <a:r>
              <a:rPr lang="en-US" altLang="zh-CN" sz="2000" dirty="0" err="1">
                <a:latin typeface="-apple-system"/>
              </a:rPr>
              <a:t>ulimit</a:t>
            </a:r>
            <a:r>
              <a:rPr lang="zh-CN" altLang="en-US" sz="2000" dirty="0">
                <a:latin typeface="-apple-system"/>
              </a:rPr>
              <a:t>指令修改</a:t>
            </a:r>
            <a:endParaRPr lang="en-US" altLang="zh-CN" sz="2000" dirty="0">
              <a:latin typeface="-apple-system"/>
            </a:endParaRPr>
          </a:p>
          <a:p>
            <a:r>
              <a:rPr lang="zh-CN" altLang="en-US" sz="2000" b="0" i="0" dirty="0">
                <a:effectLst/>
                <a:latin typeface="-apple-system"/>
              </a:rPr>
              <a:t>永久：</a:t>
            </a:r>
            <a:r>
              <a:rPr lang="zh-CN" altLang="en-US" sz="2000" i="0" dirty="0">
                <a:solidFill>
                  <a:srgbClr val="4F4F4F"/>
                </a:solidFill>
                <a:effectLst/>
                <a:latin typeface="PingFang SC"/>
              </a:rPr>
              <a:t>改</a:t>
            </a:r>
            <a:r>
              <a:rPr lang="en-US" altLang="zh-CN" sz="2000" i="0" dirty="0">
                <a:solidFill>
                  <a:srgbClr val="4F4F4F"/>
                </a:solidFill>
                <a:effectLst/>
                <a:latin typeface="PingFang SC"/>
              </a:rPr>
              <a:t>/</a:t>
            </a:r>
            <a:r>
              <a:rPr lang="en-US" altLang="zh-CN" sz="2000" i="0" dirty="0" err="1">
                <a:solidFill>
                  <a:srgbClr val="4F4F4F"/>
                </a:solidFill>
                <a:effectLst/>
                <a:latin typeface="PingFang SC"/>
              </a:rPr>
              <a:t>etc</a:t>
            </a:r>
            <a:r>
              <a:rPr lang="en-US" altLang="zh-CN" sz="2000" i="0" dirty="0">
                <a:solidFill>
                  <a:srgbClr val="4F4F4F"/>
                </a:solidFill>
                <a:effectLst/>
                <a:latin typeface="PingFang SC"/>
              </a:rPr>
              <a:t>/security/</a:t>
            </a:r>
            <a:r>
              <a:rPr lang="en-US" altLang="zh-CN" sz="2000" b="1" i="0" dirty="0" err="1">
                <a:solidFill>
                  <a:srgbClr val="4F4F4F"/>
                </a:solidFill>
                <a:effectLst/>
                <a:latin typeface="PingFang SC"/>
              </a:rPr>
              <a:t>limits.conf</a:t>
            </a:r>
            <a:r>
              <a:rPr lang="zh-CN" altLang="en-US" sz="2000" i="0" dirty="0">
                <a:solidFill>
                  <a:srgbClr val="4F4F4F"/>
                </a:solidFill>
                <a:effectLst/>
                <a:latin typeface="PingFang SC"/>
              </a:rPr>
              <a:t>配置文件</a:t>
            </a:r>
            <a:endParaRPr lang="en-US" altLang="zh-CN" sz="2000" b="0" i="0" dirty="0">
              <a:effectLst/>
              <a:latin typeface="-apple-system"/>
            </a:endParaRPr>
          </a:p>
          <a:p>
            <a:r>
              <a:rPr lang="zh-CN" altLang="en-US" sz="2000" kern="100" dirty="0">
                <a:solidFill>
                  <a:srgbClr val="2C3E50"/>
                </a:solidFill>
                <a:latin typeface="-apple-system"/>
                <a:ea typeface="等线" panose="02010600030101010101" pitchFamily="2" charset="-122"/>
                <a:cs typeface="Times New Roman" panose="02020603050405020304" pitchFamily="18" charset="0"/>
              </a:rPr>
              <a:t>默认</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1024 </a:t>
            </a:r>
            <a:r>
              <a:rPr lang="zh-CN" altLang="en-US" sz="2000" kern="100" dirty="0">
                <a:solidFill>
                  <a:srgbClr val="2C3E50"/>
                </a:solidFill>
                <a:latin typeface="-apple-system"/>
                <a:ea typeface="等线" panose="02010600030101010101" pitchFamily="2" charset="-122"/>
                <a:cs typeface="Times New Roman" panose="02020603050405020304" pitchFamily="18" charset="0"/>
              </a:rPr>
              <a:t>改成</a:t>
            </a:r>
            <a:r>
              <a:rPr lang="en-US" altLang="zh-CN" sz="2000" kern="100" dirty="0">
                <a:solidFill>
                  <a:srgbClr val="2C3E50"/>
                </a:solidFill>
                <a:latin typeface="-apple-system"/>
                <a:ea typeface="等线" panose="02010600030101010101" pitchFamily="2" charset="-122"/>
                <a:cs typeface="Times New Roman" panose="02020603050405020304" pitchFamily="18" charset="0"/>
              </a:rPr>
              <a:t>65536</a:t>
            </a:r>
          </a:p>
          <a:p>
            <a:endParaRPr lang="en-US" altLang="zh-CN" sz="2000" kern="100" dirty="0">
              <a:solidFill>
                <a:srgbClr val="2C3E50"/>
              </a:solidFill>
              <a:latin typeface="-apple-system"/>
              <a:ea typeface="等线" panose="02010600030101010101" pitchFamily="2" charset="-122"/>
              <a:cs typeface="Times New Roman" panose="02020603050405020304" pitchFamily="18" charset="0"/>
            </a:endParaRPr>
          </a:p>
          <a:p>
            <a:r>
              <a:rPr lang="zh-CN" altLang="en-US" sz="2000" kern="100" dirty="0">
                <a:solidFill>
                  <a:srgbClr val="2C3E50"/>
                </a:solidFill>
                <a:effectLst/>
                <a:latin typeface="-apple-system"/>
                <a:ea typeface="等线" panose="02010600030101010101" pitchFamily="2" charset="-122"/>
                <a:cs typeface="Times New Roman" panose="02020603050405020304" pitchFamily="18" charset="0"/>
              </a:rPr>
              <a:t>修改全连接、半连接队列大小限制</a:t>
            </a:r>
            <a:endParaRPr lang="en-US" altLang="zh-CN" sz="2000" kern="100" dirty="0">
              <a:solidFill>
                <a:srgbClr val="2C3E50"/>
              </a:solidFill>
              <a:effectLst/>
              <a:latin typeface="-apple-system"/>
              <a:ea typeface="等线" panose="02010600030101010101" pitchFamily="2" charset="-122"/>
              <a:cs typeface="Times New Roman" panose="02020603050405020304" pitchFamily="18" charset="0"/>
            </a:endParaRPr>
          </a:p>
          <a:p>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默认</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128 </a:t>
            </a:r>
            <a:r>
              <a:rPr lang="zh-CN" altLang="en-US"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改成</a:t>
            </a:r>
            <a:r>
              <a:rPr lang="en-US" altLang="zh-CN" sz="2000" kern="100" dirty="0">
                <a:solidFill>
                  <a:srgbClr val="2C3E50"/>
                </a:solidFill>
                <a:effectLst/>
                <a:latin typeface="等线" panose="02010600030101010101" pitchFamily="2" charset="-122"/>
                <a:ea typeface="等线" panose="02010600030101010101" pitchFamily="2" charset="-122"/>
                <a:cs typeface="Times New Roman" panose="02020603050405020304" pitchFamily="18" charset="0"/>
              </a:rPr>
              <a:t>1024</a:t>
            </a:r>
          </a:p>
        </p:txBody>
      </p:sp>
      <p:sp>
        <p:nvSpPr>
          <p:cNvPr id="3" name="文本框 2">
            <a:extLst>
              <a:ext uri="{FF2B5EF4-FFF2-40B4-BE49-F238E27FC236}">
                <a16:creationId xmlns:a16="http://schemas.microsoft.com/office/drawing/2014/main" id="{07233627-6627-47CB-A9B6-0F793741AC54}"/>
              </a:ext>
            </a:extLst>
          </p:cNvPr>
          <p:cNvSpPr txBox="1"/>
          <p:nvPr/>
        </p:nvSpPr>
        <p:spPr>
          <a:xfrm>
            <a:off x="7257275" y="16550"/>
            <a:ext cx="4994031" cy="1200329"/>
          </a:xfrm>
          <a:prstGeom prst="rect">
            <a:avLst/>
          </a:prstGeom>
          <a:noFill/>
        </p:spPr>
        <p:txBody>
          <a:bodyPr wrap="square" rtlCol="0">
            <a:spAutoFit/>
          </a:bodyPr>
          <a:lstStyle/>
          <a:p>
            <a:r>
              <a:rPr lang="zh-CN" altLang="en-US" sz="7200" b="1" kern="100" dirty="0">
                <a:solidFill>
                  <a:srgbClr val="2C3E50"/>
                </a:solidFill>
                <a:latin typeface="Segoe UI" panose="020B0502040204020203" pitchFamily="34" charset="0"/>
                <a:ea typeface="等线 Light" panose="02010600030101010101" pitchFamily="2" charset="-122"/>
                <a:cs typeface="Segoe UI" panose="020B0502040204020203" pitchFamily="34" charset="0"/>
              </a:rPr>
              <a:t>未来的改进</a:t>
            </a:r>
            <a:endParaRPr lang="zh-CN" altLang="zh-CN" sz="7200" b="1"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7B2DA77-3011-6F34-B4AF-9E2C13410248}"/>
              </a:ext>
            </a:extLst>
          </p:cNvPr>
          <p:cNvSpPr txBox="1"/>
          <p:nvPr/>
        </p:nvSpPr>
        <p:spPr>
          <a:xfrm>
            <a:off x="6393872" y="1059885"/>
            <a:ext cx="4006273" cy="651076"/>
          </a:xfrm>
          <a:prstGeom prst="rect">
            <a:avLst/>
          </a:prstGeom>
          <a:noFill/>
        </p:spPr>
        <p:txBody>
          <a:bodyPr wrap="square">
            <a:spAutoFit/>
          </a:bodyPr>
          <a:lstStyle/>
          <a:p>
            <a:pPr algn="just">
              <a:lnSpc>
                <a:spcPct val="173000"/>
              </a:lnSpc>
              <a:spcBef>
                <a:spcPts val="1300"/>
              </a:spcBef>
              <a:spcAft>
                <a:spcPts val="1300"/>
              </a:spcAft>
            </a:pP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多</a:t>
            </a:r>
            <a:r>
              <a:rPr lang="en-US" altLang="zh-CN" sz="2400" b="1" kern="100" dirty="0">
                <a:solidFill>
                  <a:srgbClr val="2C3E50"/>
                </a:solidFill>
                <a:effectLst/>
                <a:latin typeface="Segoe UI" panose="020B0502040204020203" pitchFamily="34" charset="0"/>
                <a:ea typeface="等线" panose="02010600030101010101" pitchFamily="2" charset="-122"/>
              </a:rPr>
              <a:t> Reactor </a:t>
            </a: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多进程</a:t>
            </a:r>
            <a:r>
              <a:rPr lang="en-US" altLang="zh-CN" sz="2400" b="1" kern="100" dirty="0">
                <a:solidFill>
                  <a:srgbClr val="2C3E50"/>
                </a:solidFill>
                <a:effectLst/>
                <a:latin typeface="Segoe UI" panose="020B0502040204020203" pitchFamily="34" charset="0"/>
                <a:ea typeface="等线" panose="02010600030101010101" pitchFamily="2" charset="-122"/>
              </a:rPr>
              <a:t> / </a:t>
            </a:r>
            <a:r>
              <a:rPr lang="zh-CN" altLang="zh-CN" sz="2400" b="1" kern="100" dirty="0">
                <a:solidFill>
                  <a:srgbClr val="2C3E50"/>
                </a:solidFill>
                <a:effectLst/>
                <a:latin typeface="Segoe UI" panose="020B0502040204020203" pitchFamily="34" charset="0"/>
                <a:ea typeface="等线" panose="02010600030101010101" pitchFamily="2" charset="-122"/>
                <a:cs typeface="Segoe UI" panose="020B0502040204020203" pitchFamily="34" charset="0"/>
              </a:rPr>
              <a:t>线程</a:t>
            </a:r>
            <a:endParaRPr lang="zh-CN" altLang="zh-CN" sz="2400" b="1" kern="100" dirty="0">
              <a:effectLst/>
              <a:latin typeface="等线" panose="02010600030101010101" pitchFamily="2" charset="-122"/>
              <a:ea typeface="等线" panose="02010600030101010101" pitchFamily="2" charset="-122"/>
            </a:endParaRPr>
          </a:p>
        </p:txBody>
      </p:sp>
      <p:sp>
        <p:nvSpPr>
          <p:cNvPr id="16" name="文本框 15">
            <a:extLst>
              <a:ext uri="{FF2B5EF4-FFF2-40B4-BE49-F238E27FC236}">
                <a16:creationId xmlns:a16="http://schemas.microsoft.com/office/drawing/2014/main" id="{DC0C4E8B-56A5-3B89-4243-1D3A2092A4CE}"/>
              </a:ext>
            </a:extLst>
          </p:cNvPr>
          <p:cNvSpPr txBox="1"/>
          <p:nvPr/>
        </p:nvSpPr>
        <p:spPr>
          <a:xfrm>
            <a:off x="5474477" y="1772920"/>
            <a:ext cx="6470072" cy="923330"/>
          </a:xfrm>
          <a:prstGeom prst="rect">
            <a:avLst/>
          </a:prstGeom>
          <a:noFill/>
        </p:spPr>
        <p:txBody>
          <a:bodyPr wrap="square">
            <a:spAutoFit/>
          </a:bodyPr>
          <a:lstStyle/>
          <a:p>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「单</a:t>
            </a:r>
            <a:r>
              <a:rPr lang="en-US" altLang="zh-CN" sz="1800" dirty="0">
                <a:solidFill>
                  <a:srgbClr val="2C3E50"/>
                </a:solidFill>
                <a:effectLst/>
                <a:highlight>
                  <a:srgbClr val="FFFFFF"/>
                </a:highlight>
                <a:latin typeface="Segoe UI" panose="020B0502040204020203" pitchFamily="34" charset="0"/>
                <a:ea typeface="等线" panose="02010600030101010101" pitchFamily="2" charset="-122"/>
              </a:rPr>
              <a:t> Reactor</a:t>
            </a:r>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」的模式存在的问题是，</a:t>
            </a:r>
            <a:r>
              <a:rPr lang="zh-CN" altLang="zh-CN" sz="1800" b="1"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因为</a:t>
            </a:r>
            <a:r>
              <a:rPr lang="zh-CN" altLang="zh-CN" sz="1800" b="1"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一个</a:t>
            </a:r>
            <a:r>
              <a:rPr lang="en-US" altLang="zh-CN" sz="1800" b="1" dirty="0">
                <a:solidFill>
                  <a:srgbClr val="FF0000"/>
                </a:solidFill>
                <a:effectLst/>
                <a:highlight>
                  <a:srgbClr val="FFFFFF"/>
                </a:highlight>
                <a:latin typeface="Segoe UI" panose="020B0502040204020203" pitchFamily="34" charset="0"/>
                <a:ea typeface="等线" panose="02010600030101010101" pitchFamily="2" charset="-122"/>
              </a:rPr>
              <a:t> Reactor </a:t>
            </a:r>
            <a:r>
              <a:rPr lang="zh-CN" altLang="zh-CN" sz="1800" b="1" dirty="0">
                <a:solidFill>
                  <a:srgbClr val="FF000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对象承担所有事件的监听和响应</a:t>
            </a:r>
            <a:r>
              <a:rPr lang="zh-CN" altLang="zh-CN" sz="1800" b="1" dirty="0">
                <a:solidFill>
                  <a:srgbClr val="304FFE"/>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，而且只在主线程中运行，在面对瞬间高并发的场景时，容易成为性能的瓶颈的地方</a:t>
            </a:r>
            <a:r>
              <a:rPr lang="zh-CN" altLang="zh-CN" sz="1800" dirty="0">
                <a:solidFill>
                  <a:srgbClr val="2C3E50"/>
                </a:solidFill>
                <a:effectLst/>
                <a:highlight>
                  <a:srgbClr val="FFFFFF"/>
                </a:highlight>
                <a:latin typeface="Segoe UI" panose="020B0502040204020203" pitchFamily="34" charset="0"/>
                <a:ea typeface="等线" panose="02010600030101010101" pitchFamily="2" charset="-122"/>
                <a:cs typeface="Segoe UI" panose="020B0502040204020203" pitchFamily="34" charset="0"/>
              </a:rPr>
              <a:t>。</a:t>
            </a:r>
            <a:endParaRPr lang="zh-CN" altLang="en-US" dirty="0"/>
          </a:p>
        </p:txBody>
      </p:sp>
      <p:pic>
        <p:nvPicPr>
          <p:cNvPr id="18" name="图片 17">
            <a:extLst>
              <a:ext uri="{FF2B5EF4-FFF2-40B4-BE49-F238E27FC236}">
                <a16:creationId xmlns:a16="http://schemas.microsoft.com/office/drawing/2014/main" id="{37FA4104-7DFF-E3E2-8C87-BF9233A2232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9344" y="2849173"/>
            <a:ext cx="5274310" cy="3756660"/>
          </a:xfrm>
          <a:prstGeom prst="rect">
            <a:avLst/>
          </a:prstGeom>
          <a:noFill/>
          <a:ln>
            <a:noFill/>
          </a:ln>
        </p:spPr>
      </p:pic>
    </p:spTree>
    <p:extLst>
      <p:ext uri="{BB962C8B-B14F-4D97-AF65-F5344CB8AC3E}">
        <p14:creationId xmlns:p14="http://schemas.microsoft.com/office/powerpoint/2010/main" val="382976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2681</Words>
  <Application>Microsoft Office PowerPoint</Application>
  <PresentationFormat>宽屏</PresentationFormat>
  <Paragraphs>199</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PingFang SC</vt:lpstr>
      <vt:lpstr>等线</vt:lpstr>
      <vt:lpstr>等线 Light</vt:lpstr>
      <vt:lpstr>宋体</vt:lpstr>
      <vt:lpstr>Arial</vt:lpstr>
      <vt:lpstr>Segoe UI</vt:lpstr>
      <vt:lpstr>Symbol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Tokisaki Kurumi</dc:creator>
  <cp:lastModifiedBy>Tokisaki Kurumi</cp:lastModifiedBy>
  <cp:revision>63</cp:revision>
  <dcterms:created xsi:type="dcterms:W3CDTF">2024-04-16T00:46:39Z</dcterms:created>
  <dcterms:modified xsi:type="dcterms:W3CDTF">2024-04-23T16:06:42Z</dcterms:modified>
</cp:coreProperties>
</file>