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0" r:id="rId2"/>
    <p:sldId id="395" r:id="rId3"/>
    <p:sldId id="401" r:id="rId4"/>
    <p:sldId id="403" r:id="rId5"/>
    <p:sldId id="402" r:id="rId6"/>
    <p:sldId id="404" r:id="rId7"/>
    <p:sldId id="405" r:id="rId8"/>
    <p:sldId id="406" r:id="rId9"/>
    <p:sldId id="407" r:id="rId10"/>
    <p:sldId id="38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F00"/>
    <a:srgbClr val="ED7D31"/>
    <a:srgbClr val="FFFFFF"/>
    <a:srgbClr val="FEC000"/>
    <a:srgbClr val="26BB9C"/>
    <a:srgbClr val="0773BD"/>
    <a:srgbClr val="F25107"/>
    <a:srgbClr val="0585BF"/>
    <a:srgbClr val="0668AA"/>
    <a:srgbClr val="066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2" autoAdjust="0"/>
    <p:restoredTop sz="93420" autoAdjust="0"/>
  </p:normalViewPr>
  <p:slideViewPr>
    <p:cSldViewPr snapToGrid="0">
      <p:cViewPr varScale="1">
        <p:scale>
          <a:sx n="104" d="100"/>
          <a:sy n="104" d="100"/>
        </p:scale>
        <p:origin x="357" y="54"/>
      </p:cViewPr>
      <p:guideLst>
        <p:guide orient="horz" pos="16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1808" y="-112"/>
      </p:cViewPr>
      <p:guideLst>
        <p:guide orient="horz" pos="2848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4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/>
              <a:t>TITLE HERE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93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2859937"/>
            <a:ext cx="6792684" cy="12418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bg1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E3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914" y="999601"/>
            <a:ext cx="6480175" cy="445262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31914" y="2042275"/>
            <a:ext cx="648017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4" y="1491738"/>
            <a:ext cx="6480175" cy="4683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914" y="2286920"/>
            <a:ext cx="6480175" cy="16553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1400" b="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290691" y="4340449"/>
            <a:ext cx="1242122" cy="376622"/>
            <a:chOff x="7454952" y="6141226"/>
            <a:chExt cx="1242122" cy="502163"/>
          </a:xfrm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5035500"/>
            <a:ext cx="9144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9" y="681038"/>
            <a:ext cx="790575" cy="1373981"/>
            <a:chOff x="4952858" y="1717675"/>
            <a:chExt cx="1016000" cy="23399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1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9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5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3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1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1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7" name="Group 66"/>
          <p:cNvGrpSpPr/>
          <p:nvPr userDrawn="1"/>
        </p:nvGrpSpPr>
        <p:grpSpPr>
          <a:xfrm flipH="1">
            <a:off x="8353426" y="681038"/>
            <a:ext cx="790575" cy="1373981"/>
            <a:chOff x="4952858" y="1717675"/>
            <a:chExt cx="1016000" cy="2339975"/>
          </a:xfrm>
        </p:grpSpPr>
        <p:grpSp>
          <p:nvGrpSpPr>
            <p:cNvPr id="68" name="Group 67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7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8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9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0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5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6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3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91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2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9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0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3" name="Group 72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7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4" name="Group 73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83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4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6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5" name="Group 74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9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2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6" name="Group 75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7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8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0"/>
            <a:ext cx="2159000" cy="1871663"/>
            <a:chOff x="1588" y="4134014"/>
            <a:chExt cx="1016000" cy="11684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4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6" name="Freeform 59"/>
            <p:cNvSpPr/>
            <p:nvPr userDrawn="1"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60"/>
            <p:cNvSpPr/>
            <p:nvPr userDrawn="1"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6985001" y="3271837"/>
            <a:ext cx="2159000" cy="1871663"/>
            <a:chOff x="1588" y="2962439"/>
            <a:chExt cx="1016000" cy="11715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40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6" name="Freeform 58"/>
            <p:cNvSpPr/>
            <p:nvPr userDrawn="1"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 62"/>
            <p:cNvSpPr/>
            <p:nvPr userDrawn="1"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2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0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11189" y="1333767"/>
            <a:ext cx="7921625" cy="1248168"/>
          </a:xfrm>
        </p:spPr>
        <p:txBody>
          <a:bodyPr anchor="b"/>
          <a:lstStyle>
            <a:lvl1pPr algn="ctr">
              <a:lnSpc>
                <a:spcPts val="43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403492" y="2745773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189" y="2937979"/>
            <a:ext cx="7921625" cy="7477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08B03930-8964-4F2B-8987-9D77E9D58696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0267" y="4775200"/>
            <a:ext cx="2802467" cy="3683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Converting your business from Good to Great.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4" y="4775200"/>
            <a:ext cx="429683" cy="368301"/>
          </a:xfrm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9" y="606288"/>
            <a:ext cx="7921625" cy="2706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1"/>
          <p:cNvSpPr>
            <a:spLocks noChangeArrowheads="1"/>
          </p:cNvSpPr>
          <p:nvPr userDrawn="1"/>
        </p:nvSpPr>
        <p:spPr bwMode="auto">
          <a:xfrm>
            <a:off x="1589" y="0"/>
            <a:ext cx="9140825" cy="411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2"/>
          <p:cNvSpPr/>
          <p:nvPr userDrawn="1"/>
        </p:nvSpPr>
        <p:spPr bwMode="auto">
          <a:xfrm>
            <a:off x="1589" y="1"/>
            <a:ext cx="9140825" cy="510239"/>
          </a:xfrm>
          <a:custGeom>
            <a:avLst/>
            <a:gdLst>
              <a:gd name="T0" fmla="*/ 5758 w 5758"/>
              <a:gd name="T1" fmla="*/ 0 h 794"/>
              <a:gd name="T2" fmla="*/ 5758 w 5758"/>
              <a:gd name="T3" fmla="*/ 794 h 794"/>
              <a:gd name="T4" fmla="*/ 230 w 5758"/>
              <a:gd name="T5" fmla="*/ 794 h 794"/>
              <a:gd name="T6" fmla="*/ 0 w 5758"/>
              <a:gd name="T7" fmla="*/ 396 h 794"/>
              <a:gd name="T8" fmla="*/ 0 w 5758"/>
              <a:gd name="T9" fmla="*/ 0 h 794"/>
              <a:gd name="T10" fmla="*/ 5758 w 5758"/>
              <a:gd name="T1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8" h="794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9" y="133547"/>
            <a:ext cx="7921625" cy="4452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Insert Title Here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 rot="5400000">
            <a:off x="7796360" y="-835171"/>
            <a:ext cx="510882" cy="2181225"/>
            <a:chOff x="4952858" y="2305049"/>
            <a:chExt cx="1016004" cy="175260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56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54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52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7" y="3473448"/>
                <a:ext cx="508001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4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38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0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image" Target="../media/image4.png"/><Relationship Id="rId4" Type="http://schemas.openxmlformats.org/officeDocument/2006/relationships/tags" Target="../tags/tag29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Users/dongjuaner/Desktop/logo·/矢量智能对象.png矢量智能对象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860481" y="4397693"/>
            <a:ext cx="1423035" cy="393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3096" y="1965392"/>
            <a:ext cx="607780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 b="1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Lantinghei SC R" charset="0"/>
                <a:sym typeface="+mn-ea"/>
              </a:rPr>
              <a:t>进程概述</a:t>
            </a:r>
            <a:endParaRPr lang="en-US" altLang="zh-CN" sz="4000" b="1" dirty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Regular" panose="020B0503020204020204" charset="-122"/>
              <a:ea typeface="Microsoft YaHei Regular" panose="020B0503020204020204" charset="-122"/>
              <a:cs typeface="Lantinghei SC R" charset="0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28905" y="196215"/>
            <a:ext cx="2932744" cy="461010"/>
          </a:xfrm>
          <a:prstGeom prst="flowChartAlternateProcess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0000">
                <a:srgbClr val="3B485F"/>
              </a:gs>
              <a:gs pos="100000">
                <a:srgbClr val="354156">
                  <a:lumMod val="93000"/>
                  <a:lumOff val="7000"/>
                </a:srgbClr>
              </a:gs>
              <a:gs pos="100000">
                <a:srgbClr val="3B485F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Microsoft YaHei Regular" panose="020B0503020204020204" charset="-122"/>
                <a:sym typeface="+mn-ea"/>
              </a:rPr>
              <a:t>牛客大学高薪求职项目课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Microsoft YaHei Regular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/Users/dongjuaner/Desktop/logo·/logo2_画板 1 副本.pnglogo2_画板 1 副本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2565" y="195580"/>
            <a:ext cx="1762760" cy="633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546" y="2997267"/>
            <a:ext cx="1144905" cy="1144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58060" y="1973580"/>
            <a:ext cx="4627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2"/>
                </a:solidFill>
              </a:rPr>
              <a:t>THANKS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11242" y="4192214"/>
            <a:ext cx="3521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关注【牛客大学】公众号</a:t>
            </a:r>
          </a:p>
          <a:p>
            <a:pPr algn="ctr"/>
            <a:r>
              <a:rPr kumimoji="1" lang="zh-CN" altLang="en-US" sz="10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</a:t>
            </a:r>
            <a:r>
              <a:rPr kumimoji="1" lang="en-US" altLang="zh-CN" sz="10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kumimoji="1" lang="zh-CN" altLang="en-US" sz="10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牛客</a:t>
            </a:r>
            <a:r>
              <a:rPr kumimoji="1" lang="zh-CN" altLang="en-US" sz="1000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大学</a:t>
            </a:r>
            <a:r>
              <a:rPr kumimoji="1" lang="en-US" altLang="zh-CN" sz="1000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kumimoji="1" lang="zh-CN" altLang="en-US" sz="1000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</a:t>
            </a:r>
            <a:r>
              <a:rPr kumimoji="1" lang="zh-CN" altLang="en-US" sz="10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更多求职资料</a:t>
            </a:r>
            <a:endParaRPr kumimoji="1" lang="zh-CN" altLang="en-US" sz="1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1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238125" y="146050"/>
            <a:ext cx="4183750" cy="4508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01 / </a:t>
            </a:r>
            <a:endParaRPr lang="en-US" altLang="zh-CN" sz="1400" dirty="0">
              <a:solidFill>
                <a:sysClr val="windowText" lastClr="000000">
                  <a:lumMod val="85000"/>
                  <a:lumOff val="15000"/>
                  <a:alpha val="50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0904D297-1A49-4925-80A5-5D8750BA82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04756" y="234293"/>
            <a:ext cx="3448797" cy="3625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1400">
                <a:solidFill>
                  <a:sysClr val="windowText" lastClr="000000">
                    <a:lumMod val="85000"/>
                    <a:lumOff val="15000"/>
                  </a:sysClr>
                </a:solidFill>
                <a:ea typeface="微软雅黑 Light" panose="020B0502040204020203" pitchFamily="34" charset="-122"/>
                <a:cs typeface="Arial" panose="020B0604020202020204" pitchFamily="34" charset="0"/>
              </a:rPr>
              <a:t>程序和进程</a:t>
            </a:r>
            <a:endParaRPr lang="zh-CN" altLang="en-US" sz="1400" dirty="0">
              <a:solidFill>
                <a:sysClr val="windowText" lastClr="000000">
                  <a:lumMod val="85000"/>
                  <a:lumOff val="15000"/>
                </a:sysClr>
              </a:solidFill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C9E819-30C9-4FCF-BE11-7DE55C74B179}"/>
              </a:ext>
            </a:extLst>
          </p:cNvPr>
          <p:cNvSpPr txBox="1"/>
          <p:nvPr/>
        </p:nvSpPr>
        <p:spPr>
          <a:xfrm>
            <a:off x="442953" y="734623"/>
            <a:ext cx="7957843" cy="400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程序是包含一系列信息的文件，这些信息描述了如何在运行时创建一个进程：</a:t>
            </a:r>
            <a:endParaRPr lang="en-US" altLang="zh-CN" sz="16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n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二进制格式标识：每个程序文件都包含用于描述可执行文件格式的元信息。内核利用此信息来解释文件中的其他信息。（</a:t>
            </a:r>
            <a:r>
              <a:rPr lang="en-US" altLang="zh-CN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ELF</a:t>
            </a: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可执行连接格式）</a:t>
            </a:r>
            <a:endParaRPr lang="en-US" altLang="zh-CN" sz="14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n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机器语言指令：对程序算法进行编码。</a:t>
            </a:r>
            <a:endParaRPr lang="en-US" altLang="zh-CN" sz="14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n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程序入口地址：标识程序开始执行时的起始指令位置。</a:t>
            </a:r>
            <a:endParaRPr lang="en-US" altLang="zh-CN" sz="14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n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数据：程序文件包含的变量初始值和程序使用的字面量值（比如字符串）。</a:t>
            </a:r>
            <a:endParaRPr lang="en-US" altLang="zh-CN" sz="14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n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符号表及重定位表：描述程序中函数和变量的位置及名称。这些表格有多重用途，其中包括调试和运行时的符号解析（动态链接）。</a:t>
            </a:r>
            <a:endParaRPr lang="en-US" altLang="zh-CN" sz="14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n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共享库和动态链接信息：程序文件所包含的一些字段，列出了程序运行时需要使用的共享库，以及加载共享库的动态连接器的路径名。</a:t>
            </a:r>
            <a:endParaRPr lang="en-US" altLang="zh-CN" sz="14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n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其他信息：程序文件还包含许多其他信息，用以描述如何创建进程。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043930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238125" y="146050"/>
            <a:ext cx="4183750" cy="4508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01 / </a:t>
            </a:r>
            <a:endParaRPr lang="en-US" altLang="zh-CN" sz="1400" dirty="0">
              <a:solidFill>
                <a:sysClr val="windowText" lastClr="000000">
                  <a:lumMod val="85000"/>
                  <a:lumOff val="15000"/>
                  <a:alpha val="50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0904D297-1A49-4925-80A5-5D8750BA82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04756" y="234293"/>
            <a:ext cx="3448797" cy="3625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1400">
                <a:solidFill>
                  <a:sysClr val="windowText" lastClr="000000">
                    <a:lumMod val="85000"/>
                    <a:lumOff val="15000"/>
                  </a:sysClr>
                </a:solidFill>
                <a:ea typeface="微软雅黑 Light" panose="020B0502040204020203" pitchFamily="34" charset="-122"/>
                <a:cs typeface="Arial" panose="020B0604020202020204" pitchFamily="34" charset="0"/>
              </a:rPr>
              <a:t>程序和进程</a:t>
            </a:r>
            <a:endParaRPr lang="zh-CN" altLang="en-US" sz="1400" dirty="0">
              <a:solidFill>
                <a:sysClr val="windowText" lastClr="000000">
                  <a:lumMod val="85000"/>
                  <a:lumOff val="15000"/>
                </a:sysClr>
              </a:solidFill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C9E819-30C9-4FCF-BE11-7DE55C74B179}"/>
              </a:ext>
            </a:extLst>
          </p:cNvPr>
          <p:cNvSpPr txBox="1"/>
          <p:nvPr/>
        </p:nvSpPr>
        <p:spPr>
          <a:xfrm>
            <a:off x="501293" y="777135"/>
            <a:ext cx="813663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进程是正在运行的程序的实例。是一个具有一定独立功能的程序关于某个数据集合的一次运行活动。它是操作系统动态执行的基本单元，在传统的操作系统中，进程既是基本的分配单元，也是基本的执行单元。</a:t>
            </a:r>
            <a:endParaRPr lang="en-US" altLang="zh-CN" sz="16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可以用一个程序来创建多个进程，进程是由内核定义的抽象实体，并为该实体分配用以执行程序的各项系统资源。从内核的角度看，进程由用户内存空间和一系列内核数据结构组成，其中用户内存空间包含了程序代码及代码所使用的变量，而内核数据结构则用于维护进程状态信息。记录在内核数据结构中的信息包括许多与进程相关的标识号（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IDs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）、虚拟内存表、打开文件的描述符表、信号传递及处理的有关信息、进程资源使用及限制、当前工作目录和大量的其他信息。</a:t>
            </a:r>
            <a:endParaRPr lang="en-US" altLang="zh-CN" sz="16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90178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238125" y="146050"/>
            <a:ext cx="4183750" cy="4508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02 / </a:t>
            </a:r>
            <a:endParaRPr lang="en-US" altLang="zh-CN" sz="1400" dirty="0">
              <a:solidFill>
                <a:sysClr val="windowText" lastClr="000000">
                  <a:lumMod val="85000"/>
                  <a:lumOff val="15000"/>
                  <a:alpha val="50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0904D297-1A49-4925-80A5-5D8750BA82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04756" y="234293"/>
            <a:ext cx="3448797" cy="3625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1400">
                <a:solidFill>
                  <a:sysClr val="windowText" lastClr="000000">
                    <a:lumMod val="85000"/>
                    <a:lumOff val="15000"/>
                  </a:sysClr>
                </a:solidFill>
                <a:ea typeface="微软雅黑 Light" panose="020B0502040204020203" pitchFamily="34" charset="-122"/>
                <a:cs typeface="Arial" panose="020B0604020202020204" pitchFamily="34" charset="0"/>
              </a:rPr>
              <a:t>单道、多道程序设计</a:t>
            </a:r>
            <a:endParaRPr lang="en-US" altLang="zh-CN" sz="1400">
              <a:solidFill>
                <a:sysClr val="windowText" lastClr="000000">
                  <a:lumMod val="85000"/>
                  <a:lumOff val="15000"/>
                </a:sysClr>
              </a:solidFill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C9E819-30C9-4FCF-BE11-7DE55C74B179}"/>
              </a:ext>
            </a:extLst>
          </p:cNvPr>
          <p:cNvSpPr txBox="1"/>
          <p:nvPr/>
        </p:nvSpPr>
        <p:spPr>
          <a:xfrm>
            <a:off x="503685" y="763171"/>
            <a:ext cx="813663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单道程序，即在计算机内存中只允许一个的程序运行。</a:t>
            </a:r>
            <a:endParaRPr lang="en-US" altLang="zh-CN" sz="16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多道程序设计技术是在计算机内存中同时存放几道相互独立的程序，使它们在管理程序控制下，相互穿插运行，两个或两个以上程序在计算机系统中同处于开始到结束之间的状态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这些程序共享计算机系统资源。引入多道程序设计技术的根本目的是为了提高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CPU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的利用率。</a:t>
            </a:r>
            <a:endParaRPr lang="en-US" altLang="zh-CN" sz="16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对于一个单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CPU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系统来说，程序同时处于运行状态只是一种宏观上的概念，他们虽然都已经开始运行，但就微观而言，任意时刻，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CPU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上运行的程序只有一个。</a:t>
            </a:r>
            <a:endParaRPr lang="en-US" altLang="zh-CN" sz="16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在多道程序设计模型中，多个进程轮流使用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CPU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。而当下常见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CPU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为纳秒级，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秒可以执行大约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亿条指令。由于人眼的反应速度是毫秒级，所以看似同时在运行。</a:t>
            </a:r>
            <a:endParaRPr lang="en-US" altLang="zh-CN" sz="16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063272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238125" y="146050"/>
            <a:ext cx="4183750" cy="4508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03 / </a:t>
            </a:r>
            <a:endParaRPr lang="en-US" altLang="zh-CN" sz="1400" dirty="0">
              <a:solidFill>
                <a:sysClr val="windowText" lastClr="000000">
                  <a:lumMod val="85000"/>
                  <a:lumOff val="15000"/>
                  <a:alpha val="50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0904D297-1A49-4925-80A5-5D8750BA82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04756" y="234293"/>
            <a:ext cx="3448797" cy="3625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1400">
                <a:solidFill>
                  <a:sysClr val="windowText" lastClr="000000">
                    <a:lumMod val="85000"/>
                    <a:lumOff val="15000"/>
                  </a:sysClr>
                </a:solidFill>
                <a:ea typeface="微软雅黑 Light" panose="020B0502040204020203" pitchFamily="34" charset="-122"/>
                <a:cs typeface="Arial" panose="020B0604020202020204" pitchFamily="34" charset="0"/>
              </a:rPr>
              <a:t>时间片</a:t>
            </a:r>
            <a:endParaRPr lang="en-US" altLang="zh-CN" sz="1400">
              <a:solidFill>
                <a:sysClr val="windowText" lastClr="000000">
                  <a:lumMod val="85000"/>
                  <a:lumOff val="15000"/>
                </a:sysClr>
              </a:solidFill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C9E819-30C9-4FCF-BE11-7DE55C74B179}"/>
              </a:ext>
            </a:extLst>
          </p:cNvPr>
          <p:cNvSpPr txBox="1"/>
          <p:nvPr/>
        </p:nvSpPr>
        <p:spPr>
          <a:xfrm>
            <a:off x="390444" y="818371"/>
            <a:ext cx="8363111" cy="343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时间片（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timeslice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）又称为“量子（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quantum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）”或“处理器片（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processor slice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）”是操作系统分配给每个正在运行的进程微观上的一段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CPU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时间。事实上，虽然一台计算机通常可能有多个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CPU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，但是同一个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CPU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永远不可能真正地同时运行多个任务。在只考虑一个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CPU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的情况下，这些进程“看起来像”同时运行的，实则是轮番穿插地运行，由于时间片通常很短（在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Linux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上为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5ms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－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800ms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），用户不会感觉到。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时间片由操作系统内核的调度程序分配给每个进程。首先，内核会给每个进程分配相等的初始时间片，然后每个进程轮番地执行相应的时间，当所有进程都处于时间片耗尽的状态时，内核会重新为每个进程计算并分配时间片，如此往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146381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238125" y="146050"/>
            <a:ext cx="4183750" cy="4508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04 / </a:t>
            </a:r>
            <a:endParaRPr lang="en-US" altLang="zh-CN" sz="1400" dirty="0">
              <a:solidFill>
                <a:sysClr val="windowText" lastClr="000000">
                  <a:lumMod val="85000"/>
                  <a:lumOff val="15000"/>
                  <a:alpha val="50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0904D297-1A49-4925-80A5-5D8750BA82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04756" y="234293"/>
            <a:ext cx="3448797" cy="3625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1400">
                <a:solidFill>
                  <a:sysClr val="windowText" lastClr="000000">
                    <a:lumMod val="85000"/>
                    <a:lumOff val="15000"/>
                  </a:sysClr>
                </a:solidFill>
                <a:ea typeface="微软雅黑 Light" panose="020B0502040204020203" pitchFamily="34" charset="-122"/>
                <a:cs typeface="Arial" panose="020B0604020202020204" pitchFamily="34" charset="0"/>
              </a:rPr>
              <a:t>并行和并发</a:t>
            </a:r>
            <a:endParaRPr lang="en-US" altLang="zh-CN" sz="1400">
              <a:solidFill>
                <a:sysClr val="windowText" lastClr="000000">
                  <a:lumMod val="85000"/>
                  <a:lumOff val="15000"/>
                </a:sysClr>
              </a:solidFill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C9E819-30C9-4FCF-BE11-7DE55C74B179}"/>
              </a:ext>
            </a:extLst>
          </p:cNvPr>
          <p:cNvSpPr txBox="1"/>
          <p:nvPr/>
        </p:nvSpPr>
        <p:spPr>
          <a:xfrm>
            <a:off x="354466" y="710403"/>
            <a:ext cx="8341798" cy="164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并行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(parallel)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：指在同一时刻，有多条指令在多个处理器上同时执行。</a:t>
            </a:r>
            <a:endParaRPr lang="en-US" altLang="zh-CN" sz="16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31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并发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(concurrency)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：指在同一时刻只能有一条指令执行，但多个进程指令被快速的轮换执行，使得在宏观上具有多个进程同时执行的效果，但在微观上并不是同时执行的，只是把时间分成若干段，使多个进程快速交替的执行。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B16602-82C4-4D47-B0BB-F0B473CFE9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6" y="2537633"/>
            <a:ext cx="3099395" cy="19898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6586D7-5CDD-4F8D-B501-CA380C74E6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37633"/>
            <a:ext cx="2867264" cy="19898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98765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238125" y="146050"/>
            <a:ext cx="4183750" cy="4508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04 / </a:t>
            </a:r>
            <a:endParaRPr lang="en-US" altLang="zh-CN" sz="1400" dirty="0">
              <a:solidFill>
                <a:sysClr val="windowText" lastClr="000000">
                  <a:lumMod val="85000"/>
                  <a:lumOff val="15000"/>
                  <a:alpha val="50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0904D297-1A49-4925-80A5-5D8750BA82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04756" y="234293"/>
            <a:ext cx="3448797" cy="3625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1400">
                <a:solidFill>
                  <a:sysClr val="windowText" lastClr="000000">
                    <a:lumMod val="85000"/>
                    <a:lumOff val="15000"/>
                  </a:sysClr>
                </a:solidFill>
                <a:ea typeface="微软雅黑 Light" panose="020B0502040204020203" pitchFamily="34" charset="-122"/>
                <a:cs typeface="Arial" panose="020B0604020202020204" pitchFamily="34" charset="0"/>
              </a:rPr>
              <a:t>并行和并发</a:t>
            </a:r>
            <a:endParaRPr lang="en-US" altLang="zh-CN" sz="1400">
              <a:solidFill>
                <a:sysClr val="windowText" lastClr="000000">
                  <a:lumMod val="85000"/>
                  <a:lumOff val="15000"/>
                </a:sysClr>
              </a:solidFill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C9E819-30C9-4FCF-BE11-7DE55C74B179}"/>
              </a:ext>
            </a:extLst>
          </p:cNvPr>
          <p:cNvSpPr txBox="1"/>
          <p:nvPr/>
        </p:nvSpPr>
        <p:spPr>
          <a:xfrm>
            <a:off x="602595" y="751283"/>
            <a:ext cx="5669546" cy="849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并发是两个队列交替使用一台咖啡机。</a:t>
            </a:r>
            <a:endParaRPr lang="en-US" altLang="zh-CN" sz="16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31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并行是两个队列同时使用两台咖啡机。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6E7AF4-431B-4CCC-A43E-6AFC771670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30" y="1692436"/>
            <a:ext cx="5121905" cy="3216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66545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238125" y="146050"/>
            <a:ext cx="4183750" cy="4508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05 / </a:t>
            </a:r>
            <a:endParaRPr lang="en-US" altLang="zh-CN" sz="1400" dirty="0">
              <a:solidFill>
                <a:sysClr val="windowText" lastClr="000000">
                  <a:lumMod val="85000"/>
                  <a:lumOff val="15000"/>
                  <a:alpha val="50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0904D297-1A49-4925-80A5-5D8750BA82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04756" y="234293"/>
            <a:ext cx="3448797" cy="3625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1400">
                <a:solidFill>
                  <a:sysClr val="windowText" lastClr="000000">
                    <a:lumMod val="85000"/>
                    <a:lumOff val="15000"/>
                  </a:sysClr>
                </a:solidFill>
                <a:ea typeface="微软雅黑 Light" panose="020B0502040204020203" pitchFamily="34" charset="-122"/>
                <a:cs typeface="Arial" panose="020B0604020202020204" pitchFamily="34" charset="0"/>
              </a:rPr>
              <a:t>进程控制块（</a:t>
            </a:r>
            <a:r>
              <a:rPr lang="en-US" altLang="zh-CN" sz="1400">
                <a:solidFill>
                  <a:sysClr val="windowText" lastClr="000000">
                    <a:lumMod val="85000"/>
                    <a:lumOff val="15000"/>
                  </a:sysClr>
                </a:solidFill>
                <a:ea typeface="微软雅黑 Light" panose="020B0502040204020203" pitchFamily="34" charset="-122"/>
                <a:cs typeface="Arial" panose="020B0604020202020204" pitchFamily="34" charset="0"/>
              </a:rPr>
              <a:t>PCB</a:t>
            </a:r>
            <a:r>
              <a:rPr lang="zh-CN" altLang="en-US" sz="1400">
                <a:solidFill>
                  <a:sysClr val="windowText" lastClr="000000">
                    <a:lumMod val="85000"/>
                    <a:lumOff val="15000"/>
                  </a:sysClr>
                </a:solidFill>
                <a:ea typeface="微软雅黑 Light" panose="020B0502040204020203" pitchFamily="34" charset="-122"/>
                <a:cs typeface="Arial" panose="020B0604020202020204" pitchFamily="34" charset="0"/>
              </a:rPr>
              <a:t>）</a:t>
            </a:r>
            <a:endParaRPr lang="en-US" altLang="zh-CN" sz="1400">
              <a:solidFill>
                <a:sysClr val="windowText" lastClr="000000">
                  <a:lumMod val="85000"/>
                  <a:lumOff val="15000"/>
                </a:sysClr>
              </a:solidFill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C9E819-30C9-4FCF-BE11-7DE55C74B179}"/>
              </a:ext>
            </a:extLst>
          </p:cNvPr>
          <p:cNvSpPr txBox="1"/>
          <p:nvPr/>
        </p:nvSpPr>
        <p:spPr>
          <a:xfrm>
            <a:off x="492298" y="685122"/>
            <a:ext cx="8055120" cy="414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为了管理进程，内核必须对每个进程所做的事情进行清楚的描述。内核为每个进程分配一个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PCB(Processing Control Block)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进程控制块，维护进程相关的信息，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Linux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内核的进程控制块是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task_struct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结构体。</a:t>
            </a:r>
            <a:endParaRPr lang="en-US" altLang="zh-CN" sz="16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29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在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/usr/src/linux-headers-xxx/include/linux/sched.h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文件中可以查看 </a:t>
            </a:r>
            <a:r>
              <a:rPr lang="en-US" altLang="zh-CN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 task_struct </a:t>
            </a:r>
            <a:r>
              <a:rPr lang="zh-CN" altLang="en-US" sz="16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结构体定义。其内部成员有很多，我们只需要掌握以下部分即可：</a:t>
            </a:r>
            <a:endParaRPr lang="en-US" altLang="zh-CN" sz="16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742950" lvl="1" indent="-285750">
              <a:lnSpc>
                <a:spcPts val="29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进程</a:t>
            </a:r>
            <a:r>
              <a:rPr lang="en-US" altLang="zh-CN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：系统中每个进程有唯一的 </a:t>
            </a:r>
            <a:r>
              <a:rPr lang="en-US" altLang="zh-CN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，用 </a:t>
            </a:r>
            <a:r>
              <a:rPr lang="en-US" altLang="zh-CN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pid_t </a:t>
            </a: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类型表示，其实就是一个非负整数</a:t>
            </a:r>
          </a:p>
          <a:p>
            <a:pPr marL="742950" lvl="1" indent="-285750">
              <a:lnSpc>
                <a:spcPts val="29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进程的状态：有就绪、运行、挂起、停止等状态</a:t>
            </a:r>
          </a:p>
          <a:p>
            <a:pPr marL="742950" lvl="1" indent="-285750">
              <a:lnSpc>
                <a:spcPts val="29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进程切换时需要保存和恢复的一些</a:t>
            </a:r>
            <a:r>
              <a:rPr lang="en-US" altLang="zh-CN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CPU</a:t>
            </a: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寄存器</a:t>
            </a:r>
          </a:p>
          <a:p>
            <a:pPr marL="742950" lvl="1" indent="-285750">
              <a:lnSpc>
                <a:spcPts val="29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描述虚拟地址空间的信息</a:t>
            </a:r>
          </a:p>
          <a:p>
            <a:pPr marL="742950" lvl="1" indent="-285750">
              <a:lnSpc>
                <a:spcPts val="29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描述控制终端的信息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867196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238125" y="146050"/>
            <a:ext cx="4183750" cy="4508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05 / </a:t>
            </a:r>
            <a:endParaRPr lang="en-US" altLang="zh-CN" sz="1400" dirty="0">
              <a:solidFill>
                <a:sysClr val="windowText" lastClr="000000">
                  <a:lumMod val="85000"/>
                  <a:lumOff val="15000"/>
                  <a:alpha val="50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0904D297-1A49-4925-80A5-5D8750BA82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04756" y="234293"/>
            <a:ext cx="3448797" cy="3625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1400">
                <a:solidFill>
                  <a:sysClr val="windowText" lastClr="000000">
                    <a:lumMod val="85000"/>
                    <a:lumOff val="15000"/>
                  </a:sysClr>
                </a:solidFill>
                <a:ea typeface="微软雅黑 Light" panose="020B0502040204020203" pitchFamily="34" charset="-122"/>
                <a:cs typeface="Arial" panose="020B0604020202020204" pitchFamily="34" charset="0"/>
              </a:rPr>
              <a:t>进程控制块（</a:t>
            </a:r>
            <a:r>
              <a:rPr lang="en-US" altLang="zh-CN" sz="1400">
                <a:solidFill>
                  <a:sysClr val="windowText" lastClr="000000">
                    <a:lumMod val="85000"/>
                    <a:lumOff val="15000"/>
                  </a:sysClr>
                </a:solidFill>
                <a:ea typeface="微软雅黑 Light" panose="020B0502040204020203" pitchFamily="34" charset="-122"/>
                <a:cs typeface="Arial" panose="020B0604020202020204" pitchFamily="34" charset="0"/>
              </a:rPr>
              <a:t>PCB</a:t>
            </a:r>
            <a:r>
              <a:rPr lang="zh-CN" altLang="en-US" sz="1400">
                <a:solidFill>
                  <a:sysClr val="windowText" lastClr="000000">
                    <a:lumMod val="85000"/>
                    <a:lumOff val="15000"/>
                  </a:sysClr>
                </a:solidFill>
                <a:ea typeface="微软雅黑 Light" panose="020B0502040204020203" pitchFamily="34" charset="-122"/>
                <a:cs typeface="Arial" panose="020B0604020202020204" pitchFamily="34" charset="0"/>
              </a:rPr>
              <a:t>）</a:t>
            </a:r>
            <a:endParaRPr lang="en-US" altLang="zh-CN" sz="1400">
              <a:solidFill>
                <a:sysClr val="windowText" lastClr="000000">
                  <a:lumMod val="85000"/>
                  <a:lumOff val="15000"/>
                </a:sysClr>
              </a:solidFill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C9E819-30C9-4FCF-BE11-7DE55C74B179}"/>
              </a:ext>
            </a:extLst>
          </p:cNvPr>
          <p:cNvSpPr txBox="1"/>
          <p:nvPr/>
        </p:nvSpPr>
        <p:spPr>
          <a:xfrm>
            <a:off x="735832" y="859731"/>
            <a:ext cx="5278990" cy="2656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当前工作目录（</a:t>
            </a:r>
            <a:r>
              <a:rPr lang="en-US" altLang="zh-CN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Current Working Directory</a:t>
            </a: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）</a:t>
            </a:r>
          </a:p>
          <a:p>
            <a:pPr marL="285750" indent="-285750">
              <a:lnSpc>
                <a:spcPts val="2900"/>
              </a:lnSpc>
              <a:buFont typeface="Wingdings" panose="05000000000000000000" pitchFamily="2" charset="2"/>
              <a:buChar char="l"/>
            </a:pPr>
            <a:r>
              <a:rPr lang="en-US" altLang="zh-CN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umask </a:t>
            </a: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掩码</a:t>
            </a:r>
          </a:p>
          <a:p>
            <a:pPr marL="285750" indent="-285750">
              <a:lnSpc>
                <a:spcPts val="29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文件描述符表，包含很多指向 </a:t>
            </a:r>
            <a:r>
              <a:rPr lang="en-US" altLang="zh-CN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 </a:t>
            </a: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结构体的指针</a:t>
            </a:r>
          </a:p>
          <a:p>
            <a:pPr marL="285750" indent="-285750">
              <a:lnSpc>
                <a:spcPts val="29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和信号相关的信息</a:t>
            </a:r>
          </a:p>
          <a:p>
            <a:pPr marL="285750" indent="-285750">
              <a:lnSpc>
                <a:spcPts val="29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用户 </a:t>
            </a:r>
            <a:r>
              <a:rPr lang="en-US" altLang="zh-CN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id </a:t>
            </a: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和组 </a:t>
            </a:r>
            <a:r>
              <a:rPr lang="en-US" altLang="zh-CN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id</a:t>
            </a:r>
            <a:endParaRPr lang="zh-CN" altLang="en-US" sz="140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ts val="29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会话（</a:t>
            </a:r>
            <a:r>
              <a:rPr lang="en-US" altLang="zh-CN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Session</a:t>
            </a: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）和进程组</a:t>
            </a:r>
          </a:p>
          <a:p>
            <a:pPr marL="285750" indent="-285750">
              <a:lnSpc>
                <a:spcPts val="29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进程可以使用的资源上限（</a:t>
            </a:r>
            <a:r>
              <a:rPr lang="en-US" altLang="zh-CN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Resource Limit</a:t>
            </a:r>
            <a:r>
              <a:rPr lang="zh-CN" altLang="en-US" sz="14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9231084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1,&quot;width&quot;:1361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heme/theme1.xml><?xml version="1.0" encoding="utf-8"?>
<a:theme xmlns:a="http://schemas.openxmlformats.org/drawingml/2006/main" name="Office Theme">
  <a:themeElements>
    <a:clrScheme name="0007_3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1091</Words>
  <Application>Microsoft Office PowerPoint</Application>
  <PresentationFormat>全屏显示(16:9)</PresentationFormat>
  <Paragraphs>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Microsoft YaHei Regular</vt:lpstr>
      <vt:lpstr>等线</vt:lpstr>
      <vt:lpstr>微软雅黑</vt:lpstr>
      <vt:lpstr>Arial</vt:lpstr>
      <vt:lpstr>Calibri</vt:lpstr>
      <vt:lpstr>Courier New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高 境</cp:lastModifiedBy>
  <cp:revision>660</cp:revision>
  <dcterms:created xsi:type="dcterms:W3CDTF">2020-08-05T04:19:00Z</dcterms:created>
  <dcterms:modified xsi:type="dcterms:W3CDTF">2020-12-10T14:07:22Z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