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9" r:id="rId3"/>
    <p:sldId id="262" r:id="rId4"/>
    <p:sldId id="268" r:id="rId5"/>
    <p:sldId id="263" r:id="rId6"/>
    <p:sldId id="264" r:id="rId7"/>
    <p:sldId id="270" r:id="rId8"/>
    <p:sldId id="271" r:id="rId9"/>
    <p:sldId id="272" r:id="rId10"/>
    <p:sldId id="273" r:id="rId11"/>
    <p:sldId id="274" r:id="rId12"/>
    <p:sldId id="256" r:id="rId13"/>
    <p:sldId id="261" r:id="rId14"/>
    <p:sldId id="257" r:id="rId15"/>
    <p:sldId id="258" r:id="rId16"/>
    <p:sldId id="259" r:id="rId17"/>
    <p:sldId id="260" r:id="rId18"/>
    <p:sldId id="267" r:id="rId19"/>
    <p:sldId id="26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2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a:t>
            </a:r>
          </a:p>
          <a:p>
            <a:r>
              <a:rPr lang="zh-CN" altLang="en-US" sz="2400" b="1" dirty="0"/>
              <a:t>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p>
          <a:p>
            <a:r>
              <a:rPr lang="zh-CN" altLang="en-US" sz="2400" b="1" dirty="0"/>
              <a:t>我的获奖情况的话首先是在本科和研究生阶段多次获得学校的奖学金，然后竞赛获奖主要是蓝桥杯大赛的一次省赛一等奖和国赛三等奖。</a:t>
            </a:r>
          </a:p>
          <a:p>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233627-6627-47CB-A9B6-0F793741AC54}"/>
              </a:ext>
            </a:extLst>
          </p:cNvPr>
          <p:cNvSpPr txBox="1"/>
          <p:nvPr/>
        </p:nvSpPr>
        <p:spPr>
          <a:xfrm>
            <a:off x="7257275" y="16550"/>
            <a:ext cx="4994031" cy="1200329"/>
          </a:xfrm>
          <a:prstGeom prst="rect">
            <a:avLst/>
          </a:prstGeom>
          <a:noFill/>
        </p:spPr>
        <p:txBody>
          <a:bodyPr wrap="square" rtlCol="0">
            <a:spAutoFit/>
          </a:bodyPr>
          <a:lstStyle/>
          <a:p>
            <a:r>
              <a:rPr lang="zh-CN" altLang="en-US"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未来的改进</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91FF420-1F67-4ECB-B4E6-840F5B3E160E}"/>
              </a:ext>
            </a:extLst>
          </p:cNvPr>
          <p:cNvSpPr txBox="1"/>
          <p:nvPr/>
        </p:nvSpPr>
        <p:spPr>
          <a:xfrm>
            <a:off x="71960" y="120041"/>
            <a:ext cx="4992409" cy="2862322"/>
          </a:xfrm>
          <a:prstGeom prst="rect">
            <a:avLst/>
          </a:prstGeom>
          <a:noFill/>
        </p:spPr>
        <p:txBody>
          <a:bodyPr wrap="square">
            <a:spAutoFit/>
          </a:bodyPr>
          <a:lstStyle/>
          <a:p>
            <a:pPr algn="just"/>
            <a:r>
              <a:rPr lang="zh-CN" altLang="en-US" sz="2000" b="0" i="0" dirty="0">
                <a:effectLst/>
                <a:latin typeface="-apple-system"/>
              </a:rPr>
              <a:t>②系统参数调优</a:t>
            </a:r>
            <a:endParaRPr lang="en-US" altLang="zh-CN" sz="2000" b="0" i="0" dirty="0">
              <a:effectLst/>
              <a:latin typeface="-apple-system"/>
            </a:endParaRPr>
          </a:p>
          <a:p>
            <a:pPr algn="just"/>
            <a:endParaRPr lang="zh-CN" altLang="en-US" sz="2000" b="0" i="0" dirty="0">
              <a:effectLst/>
              <a:latin typeface="-apple-system"/>
            </a:endParaRPr>
          </a:p>
          <a:p>
            <a:pPr algn="just"/>
            <a:r>
              <a:rPr lang="zh-CN" altLang="en-US" sz="2000" b="0" i="0" dirty="0">
                <a:effectLst/>
                <a:latin typeface="-apple-system"/>
              </a:rPr>
              <a:t>修改最⼤⽂件描述符数</a:t>
            </a:r>
            <a:endParaRPr lang="en-US" altLang="zh-CN" sz="2000" b="0" i="0" dirty="0">
              <a:effectLst/>
              <a:latin typeface="-apple-system"/>
            </a:endParaRPr>
          </a:p>
          <a:p>
            <a:pPr algn="just"/>
            <a:r>
              <a:rPr lang="zh-CN" altLang="en-US" sz="2000" dirty="0">
                <a:latin typeface="-apple-system"/>
              </a:rPr>
              <a:t>暂时：</a:t>
            </a:r>
            <a:r>
              <a:rPr lang="en-US" altLang="zh-CN" sz="2000" dirty="0" err="1">
                <a:latin typeface="-apple-system"/>
              </a:rPr>
              <a:t>ulimit</a:t>
            </a:r>
            <a:r>
              <a:rPr lang="zh-CN" altLang="en-US" sz="2000" dirty="0">
                <a:latin typeface="-apple-system"/>
              </a:rPr>
              <a:t>指令修改</a:t>
            </a:r>
            <a:endParaRPr lang="en-US" altLang="zh-CN" sz="2000" dirty="0">
              <a:latin typeface="-apple-system"/>
            </a:endParaRPr>
          </a:p>
          <a:p>
            <a:pPr algn="just"/>
            <a:r>
              <a:rPr lang="zh-CN" altLang="en-US" sz="2000" b="0" i="0" dirty="0">
                <a:effectLst/>
                <a:latin typeface="-apple-system"/>
              </a:rPr>
              <a:t>永久：</a:t>
            </a:r>
            <a:r>
              <a:rPr lang="zh-CN" altLang="en-US" sz="2000" i="0" dirty="0">
                <a:solidFill>
                  <a:srgbClr val="4F4F4F"/>
                </a:solidFill>
                <a:effectLst/>
                <a:latin typeface="PingFang SC"/>
              </a:rPr>
              <a:t>改</a:t>
            </a:r>
            <a:r>
              <a:rPr lang="en-US" altLang="zh-CN" sz="2000" i="0" dirty="0">
                <a:solidFill>
                  <a:srgbClr val="4F4F4F"/>
                </a:solidFill>
                <a:effectLst/>
                <a:latin typeface="PingFang SC"/>
              </a:rPr>
              <a:t>/</a:t>
            </a:r>
            <a:r>
              <a:rPr lang="en-US" altLang="zh-CN" sz="2000" i="0" dirty="0" err="1">
                <a:solidFill>
                  <a:srgbClr val="4F4F4F"/>
                </a:solidFill>
                <a:effectLst/>
                <a:latin typeface="PingFang SC"/>
              </a:rPr>
              <a:t>etc</a:t>
            </a:r>
            <a:r>
              <a:rPr lang="en-US" altLang="zh-CN" sz="2000" i="0" dirty="0">
                <a:solidFill>
                  <a:srgbClr val="4F4F4F"/>
                </a:solidFill>
                <a:effectLst/>
                <a:latin typeface="PingFang SC"/>
              </a:rPr>
              <a:t>/security/</a:t>
            </a:r>
            <a:r>
              <a:rPr lang="en-US" altLang="zh-CN" sz="2000" b="1" i="0" dirty="0" err="1">
                <a:solidFill>
                  <a:srgbClr val="4F4F4F"/>
                </a:solidFill>
                <a:effectLst/>
                <a:latin typeface="PingFang SC"/>
              </a:rPr>
              <a:t>limits.conf</a:t>
            </a:r>
            <a:r>
              <a:rPr lang="zh-CN" altLang="en-US" sz="2000" i="0" dirty="0">
                <a:solidFill>
                  <a:srgbClr val="4F4F4F"/>
                </a:solidFill>
                <a:effectLst/>
                <a:latin typeface="PingFang SC"/>
              </a:rPr>
              <a:t>配置文件</a:t>
            </a:r>
            <a:endParaRPr lang="en-US" altLang="zh-CN" sz="2000" b="0" i="0" dirty="0">
              <a:effectLst/>
              <a:latin typeface="-apple-system"/>
            </a:endParaRPr>
          </a:p>
          <a:p>
            <a:pPr algn="just"/>
            <a:r>
              <a:rPr lang="zh-CN" altLang="en-US" sz="2000" kern="100" dirty="0">
                <a:solidFill>
                  <a:srgbClr val="2C3E50"/>
                </a:solidFill>
                <a:latin typeface="-apple-system"/>
                <a:ea typeface="等线" panose="02010600030101010101" pitchFamily="2" charset="-122"/>
                <a:cs typeface="Times New Roman" panose="02020603050405020304" pitchFamily="18" charset="0"/>
              </a:rPr>
              <a:t>默认</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1024 </a:t>
            </a:r>
            <a:r>
              <a:rPr lang="zh-CN" altLang="en-US" sz="2000" kern="100" dirty="0">
                <a:solidFill>
                  <a:srgbClr val="2C3E50"/>
                </a:solidFill>
                <a:latin typeface="-apple-system"/>
                <a:ea typeface="等线" panose="02010600030101010101" pitchFamily="2" charset="-122"/>
                <a:cs typeface="Times New Roman" panose="02020603050405020304" pitchFamily="18" charset="0"/>
              </a:rPr>
              <a:t>改成</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65536</a:t>
            </a:r>
          </a:p>
          <a:p>
            <a:pPr algn="just"/>
            <a:endParaRPr lang="en-US" altLang="zh-CN" sz="2000" kern="100" dirty="0">
              <a:solidFill>
                <a:srgbClr val="2C3E50"/>
              </a:solidFill>
              <a:latin typeface="-apple-system"/>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apple-system"/>
                <a:ea typeface="等线" panose="02010600030101010101" pitchFamily="2" charset="-122"/>
                <a:cs typeface="Times New Roman" panose="02020603050405020304" pitchFamily="18" charset="0"/>
              </a:rPr>
              <a:t>修改全连接、半连接队列大小限制</a:t>
            </a:r>
            <a:endParaRPr lang="en-US" altLang="zh-CN" sz="2000" kern="100" dirty="0">
              <a:solidFill>
                <a:srgbClr val="2C3E50"/>
              </a:solidFill>
              <a:effectLst/>
              <a:latin typeface="-apple-system"/>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默认</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128 </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改成</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1024</a:t>
            </a:r>
          </a:p>
        </p:txBody>
      </p:sp>
    </p:spTree>
    <p:extLst>
      <p:ext uri="{BB962C8B-B14F-4D97-AF65-F5344CB8AC3E}">
        <p14:creationId xmlns:p14="http://schemas.microsoft.com/office/powerpoint/2010/main" val="374609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F8288D-3859-4754-B23E-F71D34116022}"/>
              </a:ext>
            </a:extLst>
          </p:cNvPr>
          <p:cNvSpPr txBox="1"/>
          <p:nvPr/>
        </p:nvSpPr>
        <p:spPr>
          <a:xfrm>
            <a:off x="0" y="1446550"/>
            <a:ext cx="6211506" cy="2308324"/>
          </a:xfrm>
          <a:prstGeom prst="rect">
            <a:avLst/>
          </a:prstGeom>
          <a:noFill/>
        </p:spPr>
        <p:txBody>
          <a:bodyPr wrap="square">
            <a:spAutoFit/>
          </a:bodyPr>
          <a:lstStyle/>
          <a:p>
            <a:r>
              <a:rPr lang="zh-CN" altLang="en-US" dirty="0"/>
              <a:t>c++⾯向对象特性有封装、继承、多态。</a:t>
            </a:r>
            <a:endParaRPr lang="en-US" altLang="zh-CN" dirty="0"/>
          </a:p>
          <a:p>
            <a:r>
              <a:rPr lang="zh-CN" altLang="en-US" dirty="0"/>
              <a:t>⾸先是封装，我在项⽬中将各个模块使⽤类进⾏封装，⽐如连接⽤ httpconnection类来封装，⽇志就⽤ log 类来封装，将类的属性私有化，⽐如请求的解析状态，并且对外的接⼝设置为公有，⽐如连接的重置，不对外暴露⾃身的私有⽅法，⽐如读写的回调函数等。还有⼀个就是，项⽬中每个模块都使⽤了各⾃的命名空间进⾏封装，避免了命名冲突或者名字污染。</a:t>
            </a:r>
            <a:endParaRPr lang="en-US" altLang="zh-CN" dirty="0"/>
          </a:p>
        </p:txBody>
      </p:sp>
      <p:sp>
        <p:nvSpPr>
          <p:cNvPr id="7" name="文本框 6">
            <a:extLst>
              <a:ext uri="{FF2B5EF4-FFF2-40B4-BE49-F238E27FC236}">
                <a16:creationId xmlns:a16="http://schemas.microsoft.com/office/drawing/2014/main" id="{4568D952-DA00-4281-A2E1-1C85E9319A28}"/>
              </a:ext>
            </a:extLst>
          </p:cNvPr>
          <p:cNvSpPr txBox="1"/>
          <p:nvPr/>
        </p:nvSpPr>
        <p:spPr>
          <a:xfrm>
            <a:off x="132402" y="0"/>
            <a:ext cx="5772926" cy="1446550"/>
          </a:xfrm>
          <a:prstGeom prst="rect">
            <a:avLst/>
          </a:prstGeom>
          <a:noFill/>
        </p:spPr>
        <p:txBody>
          <a:bodyPr wrap="square">
            <a:spAutoFit/>
          </a:bodyPr>
          <a:lstStyle/>
          <a:p>
            <a:r>
              <a:rPr lang="zh-CN" altLang="en-US" sz="4400" b="1" dirty="0"/>
              <a:t>C++ ⾯向对象特性在项⽬中的体现</a:t>
            </a:r>
            <a:endParaRPr lang="en-US" altLang="zh-CN" sz="4400" b="1" dirty="0"/>
          </a:p>
        </p:txBody>
      </p:sp>
    </p:spTree>
    <p:extLst>
      <p:ext uri="{BB962C8B-B14F-4D97-AF65-F5344CB8AC3E}">
        <p14:creationId xmlns:p14="http://schemas.microsoft.com/office/powerpoint/2010/main" val="339602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6044970" cy="1569660"/>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B202761-AEF0-4D51-9BA5-D8D4B9A43868}"/>
              </a:ext>
            </a:extLst>
          </p:cNvPr>
          <p:cNvSpPr txBox="1"/>
          <p:nvPr/>
        </p:nvSpPr>
        <p:spPr>
          <a:xfrm>
            <a:off x="6815762" y="4128592"/>
            <a:ext cx="295465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状态码</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6181C8-7988-48B5-833A-A1613A52A727}"/>
              </a:ext>
            </a:extLst>
          </p:cNvPr>
          <p:cNvSpPr txBox="1"/>
          <p:nvPr/>
        </p:nvSpPr>
        <p:spPr>
          <a:xfrm>
            <a:off x="6044970" y="5237056"/>
            <a:ext cx="6147030" cy="1015663"/>
          </a:xfrm>
          <a:prstGeom prst="rect">
            <a:avLst/>
          </a:prstGeom>
          <a:noFill/>
        </p:spPr>
        <p:txBody>
          <a:bodyPr wrap="square">
            <a:spAutoFit/>
          </a:bodyPr>
          <a:lstStyle/>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301</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永久重定向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302</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临时重定向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协商缓存命中</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400</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请求语法错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403</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无权限禁止访问</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404 </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notfound</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500</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服务器错误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503</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服务器繁忙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网关超时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9EBD26-927D-7B3D-4B47-828806057D52}"/>
              </a:ext>
            </a:extLst>
          </p:cNvPr>
          <p:cNvSpPr txBox="1"/>
          <p:nvPr/>
        </p:nvSpPr>
        <p:spPr>
          <a:xfrm>
            <a:off x="143163" y="474345"/>
            <a:ext cx="11905673" cy="5909310"/>
          </a:xfrm>
          <a:prstGeom prst="rect">
            <a:avLst/>
          </a:prstGeom>
          <a:noFill/>
        </p:spPr>
        <p:txBody>
          <a:bodyPr wrap="square">
            <a:spAutoFit/>
          </a:bodyPr>
          <a:lstStyle/>
          <a:p>
            <a:r>
              <a:rPr lang="zh-CN" altLang="en-US" b="1" dirty="0"/>
              <a:t>各位面试官你们好，我叫罗河君，目前是南京理工大学研二的在读研究生。</a:t>
            </a:r>
          </a:p>
          <a:p>
            <a:r>
              <a:rPr lang="zh-CN" altLang="en-US" b="1" dirty="0"/>
              <a:t>我本科也是就读于南京理工大学计算机学院，专业是计算机科学与技术。</a:t>
            </a:r>
          </a:p>
          <a:p>
            <a:r>
              <a:rPr lang="zh-CN" altLang="en-US" b="1" dirty="0"/>
              <a:t>我是在2022年的时候保研到本校读研究生。然后我研究生阶段的计算机视觉领域里面的基于深度学习的遥感变化检测这一方面。</a:t>
            </a:r>
          </a:p>
          <a:p>
            <a:r>
              <a:rPr lang="zh-CN" altLang="en-US" b="1" dirty="0"/>
              <a:t>在编程能力方面的话我是比较熟悉C++，对python和linux编程也有一定的了解。</a:t>
            </a:r>
          </a:p>
          <a:p>
            <a:r>
              <a:rPr lang="zh-CN" altLang="en-US" b="1" dirty="0"/>
              <a:t>我的获奖情况的话首先是在本科和研究生阶段多次获得学校的奖学金，然后竞赛获奖主要是蓝桥杯大赛的一次省赛一等奖和国赛三等奖。</a:t>
            </a:r>
          </a:p>
          <a:p>
            <a:r>
              <a:rPr lang="zh-CN" altLang="en-US" b="1" dirty="0"/>
              <a:t>以上是我的一个比较简单的自我介绍。</a:t>
            </a:r>
          </a:p>
          <a:p>
            <a:endParaRPr lang="zh-CN" altLang="en-US" b="1" dirty="0"/>
          </a:p>
          <a:p>
            <a:endParaRPr lang="zh-CN" altLang="en-US" b="1" dirty="0"/>
          </a:p>
          <a:p>
            <a:r>
              <a:rPr lang="zh-CN" altLang="en-US" b="1" dirty="0"/>
              <a:t>然后我简历上写的两个项目</a:t>
            </a:r>
          </a:p>
          <a:p>
            <a:r>
              <a:rPr lang="zh-CN" altLang="en-US" b="1" dirty="0"/>
              <a:t>首先是一个Linux高并发服务器开发的项目，这个项目应该算是我为了了解网络编程和多线程编程做的一个练手项目。</a:t>
            </a:r>
          </a:p>
          <a:p>
            <a:r>
              <a:rPr lang="zh-CN" altLang="en-US" b="1" dirty="0"/>
              <a:t>然后我本科阶段做的一个基于微信小程序的图像风格转换器开发的项目，包括微信小程序的前端界面和后端的一些风格转换的业务逻辑。</a:t>
            </a:r>
          </a:p>
          <a:p>
            <a:r>
              <a:rPr lang="zh-CN" altLang="en-US" b="1" dirty="0"/>
              <a:t>Linux高并发服务器开发：主要实现的功能首先是基于epoll和线程池技术，实现了一个基于同步I/O模拟的Proactor模式的一个高并发模型。</a:t>
            </a:r>
          </a:p>
          <a:p>
            <a:r>
              <a:rPr lang="zh-CN" altLang="en-US" b="1" dirty="0"/>
              <a:t>然后这个模型的业务逻辑就是要解析各个客户端发来的HTTP请求报文，然后生成一个响应报文回发给客户端</a:t>
            </a:r>
          </a:p>
          <a:p>
            <a:r>
              <a:rPr lang="zh-CN" altLang="en-US" b="1" dirty="0"/>
              <a:t>这个项目还包括一个异步的日志系统，是用来把服务器的一些运行状态写入到日志文件里面。</a:t>
            </a:r>
          </a:p>
          <a:p>
            <a:r>
              <a:rPr lang="zh-CN" altLang="en-US" b="1" dirty="0"/>
              <a:t>基于微信小程序的图像风格转换器开发：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232412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0" y="5074072"/>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5A43C3-AD64-4AE0-836A-2DEFA54C3157}"/>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GET/POST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6C8CEF5-1ECD-40E7-A740-CB81C44B4F50}"/>
              </a:ext>
            </a:extLst>
          </p:cNvPr>
          <p:cNvSpPr txBox="1"/>
          <p:nvPr/>
        </p:nvSpPr>
        <p:spPr>
          <a:xfrm>
            <a:off x="-33979" y="1146750"/>
            <a:ext cx="6029298" cy="3970318"/>
          </a:xfrm>
          <a:prstGeom prst="rect">
            <a:avLst/>
          </a:prstGeom>
          <a:noFill/>
        </p:spPr>
        <p:txBody>
          <a:bodyPr wrap="square">
            <a:spAutoFit/>
          </a:bodyPr>
          <a:lstStyle/>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主要用来获取数据，</a:t>
            </a:r>
            <a:r>
              <a:rPr lang="en-US" altLang="zh-CN" b="1" i="0" dirty="0">
                <a:solidFill>
                  <a:srgbClr val="191B1F"/>
                </a:solidFill>
                <a:effectLst/>
                <a:latin typeface="-apple-system"/>
              </a:rPr>
              <a:t>post</a:t>
            </a:r>
            <a:r>
              <a:rPr lang="zh-CN" altLang="en-US" b="1" i="0" dirty="0">
                <a:solidFill>
                  <a:srgbClr val="191B1F"/>
                </a:solidFill>
                <a:effectLst/>
                <a:latin typeface="-apple-system"/>
              </a:rPr>
              <a:t>主要用来提交或修改数据。</a:t>
            </a:r>
          </a:p>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的参数有长度限制，最长</a:t>
            </a:r>
            <a:r>
              <a:rPr lang="en-US" altLang="zh-CN" b="1" i="0" dirty="0">
                <a:solidFill>
                  <a:srgbClr val="191B1F"/>
                </a:solidFill>
                <a:effectLst/>
                <a:latin typeface="-apple-system"/>
              </a:rPr>
              <a:t>2048</a:t>
            </a:r>
            <a:r>
              <a:rPr lang="zh-CN" altLang="en-US" b="1" i="0" dirty="0">
                <a:solidFill>
                  <a:srgbClr val="191B1F"/>
                </a:solidFill>
                <a:effectLst/>
                <a:latin typeface="-apple-system"/>
              </a:rPr>
              <a:t>字节，而</a:t>
            </a:r>
            <a:r>
              <a:rPr lang="en-US" altLang="zh-CN" b="1" i="0" dirty="0">
                <a:solidFill>
                  <a:srgbClr val="191B1F"/>
                </a:solidFill>
                <a:effectLst/>
                <a:latin typeface="-apple-system"/>
              </a:rPr>
              <a:t>post</a:t>
            </a:r>
            <a:r>
              <a:rPr lang="zh-CN" altLang="en-US" b="1"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是明文传输，可以直接通过</a:t>
            </a:r>
            <a:r>
              <a:rPr lang="en-US" altLang="zh-CN" b="0" i="0" dirty="0" err="1">
                <a:solidFill>
                  <a:srgbClr val="191B1F"/>
                </a:solidFill>
                <a:effectLst/>
                <a:latin typeface="-apple-system"/>
              </a:rPr>
              <a:t>url</a:t>
            </a:r>
            <a:r>
              <a:rPr lang="zh-CN" altLang="en-US" b="0" i="0" dirty="0">
                <a:solidFill>
                  <a:srgbClr val="191B1F"/>
                </a:solidFill>
                <a:effectLst/>
                <a:latin typeface="-apple-system"/>
              </a:rPr>
              <a:t>看到参数信息，</a:t>
            </a:r>
            <a:r>
              <a:rPr lang="en-US" altLang="zh-CN" b="0" i="0" dirty="0">
                <a:solidFill>
                  <a:srgbClr val="191B1F"/>
                </a:solidFill>
                <a:effectLst/>
                <a:latin typeface="-apple-system"/>
              </a:rPr>
              <a:t>post</a:t>
            </a:r>
            <a:r>
              <a:rPr lang="zh-CN" altLang="en-US" b="0" i="0" dirty="0">
                <a:solidFill>
                  <a:srgbClr val="191B1F"/>
                </a:solidFill>
                <a:effectLst/>
                <a:latin typeface="-apple-system"/>
              </a:rPr>
              <a:t>是放在请求体中，除非用工具才能看到。</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的参数会附加在</a:t>
            </a:r>
            <a:r>
              <a:rPr lang="en-US" altLang="zh-CN" b="0" i="0" dirty="0" err="1">
                <a:solidFill>
                  <a:srgbClr val="191B1F"/>
                </a:solidFill>
                <a:effectLst/>
                <a:latin typeface="-apple-system"/>
              </a:rPr>
              <a:t>url</a:t>
            </a:r>
            <a:r>
              <a:rPr lang="zh-CN" altLang="en-US" b="0" i="0" dirty="0">
                <a:solidFill>
                  <a:srgbClr val="191B1F"/>
                </a:solidFill>
                <a:effectLst/>
                <a:latin typeface="-apple-system"/>
              </a:rPr>
              <a:t>中，以 </a:t>
            </a:r>
            <a:r>
              <a:rPr lang="en-US" altLang="zh-CN" b="0" i="0" dirty="0">
                <a:solidFill>
                  <a:srgbClr val="191B1F"/>
                </a:solidFill>
                <a:effectLst/>
                <a:latin typeface="-apple-system"/>
              </a:rPr>
              <a:t>" </a:t>
            </a:r>
            <a:r>
              <a:rPr lang="zh-CN" altLang="en-US" b="0" i="0" dirty="0">
                <a:solidFill>
                  <a:srgbClr val="191B1F"/>
                </a:solidFill>
                <a:effectLst/>
                <a:latin typeface="-apple-system"/>
              </a:rPr>
              <a:t>？</a:t>
            </a:r>
            <a:r>
              <a:rPr lang="en-US" altLang="zh-CN" b="0" i="0" dirty="0">
                <a:solidFill>
                  <a:srgbClr val="191B1F"/>
                </a:solidFill>
                <a:effectLst/>
                <a:latin typeface="-apple-system"/>
              </a:rPr>
              <a:t>"</a:t>
            </a:r>
            <a:r>
              <a:rPr lang="zh-CN" altLang="en-US" b="0" i="0" dirty="0">
                <a:solidFill>
                  <a:srgbClr val="191B1F"/>
                </a:solidFill>
                <a:effectLst/>
                <a:latin typeface="-apple-system"/>
              </a:rPr>
              <a:t>分割</a:t>
            </a:r>
            <a:r>
              <a:rPr lang="en-US" altLang="zh-CN" b="0" i="0" dirty="0" err="1">
                <a:solidFill>
                  <a:srgbClr val="191B1F"/>
                </a:solidFill>
                <a:effectLst/>
                <a:latin typeface="-apple-system"/>
              </a:rPr>
              <a:t>url</a:t>
            </a:r>
            <a:r>
              <a:rPr lang="zh-CN" altLang="en-US" b="0" i="0" dirty="0">
                <a:solidFill>
                  <a:srgbClr val="191B1F"/>
                </a:solidFill>
                <a:effectLst/>
                <a:latin typeface="-apple-system"/>
              </a:rPr>
              <a:t>和传输数据，多个参数用 </a:t>
            </a:r>
            <a:r>
              <a:rPr lang="en-US" altLang="zh-CN" b="0" i="0" dirty="0">
                <a:solidFill>
                  <a:srgbClr val="191B1F"/>
                </a:solidFill>
                <a:effectLst/>
                <a:latin typeface="-apple-system"/>
              </a:rPr>
              <a:t>"&amp;"</a:t>
            </a:r>
            <a:r>
              <a:rPr lang="zh-CN" altLang="en-US" b="0" i="0" dirty="0">
                <a:solidFill>
                  <a:srgbClr val="191B1F"/>
                </a:solidFill>
                <a:effectLst/>
                <a:latin typeface="-apple-system"/>
              </a:rPr>
              <a:t>连接， 而</a:t>
            </a:r>
            <a:r>
              <a:rPr lang="en-US" altLang="zh-CN" b="0" i="0" dirty="0">
                <a:solidFill>
                  <a:srgbClr val="191B1F"/>
                </a:solidFill>
                <a:effectLst/>
                <a:latin typeface="-apple-system"/>
              </a:rPr>
              <a:t>post</a:t>
            </a:r>
            <a:r>
              <a:rPr lang="zh-CN" altLang="en-US" b="0" i="0" dirty="0">
                <a:solidFill>
                  <a:srgbClr val="191B1F"/>
                </a:solidFill>
                <a:effectLst/>
                <a:latin typeface="-apple-system"/>
              </a:rPr>
              <a:t>会把参数放在</a:t>
            </a:r>
            <a:r>
              <a:rPr lang="en-US" altLang="zh-CN" b="0" i="0" dirty="0">
                <a:solidFill>
                  <a:srgbClr val="191B1F"/>
                </a:solidFill>
                <a:effectLst/>
                <a:latin typeface="-apple-system"/>
              </a:rPr>
              <a:t>http</a:t>
            </a:r>
            <a:r>
              <a:rPr lang="zh-CN" altLang="en-US" b="0" i="0" dirty="0">
                <a:solidFill>
                  <a:srgbClr val="191B1F"/>
                </a:solidFill>
                <a:effectLst/>
                <a:latin typeface="-apple-system"/>
              </a:rPr>
              <a:t>请求体中。</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请求会保存在浏览器历史记录中，也可以保存在</a:t>
            </a:r>
            <a:r>
              <a:rPr lang="en-US" altLang="zh-CN" b="0" i="0" dirty="0">
                <a:solidFill>
                  <a:srgbClr val="191B1F"/>
                </a:solidFill>
                <a:effectLst/>
                <a:latin typeface="-apple-system"/>
              </a:rPr>
              <a:t>web</a:t>
            </a:r>
            <a:r>
              <a:rPr lang="zh-CN" altLang="en-US" b="0" i="0" dirty="0">
                <a:solidFill>
                  <a:srgbClr val="191B1F"/>
                </a:solidFill>
                <a:effectLst/>
                <a:latin typeface="-apple-system"/>
              </a:rPr>
              <a:t>服务器日志中。</a:t>
            </a:r>
            <a:endParaRPr lang="en-US" altLang="zh-CN" b="0" i="0" dirty="0">
              <a:solidFill>
                <a:srgbClr val="191B1F"/>
              </a:solidFill>
              <a:effectLst/>
              <a:latin typeface="-apple-system"/>
            </a:endParaRP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请求会被浏览器主动缓存，而</a:t>
            </a:r>
            <a:r>
              <a:rPr lang="en-US" altLang="zh-CN" b="0" i="0" dirty="0">
                <a:solidFill>
                  <a:srgbClr val="191B1F"/>
                </a:solidFill>
                <a:effectLst/>
                <a:latin typeface="-apple-system"/>
              </a:rPr>
              <a:t>post</a:t>
            </a:r>
            <a:r>
              <a:rPr lang="zh-CN" altLang="en-US" b="0" i="0" dirty="0">
                <a:solidFill>
                  <a:srgbClr val="191B1F"/>
                </a:solidFill>
                <a:effectLst/>
                <a:latin typeface="-apple-system"/>
              </a:rPr>
              <a:t>不会，除非手动设置。</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在浏览器回退时是无害的，而</a:t>
            </a:r>
            <a:r>
              <a:rPr lang="en-US" altLang="zh-CN" b="0" i="0" dirty="0">
                <a:solidFill>
                  <a:srgbClr val="191B1F"/>
                </a:solidFill>
                <a:effectLst/>
                <a:latin typeface="-apple-system"/>
              </a:rPr>
              <a:t>post</a:t>
            </a:r>
            <a:r>
              <a:rPr lang="zh-CN" altLang="en-US" b="0" i="0" dirty="0">
                <a:solidFill>
                  <a:srgbClr val="191B1F"/>
                </a:solidFill>
                <a:effectLst/>
                <a:latin typeface="-apple-system"/>
              </a:rPr>
              <a:t>会再次提交请求。</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请求只能进行</a:t>
            </a:r>
            <a:r>
              <a:rPr lang="en-US" altLang="zh-CN" b="0" i="0" dirty="0" err="1">
                <a:solidFill>
                  <a:srgbClr val="191B1F"/>
                </a:solidFill>
                <a:effectLst/>
                <a:latin typeface="-apple-system"/>
              </a:rPr>
              <a:t>url</a:t>
            </a:r>
            <a:r>
              <a:rPr lang="zh-CN" altLang="en-US" b="0" i="0" dirty="0">
                <a:solidFill>
                  <a:srgbClr val="191B1F"/>
                </a:solidFill>
                <a:effectLst/>
                <a:latin typeface="-apple-system"/>
              </a:rPr>
              <a:t>编码，而</a:t>
            </a:r>
            <a:r>
              <a:rPr lang="en-US" altLang="zh-CN" b="0" i="0" dirty="0">
                <a:solidFill>
                  <a:srgbClr val="191B1F"/>
                </a:solidFill>
                <a:effectLst/>
                <a:latin typeface="-apple-system"/>
              </a:rPr>
              <a:t>post</a:t>
            </a:r>
            <a:r>
              <a:rPr lang="zh-CN" altLang="en-US" b="0" i="0" dirty="0">
                <a:solidFill>
                  <a:srgbClr val="191B1F"/>
                </a:solidFill>
                <a:effectLst/>
                <a:latin typeface="-apple-system"/>
              </a:rPr>
              <a:t>支持多种编码方式。</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请求的参数数据类型只接受</a:t>
            </a:r>
            <a:r>
              <a:rPr lang="en-US" altLang="zh-CN" b="0" i="0" dirty="0">
                <a:solidFill>
                  <a:srgbClr val="191B1F"/>
                </a:solidFill>
                <a:effectLst/>
                <a:latin typeface="-apple-system"/>
              </a:rPr>
              <a:t>ASCII</a:t>
            </a:r>
            <a:r>
              <a:rPr lang="zh-CN" altLang="en-US" b="0" i="0" dirty="0">
                <a:solidFill>
                  <a:srgbClr val="191B1F"/>
                </a:solidFill>
                <a:effectLst/>
                <a:latin typeface="-apple-system"/>
              </a:rPr>
              <a:t>字符，而</a:t>
            </a:r>
            <a:r>
              <a:rPr lang="en-US" altLang="zh-CN" b="0" i="0" dirty="0">
                <a:solidFill>
                  <a:srgbClr val="191B1F"/>
                </a:solidFill>
                <a:effectLst/>
                <a:latin typeface="-apple-system"/>
              </a:rPr>
              <a:t>post</a:t>
            </a:r>
            <a:r>
              <a:rPr lang="zh-CN" altLang="en-US" b="0"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是幂等的，而</a:t>
            </a:r>
            <a:r>
              <a:rPr lang="en-US" altLang="zh-CN" b="0" i="0" dirty="0">
                <a:solidFill>
                  <a:srgbClr val="191B1F"/>
                </a:solidFill>
                <a:effectLst/>
                <a:latin typeface="-apple-system"/>
              </a:rPr>
              <a:t>post</a:t>
            </a:r>
            <a:r>
              <a:rPr lang="zh-CN" altLang="en-US" b="0" i="0" dirty="0">
                <a:solidFill>
                  <a:srgbClr val="191B1F"/>
                </a:solidFill>
                <a:effectLst/>
                <a:latin typeface="-apple-system"/>
              </a:rPr>
              <a:t>不是幂等的。 幂等性：对同一</a:t>
            </a:r>
            <a:r>
              <a:rPr lang="en-US" altLang="zh-CN" b="0" i="0" dirty="0">
                <a:solidFill>
                  <a:srgbClr val="191B1F"/>
                </a:solidFill>
                <a:effectLst/>
                <a:latin typeface="-apple-system"/>
              </a:rPr>
              <a:t>URL</a:t>
            </a:r>
            <a:r>
              <a:rPr lang="zh-CN" altLang="en-US" b="0" i="0" dirty="0">
                <a:solidFill>
                  <a:srgbClr val="191B1F"/>
                </a:solidFill>
                <a:effectLst/>
                <a:latin typeface="-apple-system"/>
              </a:rPr>
              <a:t>的多个请求应该返回同样的结果。</a:t>
            </a:r>
          </a:p>
        </p:txBody>
      </p:sp>
      <p:sp>
        <p:nvSpPr>
          <p:cNvPr id="7" name="文本框 6">
            <a:extLst>
              <a:ext uri="{FF2B5EF4-FFF2-40B4-BE49-F238E27FC236}">
                <a16:creationId xmlns:a16="http://schemas.microsoft.com/office/drawing/2014/main" id="{796E91D8-A8C0-4BBE-994D-E241C118012A}"/>
              </a:ext>
            </a:extLst>
          </p:cNvPr>
          <p:cNvSpPr txBox="1"/>
          <p:nvPr/>
        </p:nvSpPr>
        <p:spPr>
          <a:xfrm>
            <a:off x="-33979" y="5187952"/>
            <a:ext cx="6326324" cy="646331"/>
          </a:xfrm>
          <a:prstGeom prst="rect">
            <a:avLst/>
          </a:prstGeom>
          <a:noFill/>
        </p:spPr>
        <p:txBody>
          <a:bodyPr wrap="square">
            <a:spAutoFit/>
          </a:bodyPr>
          <a:lstStyle/>
          <a:p>
            <a:r>
              <a:rPr lang="en-US"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GET</a:t>
            </a:r>
            <a:r>
              <a:rPr lang="zh-CN" altLang="en-US"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中</a:t>
            </a:r>
            <a:r>
              <a:rPr lang="en-US" altLang="zh-CN" b="1" dirty="0" err="1">
                <a:solidFill>
                  <a:srgbClr val="FF0000"/>
                </a:solidFill>
                <a:latin typeface="Segoe UI" panose="020B0502040204020203" pitchFamily="34" charset="0"/>
                <a:ea typeface="等线" panose="02010600030101010101" pitchFamily="2" charset="-122"/>
                <a:cs typeface="Segoe UI" panose="020B0502040204020203" pitchFamily="34" charset="0"/>
              </a:rPr>
              <a:t>url</a:t>
            </a:r>
            <a:r>
              <a:rPr lang="zh-CN" altLang="en-US" b="1" dirty="0">
                <a:solidFill>
                  <a:srgbClr val="FF0000"/>
                </a:solidFill>
                <a:latin typeface="Segoe UI" panose="020B0502040204020203" pitchFamily="34" charset="0"/>
                <a:ea typeface="等线" panose="02010600030101010101" pitchFamily="2" charset="-122"/>
                <a:cs typeface="Segoe UI" panose="020B0502040204020203" pitchFamily="34" charset="0"/>
              </a:rPr>
              <a:t>过长：</a:t>
            </a:r>
            <a:endParaRPr lang="en-US" altLang="zh-CN" b="1" dirty="0">
              <a:solidFill>
                <a:srgbClr val="FF0000"/>
              </a:solidFill>
              <a:latin typeface="Segoe UI" panose="020B0502040204020203" pitchFamily="34" charset="0"/>
              <a:ea typeface="等线" panose="02010600030101010101" pitchFamily="2" charset="-122"/>
              <a:cs typeface="Segoe UI" panose="020B0502040204020203" pitchFamily="34" charset="0"/>
            </a:endParaRPr>
          </a:p>
          <a:p>
            <a:r>
              <a:rPr lang="zh-CN" altLang="en-US" b="1" dirty="0"/>
              <a:t>修改服务器设置使其支持更大的</a:t>
            </a:r>
            <a:r>
              <a:rPr lang="en-US" altLang="zh-CN" b="1" dirty="0"/>
              <a:t>header</a:t>
            </a:r>
            <a:r>
              <a:rPr lang="zh-CN" altLang="en-US" b="1" dirty="0"/>
              <a:t>缓冲区</a:t>
            </a:r>
          </a:p>
        </p:txBody>
      </p:sp>
    </p:spTree>
    <p:extLst>
      <p:ext uri="{BB962C8B-B14F-4D97-AF65-F5344CB8AC3E}">
        <p14:creationId xmlns:p14="http://schemas.microsoft.com/office/powerpoint/2010/main" val="31433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8E3E6B-6807-4683-9B99-6F4F227897F8}"/>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遇到的问题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A3C9E7-85BD-44D1-BECB-ECF5D2C8CD06}"/>
              </a:ext>
            </a:extLst>
          </p:cNvPr>
          <p:cNvSpPr txBox="1"/>
          <p:nvPr/>
        </p:nvSpPr>
        <p:spPr>
          <a:xfrm>
            <a:off x="129886" y="1166842"/>
            <a:ext cx="4994031" cy="5016758"/>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⼀⽅⾯是对不同的技术理解不够深刻，难以选出最合适的技术框架。这部分的话我主要是反复阅读作者在</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GitHub</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提供的⼀些技术⽂档，同时也去搜索⼀些技术对⽐的⽂章去看，如果没有任何相关的资料我会尝试去联系作者。</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另⼀⽅⾯是编程期间遇到的困难，在代码编写的过程中由于⼯程能⼒不⾜，程序总会出现⼀些</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。这部分的话我⾸先是通过⽇志去定位</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，然后推断</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出现的原因并尝试修复，如果是⾃⼰⽬前⽔平⽆法修复的</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，我会先到⽹上去查找有没有同类型问题的解决⽅法，然后向同学或者直接到</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StackOverflow</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等⼀些国外知名论坛上求助。</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EA528DA-24C8-4E26-8518-23FAA7821C92}"/>
              </a:ext>
            </a:extLst>
          </p:cNvPr>
          <p:cNvSpPr txBox="1"/>
          <p:nvPr/>
        </p:nvSpPr>
        <p:spPr>
          <a:xfrm>
            <a:off x="6009047" y="1883894"/>
            <a:ext cx="4994031" cy="1015663"/>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细节问题：</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回车符和空格弄混</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解决：仔细排查报错、</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debug</a:t>
            </a:r>
          </a:p>
        </p:txBody>
      </p:sp>
      <p:pic>
        <p:nvPicPr>
          <p:cNvPr id="8" name="图片 7">
            <a:extLst>
              <a:ext uri="{FF2B5EF4-FFF2-40B4-BE49-F238E27FC236}">
                <a16:creationId xmlns:a16="http://schemas.microsoft.com/office/drawing/2014/main" id="{A75390C0-02D8-4ACE-BB51-13BF17302ABC}"/>
              </a:ext>
            </a:extLst>
          </p:cNvPr>
          <p:cNvPicPr>
            <a:picLocks noChangeAspect="1"/>
          </p:cNvPicPr>
          <p:nvPr/>
        </p:nvPicPr>
        <p:blipFill>
          <a:blip r:embed="rId2"/>
          <a:stretch>
            <a:fillRect/>
          </a:stretch>
        </p:blipFill>
        <p:spPr>
          <a:xfrm>
            <a:off x="5797648" y="3222287"/>
            <a:ext cx="5416828" cy="1987652"/>
          </a:xfrm>
          <a:prstGeom prst="rect">
            <a:avLst/>
          </a:prstGeom>
        </p:spPr>
      </p:pic>
    </p:spTree>
    <p:extLst>
      <p:ext uri="{BB962C8B-B14F-4D97-AF65-F5344CB8AC3E}">
        <p14:creationId xmlns:p14="http://schemas.microsoft.com/office/powerpoint/2010/main" val="79872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CD8FA2A-EF99-409B-B0A9-020164B0BE51}"/>
              </a:ext>
            </a:extLst>
          </p:cNvPr>
          <p:cNvSpPr txBox="1"/>
          <p:nvPr/>
        </p:nvSpPr>
        <p:spPr>
          <a:xfrm>
            <a:off x="129886" y="1166842"/>
            <a:ext cx="4992409" cy="707886"/>
          </a:xfrm>
          <a:prstGeom prst="rect">
            <a:avLst/>
          </a:prstGeom>
          <a:noFill/>
        </p:spPr>
        <p:txBody>
          <a:bodyPr wrap="square">
            <a:spAutoFit/>
          </a:bodyPr>
          <a:lstStyle/>
          <a:p>
            <a:pPr algn="just"/>
            <a:r>
              <a:rPr lang="zh-CN" altLang="en-US" sz="2000" b="0" i="0" dirty="0">
                <a:effectLst/>
                <a:latin typeface="-apple-system"/>
              </a:rPr>
              <a:t>① 使⽤零拷⻉技术：使用函数 </a:t>
            </a:r>
            <a:r>
              <a:rPr lang="en-US" altLang="zh-CN" sz="2000" b="0" i="0" dirty="0" err="1">
                <a:solidFill>
                  <a:srgbClr val="FF0000"/>
                </a:solidFill>
                <a:effectLst/>
                <a:latin typeface="-apple-system"/>
              </a:rPr>
              <a:t>sendFile</a:t>
            </a:r>
            <a:r>
              <a:rPr lang="en-US" altLang="zh-CN" sz="2000" b="0" i="0" dirty="0">
                <a:solidFill>
                  <a:srgbClr val="FF0000"/>
                </a:solidFill>
                <a:effectLst/>
                <a:latin typeface="-apple-system"/>
              </a:rPr>
              <a:t>() </a:t>
            </a:r>
            <a:r>
              <a:rPr lang="zh-CN" altLang="en-US" sz="2000" b="0" i="0" dirty="0">
                <a:effectLst/>
                <a:latin typeface="-apple-system"/>
              </a:rPr>
              <a:t>来发送文件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78B8507-90FB-45EF-B801-168767CDFE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476" y="2367171"/>
            <a:ext cx="4694555" cy="2892425"/>
          </a:xfrm>
          <a:prstGeom prst="rect">
            <a:avLst/>
          </a:prstGeom>
          <a:noFill/>
          <a:ln>
            <a:noFill/>
          </a:ln>
        </p:spPr>
      </p:pic>
      <p:sp>
        <p:nvSpPr>
          <p:cNvPr id="8" name="文本框 7">
            <a:extLst>
              <a:ext uri="{FF2B5EF4-FFF2-40B4-BE49-F238E27FC236}">
                <a16:creationId xmlns:a16="http://schemas.microsoft.com/office/drawing/2014/main" id="{A3EA1A62-E1FB-4E79-9D99-70B666FD667D}"/>
              </a:ext>
            </a:extLst>
          </p:cNvPr>
          <p:cNvSpPr txBox="1"/>
          <p:nvPr/>
        </p:nvSpPr>
        <p:spPr>
          <a:xfrm>
            <a:off x="0" y="1936283"/>
            <a:ext cx="5515317" cy="369332"/>
          </a:xfrm>
          <a:prstGeom prst="rect">
            <a:avLst/>
          </a:prstGeom>
          <a:noFill/>
        </p:spPr>
        <p:txBody>
          <a:bodyPr wrap="square">
            <a:spAutoFit/>
          </a:bodyPr>
          <a:lstStyle/>
          <a:p>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传统的文件传输</a:t>
            </a:r>
            <a:r>
              <a:rPr lang="zh-CN" altLang="en-US" sz="1800" b="1"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用户空间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和</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内核空间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之间</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来回复制</a:t>
            </a:r>
            <a:endParaRPr lang="zh-CN" altLang="en-US" b="1" dirty="0"/>
          </a:p>
        </p:txBody>
      </p:sp>
      <p:sp>
        <p:nvSpPr>
          <p:cNvPr id="10" name="文本框 9">
            <a:extLst>
              <a:ext uri="{FF2B5EF4-FFF2-40B4-BE49-F238E27FC236}">
                <a16:creationId xmlns:a16="http://schemas.microsoft.com/office/drawing/2014/main" id="{13BD8162-F519-494A-841A-F1B179C4B497}"/>
              </a:ext>
            </a:extLst>
          </p:cNvPr>
          <p:cNvSpPr txBox="1"/>
          <p:nvPr/>
        </p:nvSpPr>
        <p:spPr>
          <a:xfrm>
            <a:off x="55633" y="5643191"/>
            <a:ext cx="5140914" cy="646331"/>
          </a:xfrm>
          <a:prstGeom prst="rect">
            <a:avLst/>
          </a:prstGeom>
          <a:noFill/>
        </p:spPr>
        <p:txBody>
          <a:bodyPr wrap="square">
            <a:spAutoFit/>
          </a:bodyPr>
          <a:lstStyle/>
          <a:p>
            <a:pPr algn="just"/>
            <a:r>
              <a:rPr lang="zh-CN" altLang="zh-CN" sz="1800" b="1" kern="100" dirty="0">
                <a:solidFill>
                  <a:srgbClr val="304FFE"/>
                </a:solidFill>
                <a:effectLst/>
                <a:latin typeface="Segoe UI" panose="020B0502040204020203" pitchFamily="34" charset="0"/>
                <a:ea typeface="等线" panose="02010600030101010101" pitchFamily="2" charset="-122"/>
                <a:cs typeface="Segoe UI" panose="020B0502040204020203" pitchFamily="34" charset="0"/>
              </a:rPr>
              <a:t>要想提高文件传输的性能，就需要</a:t>
            </a:r>
            <a:r>
              <a:rPr lang="zh-CN" altLang="zh-CN" sz="1800" b="1" kern="1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减少「用户态与内核态的上下文切换」和「内存拷贝」的次数</a:t>
            </a:r>
            <a:r>
              <a:rPr lang="zh-CN" altLang="zh-CN" sz="1800"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1534998C-20FE-4620-91AE-E7A519823E20}"/>
              </a:ext>
            </a:extLst>
          </p:cNvPr>
          <p:cNvSpPr txBox="1"/>
          <p:nvPr/>
        </p:nvSpPr>
        <p:spPr>
          <a:xfrm>
            <a:off x="7236093" y="0"/>
            <a:ext cx="2809895"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原项目</a:t>
            </a:r>
            <a:r>
              <a:rPr lang="zh-CN" altLang="en-US" sz="1800" b="1" kern="100" dirty="0">
                <a:solidFill>
                  <a:srgbClr val="2C3E50"/>
                </a:solidFill>
                <a:effectLst/>
                <a:latin typeface="Segoe UI" panose="020B0502040204020203" pitchFamily="34" charset="0"/>
                <a:ea typeface="等线" panose="02010600030101010101" pitchFamily="2" charset="-122"/>
              </a:rPr>
              <a:t>：</a:t>
            </a:r>
            <a:r>
              <a:rPr lang="en-US" altLang="zh-CN" sz="1800" b="1" kern="100" dirty="0" err="1">
                <a:solidFill>
                  <a:srgbClr val="2C3E50"/>
                </a:solidFill>
                <a:effectLst/>
                <a:latin typeface="Segoe UI" panose="020B0502040204020203" pitchFamily="34" charset="0"/>
                <a:ea typeface="等线" panose="02010600030101010101" pitchFamily="2" charset="-122"/>
              </a:rPr>
              <a:t>mmap</a:t>
            </a:r>
            <a:r>
              <a:rPr lang="en-US" altLang="zh-CN" sz="1800" b="1" kern="100" dirty="0">
                <a:solidFill>
                  <a:srgbClr val="2C3E50"/>
                </a:solidFill>
                <a:effectLst/>
                <a:latin typeface="Segoe UI" panose="020B0502040204020203" pitchFamily="34" charset="0"/>
                <a:ea typeface="等线" panose="02010600030101010101" pitchFamily="2" charset="-122"/>
              </a:rPr>
              <a:t> + write</a:t>
            </a:r>
            <a:endParaRPr lang="zh-CN" altLang="zh-CN" sz="1800" b="1" kern="100" dirty="0">
              <a:effectLst/>
              <a:latin typeface="等线" panose="02010600030101010101" pitchFamily="2" charset="-122"/>
              <a:ea typeface="等线" panose="02010600030101010101" pitchFamily="2" charset="-122"/>
            </a:endParaRPr>
          </a:p>
        </p:txBody>
      </p:sp>
      <p:pic>
        <p:nvPicPr>
          <p:cNvPr id="13" name="图片 12">
            <a:extLst>
              <a:ext uri="{FF2B5EF4-FFF2-40B4-BE49-F238E27FC236}">
                <a16:creationId xmlns:a16="http://schemas.microsoft.com/office/drawing/2014/main" id="{72972DDA-6AFB-4A66-9C80-EF28D361CD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542" y="1129075"/>
            <a:ext cx="3877681" cy="2238896"/>
          </a:xfrm>
          <a:prstGeom prst="rect">
            <a:avLst/>
          </a:prstGeom>
          <a:noFill/>
          <a:ln>
            <a:noFill/>
          </a:ln>
        </p:spPr>
      </p:pic>
      <p:sp>
        <p:nvSpPr>
          <p:cNvPr id="14" name="Rectangle 1">
            <a:extLst>
              <a:ext uri="{FF2B5EF4-FFF2-40B4-BE49-F238E27FC236}">
                <a16:creationId xmlns:a16="http://schemas.microsoft.com/office/drawing/2014/main" id="{9BCF242F-F61C-4E2E-8029-C627B913E4BF}"/>
              </a:ext>
            </a:extLst>
          </p:cNvPr>
          <p:cNvSpPr>
            <a:spLocks noChangeArrowheads="1"/>
          </p:cNvSpPr>
          <p:nvPr/>
        </p:nvSpPr>
        <p:spPr bwMode="auto">
          <a:xfrm>
            <a:off x="5862330" y="482744"/>
            <a:ext cx="6364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476582"/>
                </a:solidFill>
                <a:effectLst/>
                <a:ea typeface="宋体" panose="02010600030101010101" pitchFamily="2" charset="-122"/>
                <a:cs typeface="宋体" panose="02010600030101010101" pitchFamily="2" charset="-122"/>
              </a:rPr>
              <a:t>mmap</a:t>
            </a:r>
            <a:r>
              <a:rPr kumimoji="0" lang="en-US" altLang="zh-CN" b="0" i="0" u="none" strike="noStrike" cap="none" normalizeH="0" baseline="0" dirty="0">
                <a:ln>
                  <a:noFill/>
                </a:ln>
                <a:solidFill>
                  <a:srgbClr val="476582"/>
                </a:solidFill>
                <a:effectLst/>
                <a:ea typeface="宋体" panose="02010600030101010101" pitchFamily="2" charset="-122"/>
                <a:cs typeface="宋体" panose="02010600030101010101" pitchFamily="2" charset="-122"/>
              </a:rPr>
              <a:t>()</a:t>
            </a:r>
            <a:r>
              <a:rPr kumimoji="0" lang="en-US" altLang="zh-CN"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 </a:t>
            </a:r>
            <a:r>
              <a:rPr kumimoji="0" lang="zh-CN" altLang="en-US"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系统调用函数会直接</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把内核缓冲区里的数据「</a:t>
            </a:r>
            <a:r>
              <a:rPr kumimoji="0" lang="zh-CN" altLang="en-US" b="1" i="0" u="none" strike="noStrike" cap="none" normalizeH="0" baseline="0" dirty="0">
                <a:ln>
                  <a:noFill/>
                </a:ln>
                <a:solidFill>
                  <a:srgbClr val="304FFE"/>
                </a:solidFill>
                <a:effectLst/>
                <a:ea typeface="等线" panose="02010600030101010101" pitchFamily="2" charset="-122"/>
                <a:cs typeface="Segoe UI" panose="020B0502040204020203" pitchFamily="34" charset="0"/>
              </a:rPr>
              <a:t>映射</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」到用户空间</a:t>
            </a:r>
            <a:r>
              <a:rPr lang="zh-CN" altLang="en-US" dirty="0">
                <a:ea typeface="等线" panose="02010600030101010101" pitchFamily="2" charset="-122"/>
                <a:cs typeface="Segoe UI" panose="020B0502040204020203" pitchFamily="34" charset="0"/>
              </a:rPr>
              <a:t>，相当于直接操作内核缓冲区，不用拷贝到用户区</a:t>
            </a:r>
            <a:endParaRPr kumimoji="0" lang="zh-CN" altLang="en-US" b="0" i="0" u="none" strike="noStrike" cap="none" normalizeH="0" baseline="0" dirty="0">
              <a:ln>
                <a:noFill/>
              </a:ln>
              <a:solidFill>
                <a:schemeClr val="tx1"/>
              </a:solidFill>
              <a:effectLst/>
            </a:endParaRPr>
          </a:p>
        </p:txBody>
      </p:sp>
      <p:sp>
        <p:nvSpPr>
          <p:cNvPr id="15" name="文本框 14">
            <a:extLst>
              <a:ext uri="{FF2B5EF4-FFF2-40B4-BE49-F238E27FC236}">
                <a16:creationId xmlns:a16="http://schemas.microsoft.com/office/drawing/2014/main" id="{D7491703-DC82-4B70-A744-74B5C7A2DA5D}"/>
              </a:ext>
            </a:extLst>
          </p:cNvPr>
          <p:cNvSpPr txBox="1"/>
          <p:nvPr/>
        </p:nvSpPr>
        <p:spPr>
          <a:xfrm>
            <a:off x="6161675" y="3417445"/>
            <a:ext cx="5362078"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优化：</a:t>
            </a:r>
            <a:r>
              <a:rPr lang="en-US" altLang="zh-CN" sz="1800" b="1" kern="100" dirty="0" err="1">
                <a:solidFill>
                  <a:srgbClr val="2C3E50"/>
                </a:solidFill>
                <a:effectLst/>
                <a:latin typeface="Segoe UI" panose="020B0502040204020203" pitchFamily="34" charset="0"/>
                <a:ea typeface="等线" panose="02010600030101010101" pitchFamily="2" charset="-122"/>
              </a:rPr>
              <a:t>sendfile</a:t>
            </a:r>
            <a:r>
              <a:rPr lang="en-US" altLang="zh-CN" sz="1800" b="1" kern="100" dirty="0">
                <a:solidFill>
                  <a:srgbClr val="2C3E50"/>
                </a:solidFill>
                <a:effectLst/>
                <a:latin typeface="Segoe UI" panose="020B0502040204020203" pitchFamily="34" charset="0"/>
                <a:ea typeface="等线" panose="02010600030101010101" pitchFamily="2" charset="-122"/>
              </a:rPr>
              <a:t>  </a:t>
            </a:r>
            <a:r>
              <a:rPr lang="en-US" altLang="zh-CN" sz="1800" b="1" kern="100" dirty="0" err="1">
                <a:solidFill>
                  <a:srgbClr val="2C3E50"/>
                </a:solidFill>
                <a:effectLst/>
                <a:latin typeface="Segoe UI" panose="020B0502040204020203" pitchFamily="34" charset="0"/>
                <a:ea typeface="等线" panose="02010600030101010101" pitchFamily="2" charset="-122"/>
              </a:rPr>
              <a:t>linux</a:t>
            </a:r>
            <a:r>
              <a:rPr lang="zh-CN" altLang="en-US" sz="1800" b="1" kern="100" dirty="0">
                <a:solidFill>
                  <a:srgbClr val="2C3E50"/>
                </a:solidFill>
                <a:effectLst/>
                <a:latin typeface="Segoe UI" panose="020B0502040204020203" pitchFamily="34" charset="0"/>
                <a:ea typeface="等线" panose="02010600030101010101" pitchFamily="2" charset="-122"/>
              </a:rPr>
              <a:t>专门发送文件的系统调用函数</a:t>
            </a:r>
            <a:endParaRPr lang="zh-CN" altLang="zh-CN" sz="1800" b="1" kern="100" dirty="0">
              <a:effectLst/>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A6E7F5B7-9DA0-4A31-8BA3-F470D98F89E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8406" y="3978341"/>
            <a:ext cx="4579620" cy="2708910"/>
          </a:xfrm>
          <a:prstGeom prst="rect">
            <a:avLst/>
          </a:prstGeom>
          <a:noFill/>
          <a:ln>
            <a:noFill/>
          </a:ln>
        </p:spPr>
      </p:pic>
    </p:spTree>
    <p:extLst>
      <p:ext uri="{BB962C8B-B14F-4D97-AF65-F5344CB8AC3E}">
        <p14:creationId xmlns:p14="http://schemas.microsoft.com/office/powerpoint/2010/main" val="91500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2598</Words>
  <Application>Microsoft Office PowerPoint</Application>
  <PresentationFormat>宽屏</PresentationFormat>
  <Paragraphs>194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-apple-system</vt:lpstr>
      <vt:lpstr>PingFang SC</vt:lpstr>
      <vt:lpstr>等线</vt:lpstr>
      <vt:lpstr>等线 Light</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59</cp:revision>
  <dcterms:created xsi:type="dcterms:W3CDTF">2024-04-16T00:46:39Z</dcterms:created>
  <dcterms:modified xsi:type="dcterms:W3CDTF">2024-04-23T08:58:05Z</dcterms:modified>
</cp:coreProperties>
</file>