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65" r:id="rId2"/>
    <p:sldId id="269" r:id="rId3"/>
    <p:sldId id="262" r:id="rId4"/>
    <p:sldId id="268" r:id="rId5"/>
    <p:sldId id="263" r:id="rId6"/>
    <p:sldId id="264" r:id="rId7"/>
    <p:sldId id="270" r:id="rId8"/>
    <p:sldId id="277" r:id="rId9"/>
    <p:sldId id="271" r:id="rId10"/>
    <p:sldId id="278" r:id="rId11"/>
    <p:sldId id="276" r:id="rId12"/>
    <p:sldId id="256" r:id="rId13"/>
    <p:sldId id="261" r:id="rId14"/>
    <p:sldId id="275" r:id="rId15"/>
    <p:sldId id="257" r:id="rId16"/>
    <p:sldId id="258" r:id="rId17"/>
    <p:sldId id="259" r:id="rId18"/>
    <p:sldId id="260" r:id="rId19"/>
    <p:sldId id="267" r:id="rId20"/>
    <p:sldId id="266" r:id="rId21"/>
    <p:sldId id="272" r:id="rId22"/>
    <p:sldId id="279" r:id="rId23"/>
    <p:sldId id="280" r:id="rId24"/>
    <p:sldId id="281" r:id="rId25"/>
    <p:sldId id="282" r:id="rId26"/>
    <p:sldId id="283" r:id="rId27"/>
    <p:sldId id="284" r:id="rId28"/>
    <p:sldId id="285" r:id="rId29"/>
    <p:sldId id="286" r:id="rId30"/>
    <p:sldId id="287"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4D80AA-3099-4468-9E2A-50B5C408E54F}" type="datetimeFigureOut">
              <a:rPr lang="zh-CN" altLang="en-US" smtClean="0"/>
              <a:t>2024/4/24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15F3CA-D8FD-4675-8A36-B89B288A84ED}" type="slidenum">
              <a:rPr lang="zh-CN" altLang="en-US" smtClean="0"/>
              <a:t>‹#›</a:t>
            </a:fld>
            <a:endParaRPr lang="zh-CN" altLang="en-US"/>
          </a:p>
        </p:txBody>
      </p:sp>
    </p:spTree>
    <p:extLst>
      <p:ext uri="{BB962C8B-B14F-4D97-AF65-F5344CB8AC3E}">
        <p14:creationId xmlns:p14="http://schemas.microsoft.com/office/powerpoint/2010/main" val="173072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915F3CA-D8FD-4675-8A36-B89B288A84ED}" type="slidenum">
              <a:rPr lang="zh-CN" altLang="en-US" smtClean="0"/>
              <a:t>25</a:t>
            </a:fld>
            <a:endParaRPr lang="zh-CN" altLang="en-US"/>
          </a:p>
        </p:txBody>
      </p:sp>
    </p:spTree>
    <p:extLst>
      <p:ext uri="{BB962C8B-B14F-4D97-AF65-F5344CB8AC3E}">
        <p14:creationId xmlns:p14="http://schemas.microsoft.com/office/powerpoint/2010/main" val="3567209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915F3CA-D8FD-4675-8A36-B89B288A84ED}" type="slidenum">
              <a:rPr lang="zh-CN" altLang="en-US" smtClean="0"/>
              <a:t>26</a:t>
            </a:fld>
            <a:endParaRPr lang="zh-CN" altLang="en-US"/>
          </a:p>
        </p:txBody>
      </p:sp>
    </p:spTree>
    <p:extLst>
      <p:ext uri="{BB962C8B-B14F-4D97-AF65-F5344CB8AC3E}">
        <p14:creationId xmlns:p14="http://schemas.microsoft.com/office/powerpoint/2010/main" val="810884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915F3CA-D8FD-4675-8A36-B89B288A84ED}" type="slidenum">
              <a:rPr lang="zh-CN" altLang="en-US" smtClean="0"/>
              <a:t>27</a:t>
            </a:fld>
            <a:endParaRPr lang="zh-CN" altLang="en-US"/>
          </a:p>
        </p:txBody>
      </p:sp>
    </p:spTree>
    <p:extLst>
      <p:ext uri="{BB962C8B-B14F-4D97-AF65-F5344CB8AC3E}">
        <p14:creationId xmlns:p14="http://schemas.microsoft.com/office/powerpoint/2010/main" val="1306862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915F3CA-D8FD-4675-8A36-B89B288A84ED}" type="slidenum">
              <a:rPr lang="zh-CN" altLang="en-US" smtClean="0"/>
              <a:t>28</a:t>
            </a:fld>
            <a:endParaRPr lang="zh-CN" altLang="en-US"/>
          </a:p>
        </p:txBody>
      </p:sp>
    </p:spTree>
    <p:extLst>
      <p:ext uri="{BB962C8B-B14F-4D97-AF65-F5344CB8AC3E}">
        <p14:creationId xmlns:p14="http://schemas.microsoft.com/office/powerpoint/2010/main" val="1960127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47135C-0EF9-81C8-DEA8-30333DC0A7C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21A035E-07AB-2618-39EF-887B963130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9B54DA2-7A51-DF42-C972-439005DBF90B}"/>
              </a:ext>
            </a:extLst>
          </p:cNvPr>
          <p:cNvSpPr>
            <a:spLocks noGrp="1"/>
          </p:cNvSpPr>
          <p:nvPr>
            <p:ph type="dt" sz="half" idx="10"/>
          </p:nvPr>
        </p:nvSpPr>
        <p:spPr/>
        <p:txBody>
          <a:bodyPr/>
          <a:lstStyle/>
          <a:p>
            <a:fld id="{402EB0AC-725F-4523-BB3A-FDA3EA477565}" type="datetimeFigureOut">
              <a:rPr lang="zh-CN" altLang="en-US" smtClean="0"/>
              <a:t>2024/4/24</a:t>
            </a:fld>
            <a:endParaRPr lang="zh-CN" altLang="en-US"/>
          </a:p>
        </p:txBody>
      </p:sp>
      <p:sp>
        <p:nvSpPr>
          <p:cNvPr id="5" name="页脚占位符 4">
            <a:extLst>
              <a:ext uri="{FF2B5EF4-FFF2-40B4-BE49-F238E27FC236}">
                <a16:creationId xmlns:a16="http://schemas.microsoft.com/office/drawing/2014/main" id="{FBF838A9-2F29-937B-DF01-212860BFB7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ACA73C-41EB-240B-89D5-57922ABF7440}"/>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651150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4093AB-D479-06C2-FC25-00A03376013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A733069-AE52-2AF2-DECC-D07520470EC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3D4B744-C58A-866C-2D41-7B2B151B21A3}"/>
              </a:ext>
            </a:extLst>
          </p:cNvPr>
          <p:cNvSpPr>
            <a:spLocks noGrp="1"/>
          </p:cNvSpPr>
          <p:nvPr>
            <p:ph type="dt" sz="half" idx="10"/>
          </p:nvPr>
        </p:nvSpPr>
        <p:spPr/>
        <p:txBody>
          <a:bodyPr/>
          <a:lstStyle/>
          <a:p>
            <a:fld id="{402EB0AC-725F-4523-BB3A-FDA3EA477565}" type="datetimeFigureOut">
              <a:rPr lang="zh-CN" altLang="en-US" smtClean="0"/>
              <a:t>2024/4/24</a:t>
            </a:fld>
            <a:endParaRPr lang="zh-CN" altLang="en-US"/>
          </a:p>
        </p:txBody>
      </p:sp>
      <p:sp>
        <p:nvSpPr>
          <p:cNvPr id="5" name="页脚占位符 4">
            <a:extLst>
              <a:ext uri="{FF2B5EF4-FFF2-40B4-BE49-F238E27FC236}">
                <a16:creationId xmlns:a16="http://schemas.microsoft.com/office/drawing/2014/main" id="{087EF990-4DC8-724C-ACB3-ECC38B4FD3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DFCC13-4E7B-F6F7-6B82-1BD74BD3E8AA}"/>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2529333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C4BA741-242B-6CD6-4D33-633AB8353B5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A974F4A-FD63-1E28-AB96-5B26FCA2A5D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E0D59E5-0731-4904-7009-2A2A9129E8C7}"/>
              </a:ext>
            </a:extLst>
          </p:cNvPr>
          <p:cNvSpPr>
            <a:spLocks noGrp="1"/>
          </p:cNvSpPr>
          <p:nvPr>
            <p:ph type="dt" sz="half" idx="10"/>
          </p:nvPr>
        </p:nvSpPr>
        <p:spPr/>
        <p:txBody>
          <a:bodyPr/>
          <a:lstStyle/>
          <a:p>
            <a:fld id="{402EB0AC-725F-4523-BB3A-FDA3EA477565}" type="datetimeFigureOut">
              <a:rPr lang="zh-CN" altLang="en-US" smtClean="0"/>
              <a:t>2024/4/24</a:t>
            </a:fld>
            <a:endParaRPr lang="zh-CN" altLang="en-US"/>
          </a:p>
        </p:txBody>
      </p:sp>
      <p:sp>
        <p:nvSpPr>
          <p:cNvPr id="5" name="页脚占位符 4">
            <a:extLst>
              <a:ext uri="{FF2B5EF4-FFF2-40B4-BE49-F238E27FC236}">
                <a16:creationId xmlns:a16="http://schemas.microsoft.com/office/drawing/2014/main" id="{A6C727CE-41FA-0BA1-EEF0-EB1E1B8DCD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B8CA73-CC02-21A7-7712-B8E41F11D846}"/>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106323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A7955E-ADE2-47B6-D6CB-50233A4B727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639989-E1CA-89FB-5A52-E37DFE04298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65541A-2488-A12A-5B2D-4797F61CDBCC}"/>
              </a:ext>
            </a:extLst>
          </p:cNvPr>
          <p:cNvSpPr>
            <a:spLocks noGrp="1"/>
          </p:cNvSpPr>
          <p:nvPr>
            <p:ph type="dt" sz="half" idx="10"/>
          </p:nvPr>
        </p:nvSpPr>
        <p:spPr/>
        <p:txBody>
          <a:bodyPr/>
          <a:lstStyle/>
          <a:p>
            <a:fld id="{402EB0AC-725F-4523-BB3A-FDA3EA477565}" type="datetimeFigureOut">
              <a:rPr lang="zh-CN" altLang="en-US" smtClean="0"/>
              <a:t>2024/4/24</a:t>
            </a:fld>
            <a:endParaRPr lang="zh-CN" altLang="en-US"/>
          </a:p>
        </p:txBody>
      </p:sp>
      <p:sp>
        <p:nvSpPr>
          <p:cNvPr id="5" name="页脚占位符 4">
            <a:extLst>
              <a:ext uri="{FF2B5EF4-FFF2-40B4-BE49-F238E27FC236}">
                <a16:creationId xmlns:a16="http://schemas.microsoft.com/office/drawing/2014/main" id="{43BE7D24-4BE2-48F0-8E81-F08B03F1C6D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57CFE58-028B-C119-51D7-535459FC98AE}"/>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1994218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4C16A-B8EB-B833-6F31-59A63E75927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60B2639-6D04-5186-EE87-9C1FCDDA3B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D526FAC-7EE4-3325-7E01-C696ED5E2ABB}"/>
              </a:ext>
            </a:extLst>
          </p:cNvPr>
          <p:cNvSpPr>
            <a:spLocks noGrp="1"/>
          </p:cNvSpPr>
          <p:nvPr>
            <p:ph type="dt" sz="half" idx="10"/>
          </p:nvPr>
        </p:nvSpPr>
        <p:spPr/>
        <p:txBody>
          <a:bodyPr/>
          <a:lstStyle/>
          <a:p>
            <a:fld id="{402EB0AC-725F-4523-BB3A-FDA3EA477565}" type="datetimeFigureOut">
              <a:rPr lang="zh-CN" altLang="en-US" smtClean="0"/>
              <a:t>2024/4/24</a:t>
            </a:fld>
            <a:endParaRPr lang="zh-CN" altLang="en-US"/>
          </a:p>
        </p:txBody>
      </p:sp>
      <p:sp>
        <p:nvSpPr>
          <p:cNvPr id="5" name="页脚占位符 4">
            <a:extLst>
              <a:ext uri="{FF2B5EF4-FFF2-40B4-BE49-F238E27FC236}">
                <a16:creationId xmlns:a16="http://schemas.microsoft.com/office/drawing/2014/main" id="{2898D468-5D39-69F5-1AB8-9B8CBC681D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007D25F-30A2-79A9-FC1E-916A44AEAADC}"/>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3095942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009AB-5321-E127-50BE-46FF5039D73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230E8A3-C110-E36D-3338-72A87A4E260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8AC21E8-B1BA-5CA7-F284-712554DF200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086AF13-A2B7-0BA9-DFD7-27B7901A1C6C}"/>
              </a:ext>
            </a:extLst>
          </p:cNvPr>
          <p:cNvSpPr>
            <a:spLocks noGrp="1"/>
          </p:cNvSpPr>
          <p:nvPr>
            <p:ph type="dt" sz="half" idx="10"/>
          </p:nvPr>
        </p:nvSpPr>
        <p:spPr/>
        <p:txBody>
          <a:bodyPr/>
          <a:lstStyle/>
          <a:p>
            <a:fld id="{402EB0AC-725F-4523-BB3A-FDA3EA477565}" type="datetimeFigureOut">
              <a:rPr lang="zh-CN" altLang="en-US" smtClean="0"/>
              <a:t>2024/4/24</a:t>
            </a:fld>
            <a:endParaRPr lang="zh-CN" altLang="en-US"/>
          </a:p>
        </p:txBody>
      </p:sp>
      <p:sp>
        <p:nvSpPr>
          <p:cNvPr id="6" name="页脚占位符 5">
            <a:extLst>
              <a:ext uri="{FF2B5EF4-FFF2-40B4-BE49-F238E27FC236}">
                <a16:creationId xmlns:a16="http://schemas.microsoft.com/office/drawing/2014/main" id="{1F7EBE98-A678-238B-A4A1-0AC977CEDF4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847FCF5-94E6-BD36-4331-09C18D2C2378}"/>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1234234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260C40-2022-372E-9155-2B279374092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9580ACE-5350-B867-ADB8-014D5D1F50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F003A9C-50C0-F0BC-AEA7-D1C2A16033B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F8E41A4-A490-69DF-0E6A-897078161F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0AFDC54-3894-6CB8-BC84-A63A042C1E3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DF41F3F-48B1-8CA2-7CA3-1457AFADBAB2}"/>
              </a:ext>
            </a:extLst>
          </p:cNvPr>
          <p:cNvSpPr>
            <a:spLocks noGrp="1"/>
          </p:cNvSpPr>
          <p:nvPr>
            <p:ph type="dt" sz="half" idx="10"/>
          </p:nvPr>
        </p:nvSpPr>
        <p:spPr/>
        <p:txBody>
          <a:bodyPr/>
          <a:lstStyle/>
          <a:p>
            <a:fld id="{402EB0AC-725F-4523-BB3A-FDA3EA477565}" type="datetimeFigureOut">
              <a:rPr lang="zh-CN" altLang="en-US" smtClean="0"/>
              <a:t>2024/4/24</a:t>
            </a:fld>
            <a:endParaRPr lang="zh-CN" altLang="en-US"/>
          </a:p>
        </p:txBody>
      </p:sp>
      <p:sp>
        <p:nvSpPr>
          <p:cNvPr id="8" name="页脚占位符 7">
            <a:extLst>
              <a:ext uri="{FF2B5EF4-FFF2-40B4-BE49-F238E27FC236}">
                <a16:creationId xmlns:a16="http://schemas.microsoft.com/office/drawing/2014/main" id="{B2B60327-2439-E13D-8492-4E52EDF21FF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CA47B7D-E24E-FB38-CD2C-9CAE924B134E}"/>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774356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3261F8-AB45-7E60-D2A8-B2E893110D1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0F3AE4D-EBDA-AE48-954B-E7EDF0ACEC3C}"/>
              </a:ext>
            </a:extLst>
          </p:cNvPr>
          <p:cNvSpPr>
            <a:spLocks noGrp="1"/>
          </p:cNvSpPr>
          <p:nvPr>
            <p:ph type="dt" sz="half" idx="10"/>
          </p:nvPr>
        </p:nvSpPr>
        <p:spPr/>
        <p:txBody>
          <a:bodyPr/>
          <a:lstStyle/>
          <a:p>
            <a:fld id="{402EB0AC-725F-4523-BB3A-FDA3EA477565}" type="datetimeFigureOut">
              <a:rPr lang="zh-CN" altLang="en-US" smtClean="0"/>
              <a:t>2024/4/24</a:t>
            </a:fld>
            <a:endParaRPr lang="zh-CN" altLang="en-US"/>
          </a:p>
        </p:txBody>
      </p:sp>
      <p:sp>
        <p:nvSpPr>
          <p:cNvPr id="4" name="页脚占位符 3">
            <a:extLst>
              <a:ext uri="{FF2B5EF4-FFF2-40B4-BE49-F238E27FC236}">
                <a16:creationId xmlns:a16="http://schemas.microsoft.com/office/drawing/2014/main" id="{1531D57E-3E07-D1EB-D681-51A306F0CFE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55DA340-9435-6EED-3FD8-8DFA529EC2A7}"/>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2122654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491F3A3-AA34-F707-8118-171D247EB249}"/>
              </a:ext>
            </a:extLst>
          </p:cNvPr>
          <p:cNvSpPr>
            <a:spLocks noGrp="1"/>
          </p:cNvSpPr>
          <p:nvPr>
            <p:ph type="dt" sz="half" idx="10"/>
          </p:nvPr>
        </p:nvSpPr>
        <p:spPr/>
        <p:txBody>
          <a:bodyPr/>
          <a:lstStyle/>
          <a:p>
            <a:fld id="{402EB0AC-725F-4523-BB3A-FDA3EA477565}" type="datetimeFigureOut">
              <a:rPr lang="zh-CN" altLang="en-US" smtClean="0"/>
              <a:t>2024/4/24</a:t>
            </a:fld>
            <a:endParaRPr lang="zh-CN" altLang="en-US"/>
          </a:p>
        </p:txBody>
      </p:sp>
      <p:sp>
        <p:nvSpPr>
          <p:cNvPr id="3" name="页脚占位符 2">
            <a:extLst>
              <a:ext uri="{FF2B5EF4-FFF2-40B4-BE49-F238E27FC236}">
                <a16:creationId xmlns:a16="http://schemas.microsoft.com/office/drawing/2014/main" id="{A6D1616A-24B4-0C5F-024E-21C5920BDEA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A4C6A8A-FEEE-893F-F1ED-E6CEDF392EC7}"/>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3159382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9A71E-5225-E89B-F472-3CAD2D1745F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F606E5A-35D9-ED8E-6990-FFADBC053F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596CC38-9F00-F745-B3FA-B6ECEC8D82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0D826C6-EDC5-E456-9C10-834875E5B37E}"/>
              </a:ext>
            </a:extLst>
          </p:cNvPr>
          <p:cNvSpPr>
            <a:spLocks noGrp="1"/>
          </p:cNvSpPr>
          <p:nvPr>
            <p:ph type="dt" sz="half" idx="10"/>
          </p:nvPr>
        </p:nvSpPr>
        <p:spPr/>
        <p:txBody>
          <a:bodyPr/>
          <a:lstStyle/>
          <a:p>
            <a:fld id="{402EB0AC-725F-4523-BB3A-FDA3EA477565}" type="datetimeFigureOut">
              <a:rPr lang="zh-CN" altLang="en-US" smtClean="0"/>
              <a:t>2024/4/24</a:t>
            </a:fld>
            <a:endParaRPr lang="zh-CN" altLang="en-US"/>
          </a:p>
        </p:txBody>
      </p:sp>
      <p:sp>
        <p:nvSpPr>
          <p:cNvPr id="6" name="页脚占位符 5">
            <a:extLst>
              <a:ext uri="{FF2B5EF4-FFF2-40B4-BE49-F238E27FC236}">
                <a16:creationId xmlns:a16="http://schemas.microsoft.com/office/drawing/2014/main" id="{7F9CB4A1-8237-3294-523F-EFA4D1DD3A4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17DE0DC-4653-C309-36D4-A3CABED29EC8}"/>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2827531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EC88E3-0970-3737-68CA-6BE820EE6BC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6E8F33A-E83E-3267-A59F-4D3656E5F5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00D0763-4210-5428-9CDB-ABF3714C14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2DB8A2E-00A5-CA82-A92E-E1D9C759E2E3}"/>
              </a:ext>
            </a:extLst>
          </p:cNvPr>
          <p:cNvSpPr>
            <a:spLocks noGrp="1"/>
          </p:cNvSpPr>
          <p:nvPr>
            <p:ph type="dt" sz="half" idx="10"/>
          </p:nvPr>
        </p:nvSpPr>
        <p:spPr/>
        <p:txBody>
          <a:bodyPr/>
          <a:lstStyle/>
          <a:p>
            <a:fld id="{402EB0AC-725F-4523-BB3A-FDA3EA477565}" type="datetimeFigureOut">
              <a:rPr lang="zh-CN" altLang="en-US" smtClean="0"/>
              <a:t>2024/4/24</a:t>
            </a:fld>
            <a:endParaRPr lang="zh-CN" altLang="en-US"/>
          </a:p>
        </p:txBody>
      </p:sp>
      <p:sp>
        <p:nvSpPr>
          <p:cNvPr id="6" name="页脚占位符 5">
            <a:extLst>
              <a:ext uri="{FF2B5EF4-FFF2-40B4-BE49-F238E27FC236}">
                <a16:creationId xmlns:a16="http://schemas.microsoft.com/office/drawing/2014/main" id="{0BF2D2A4-5861-E22A-8B12-831303F0AC9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414AB9-B71E-8A9F-9D64-7482BD27916B}"/>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2286020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7DA8C36-DC76-AB54-01BB-8DB2E7E46C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1B2B14A-C56D-181C-5EA1-04FC48E2D7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CDDFFE2-D17D-D1CA-F0E8-297658F44E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2EB0AC-725F-4523-BB3A-FDA3EA477565}" type="datetimeFigureOut">
              <a:rPr lang="zh-CN" altLang="en-US" smtClean="0"/>
              <a:t>2024/4/24</a:t>
            </a:fld>
            <a:endParaRPr lang="zh-CN" altLang="en-US"/>
          </a:p>
        </p:txBody>
      </p:sp>
      <p:sp>
        <p:nvSpPr>
          <p:cNvPr id="5" name="页脚占位符 4">
            <a:extLst>
              <a:ext uri="{FF2B5EF4-FFF2-40B4-BE49-F238E27FC236}">
                <a16:creationId xmlns:a16="http://schemas.microsoft.com/office/drawing/2014/main" id="{CDAE31F5-A91F-EB8C-AC13-6F64CBBBD1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9053C29-23BE-1C85-371B-D229B2E793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2583271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B08F594-2EF2-4AD3-A185-6A4B6E63F6A1}"/>
              </a:ext>
            </a:extLst>
          </p:cNvPr>
          <p:cNvSpPr txBox="1"/>
          <p:nvPr/>
        </p:nvSpPr>
        <p:spPr>
          <a:xfrm>
            <a:off x="1624853" y="148295"/>
            <a:ext cx="8942294" cy="6740307"/>
          </a:xfrm>
          <a:prstGeom prst="rect">
            <a:avLst/>
          </a:prstGeom>
          <a:noFill/>
        </p:spPr>
        <p:txBody>
          <a:bodyPr wrap="square">
            <a:spAutoFit/>
          </a:bodyPr>
          <a:lstStyle/>
          <a:p>
            <a:r>
              <a:rPr lang="zh-CN" altLang="en-US" sz="2400" b="1" dirty="0"/>
              <a:t>面试官你好，我叫罗河君，目前是南京理工大学研二的在读研究生。我本科也是就读于南京理工大学计算机学院，专业是计算机科学与技术。</a:t>
            </a:r>
          </a:p>
          <a:p>
            <a:r>
              <a:rPr lang="zh-CN" altLang="en-US" sz="2400" b="1" dirty="0"/>
              <a:t>我是在</a:t>
            </a:r>
            <a:r>
              <a:rPr lang="en-US" altLang="zh-CN" sz="2400" b="1" dirty="0"/>
              <a:t>2022</a:t>
            </a:r>
            <a:r>
              <a:rPr lang="zh-CN" altLang="en-US" sz="2400" b="1" dirty="0"/>
              <a:t>年的时候保研到本校读研究生。然后我研究生阶段的计算机视觉领域里面的基于深度学习的遥感变化检测这一方面。</a:t>
            </a:r>
          </a:p>
          <a:p>
            <a:r>
              <a:rPr lang="zh-CN" altLang="en-US" sz="2400" b="1" dirty="0"/>
              <a:t>我目前的科研成果的话是发表了一篇</a:t>
            </a:r>
            <a:r>
              <a:rPr lang="en-US" altLang="zh-CN" sz="2400" b="1" dirty="0" err="1"/>
              <a:t>igarss</a:t>
            </a:r>
            <a:r>
              <a:rPr lang="zh-CN" altLang="en-US" sz="2400" b="1" dirty="0"/>
              <a:t>，然后还有两篇论文目前是在投的状态。</a:t>
            </a:r>
            <a:endParaRPr lang="en-US" altLang="zh-CN" sz="2400" b="1" dirty="0"/>
          </a:p>
          <a:p>
            <a:r>
              <a:rPr lang="zh-CN" altLang="en-US" sz="2400" b="1" dirty="0"/>
              <a:t>在编程能力方面我是比较熟悉C++，对python和linux编程也有一定的了解。</a:t>
            </a:r>
          </a:p>
          <a:p>
            <a:r>
              <a:rPr lang="zh-CN" altLang="en-US" sz="2400" b="1" dirty="0"/>
              <a:t>我的获奖情况的话首先是在本科和研究生阶段多次获得学校的奖学金，然后竞赛获奖主要是蓝桥杯大赛的一次省赛一等奖和国赛三等奖。  </a:t>
            </a:r>
            <a:r>
              <a:rPr lang="en-US" altLang="zh-CN" sz="2400" b="1" dirty="0"/>
              <a:t>###</a:t>
            </a:r>
            <a:endParaRPr lang="zh-CN" altLang="en-US" sz="2400" b="1" dirty="0"/>
          </a:p>
          <a:p>
            <a:r>
              <a:rPr lang="zh-CN" altLang="en-US" sz="2400" b="1" dirty="0"/>
              <a:t>然后我简历上写的两个项目</a:t>
            </a:r>
          </a:p>
          <a:p>
            <a:r>
              <a:rPr lang="zh-CN" altLang="en-US" sz="2400" b="1" dirty="0"/>
              <a:t>首先是一个</a:t>
            </a:r>
            <a:r>
              <a:rPr lang="en-US" altLang="zh-CN" sz="2400" b="1" dirty="0"/>
              <a:t>Linux</a:t>
            </a:r>
            <a:r>
              <a:rPr lang="zh-CN" altLang="en-US" sz="2400" b="1" dirty="0"/>
              <a:t>高并发服务器开发的项目，这个项目应该算是我为了了解网络编程和多线程编程做的一个练手项目。</a:t>
            </a:r>
          </a:p>
          <a:p>
            <a:r>
              <a:rPr lang="zh-CN" altLang="en-US" sz="2400" b="1" dirty="0"/>
              <a:t>然后我本科阶段做的一个基于微信小程序的图像风格转换器开发的项目，包括微信小程序的前端界面和后端的一些风格转换的业务逻辑。</a:t>
            </a:r>
          </a:p>
        </p:txBody>
      </p:sp>
    </p:spTree>
    <p:extLst>
      <p:ext uri="{BB962C8B-B14F-4D97-AF65-F5344CB8AC3E}">
        <p14:creationId xmlns:p14="http://schemas.microsoft.com/office/powerpoint/2010/main" val="848243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F288572-7DFF-3196-DF6D-DD520597A08F}"/>
              </a:ext>
            </a:extLst>
          </p:cNvPr>
          <p:cNvSpPr txBox="1"/>
          <p:nvPr/>
        </p:nvSpPr>
        <p:spPr>
          <a:xfrm>
            <a:off x="0" y="0"/>
            <a:ext cx="4994031" cy="1200329"/>
          </a:xfrm>
          <a:prstGeom prst="rect">
            <a:avLst/>
          </a:prstGeom>
          <a:noFill/>
        </p:spPr>
        <p:txBody>
          <a:bodyPr wrap="square" rtlCol="0">
            <a:spAutoFit/>
          </a:bodyPr>
          <a:lstStyle/>
          <a:p>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项目的难点</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EA73EFFA-B922-5A7E-75B6-E655DAEB7664}"/>
              </a:ext>
            </a:extLst>
          </p:cNvPr>
          <p:cNvSpPr txBox="1"/>
          <p:nvPr/>
        </p:nvSpPr>
        <p:spPr>
          <a:xfrm>
            <a:off x="247649" y="1200329"/>
            <a:ext cx="11473295" cy="4893647"/>
          </a:xfrm>
          <a:prstGeom prst="rect">
            <a:avLst/>
          </a:prstGeom>
          <a:noFill/>
        </p:spPr>
        <p:txBody>
          <a:bodyPr wrap="square">
            <a:spAutoFit/>
          </a:bodyPr>
          <a:lstStyle/>
          <a:p>
            <a:r>
              <a:rPr lang="zh-CN" altLang="en-US" sz="2400" dirty="0"/>
              <a:t>项目中的重点在于应用层上HTTP协议的使用，怎么去解析HTTP请求，怎么根据HTTP请求去做出应答这样一个流程我觉得是这个项目的重点。</a:t>
            </a:r>
            <a:endParaRPr lang="en-US" altLang="zh-CN" sz="2400" dirty="0"/>
          </a:p>
          <a:p>
            <a:endParaRPr lang="en-US" altLang="zh-CN" sz="2400" dirty="0"/>
          </a:p>
          <a:p>
            <a:r>
              <a:rPr lang="zh-CN" altLang="en-US" sz="2400" dirty="0"/>
              <a:t>项目的难点我觉得在于如何将一个完整的服务器拆分成多个模块，同时在实现的时候又将其各个部分功能组合在一起。首先一个HTTP服务器要实现的是完成请求应答这样一件事，然后需要考虑到读写数据的缓冲区、同时多个连接需要处理多种事件、连接超时关闭避免资源消耗等这一系列问题，所以就有了各种模块。单独编写模块出来后还要考虑怎么去组合怎么去搭配，互相之间的接口要怎么设计，我觉得是我在项目中遇到的问题。</a:t>
            </a:r>
            <a:endParaRPr lang="en-US" altLang="zh-CN" sz="2400" dirty="0"/>
          </a:p>
          <a:p>
            <a:endParaRPr lang="en-US" altLang="zh-CN" sz="2400" dirty="0"/>
          </a:p>
          <a:p>
            <a:r>
              <a:rPr lang="zh-CN" altLang="en-US" sz="2400" dirty="0"/>
              <a:t>难点的解决通过自顶向下的设计方式。先确定整体的功能也就是完成一次HTTP传输，再向下考虑需要用到什么组件，然后再依次实现各个组件，最后再将模块组合起来，期间需要多次修改接口。</a:t>
            </a:r>
          </a:p>
        </p:txBody>
      </p:sp>
    </p:spTree>
    <p:extLst>
      <p:ext uri="{BB962C8B-B14F-4D97-AF65-F5344CB8AC3E}">
        <p14:creationId xmlns:p14="http://schemas.microsoft.com/office/powerpoint/2010/main" val="1425536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79457F9-7F96-4D70-BD00-482CD49C9082}"/>
              </a:ext>
            </a:extLst>
          </p:cNvPr>
          <p:cNvSpPr txBox="1"/>
          <p:nvPr/>
        </p:nvSpPr>
        <p:spPr>
          <a:xfrm>
            <a:off x="0" y="0"/>
            <a:ext cx="4994031" cy="1200329"/>
          </a:xfrm>
          <a:prstGeom prst="rect">
            <a:avLst/>
          </a:prstGeom>
          <a:noFill/>
        </p:spPr>
        <p:txBody>
          <a:bodyPr wrap="square" rtlCol="0">
            <a:spAutoFit/>
          </a:bodyPr>
          <a:lstStyle/>
          <a:p>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进行的优化</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591FF420-1F67-4ECB-B4E6-840F5B3E160E}"/>
              </a:ext>
            </a:extLst>
          </p:cNvPr>
          <p:cNvSpPr txBox="1"/>
          <p:nvPr/>
        </p:nvSpPr>
        <p:spPr>
          <a:xfrm>
            <a:off x="164325" y="1200329"/>
            <a:ext cx="2902148" cy="3785652"/>
          </a:xfrm>
          <a:prstGeom prst="rect">
            <a:avLst/>
          </a:prstGeom>
          <a:noFill/>
        </p:spPr>
        <p:txBody>
          <a:bodyPr wrap="square">
            <a:spAutoFit/>
          </a:bodyPr>
          <a:lstStyle/>
          <a:p>
            <a:r>
              <a:rPr lang="zh-CN" altLang="en-US" sz="2000" b="0" i="0" dirty="0">
                <a:effectLst/>
                <a:latin typeface="-apple-system"/>
              </a:rPr>
              <a:t>②系统参数调优</a:t>
            </a:r>
            <a:endParaRPr lang="en-US" altLang="zh-CN" sz="2000" b="0" i="0" dirty="0">
              <a:effectLst/>
              <a:latin typeface="-apple-system"/>
            </a:endParaRPr>
          </a:p>
          <a:p>
            <a:endParaRPr lang="zh-CN" altLang="en-US" sz="2000" b="0" i="0" dirty="0">
              <a:effectLst/>
              <a:latin typeface="-apple-system"/>
            </a:endParaRPr>
          </a:p>
          <a:p>
            <a:r>
              <a:rPr lang="zh-CN" altLang="en-US" sz="2000" b="0" i="0" dirty="0">
                <a:effectLst/>
                <a:latin typeface="-apple-system"/>
              </a:rPr>
              <a:t>修改最⼤⽂件描述符数</a:t>
            </a:r>
            <a:endParaRPr lang="en-US" altLang="zh-CN" sz="2000" b="0" i="0" dirty="0">
              <a:effectLst/>
              <a:latin typeface="-apple-system"/>
            </a:endParaRPr>
          </a:p>
          <a:p>
            <a:r>
              <a:rPr lang="zh-CN" altLang="en-US" sz="2000" dirty="0">
                <a:latin typeface="-apple-system"/>
              </a:rPr>
              <a:t>暂时：</a:t>
            </a:r>
            <a:r>
              <a:rPr lang="en-US" altLang="zh-CN" sz="2000" dirty="0" err="1">
                <a:latin typeface="-apple-system"/>
              </a:rPr>
              <a:t>ulimit</a:t>
            </a:r>
            <a:r>
              <a:rPr lang="zh-CN" altLang="en-US" sz="2000" dirty="0">
                <a:latin typeface="-apple-system"/>
              </a:rPr>
              <a:t>指令修改</a:t>
            </a:r>
            <a:endParaRPr lang="en-US" altLang="zh-CN" sz="2000" dirty="0">
              <a:latin typeface="-apple-system"/>
            </a:endParaRPr>
          </a:p>
          <a:p>
            <a:r>
              <a:rPr lang="zh-CN" altLang="en-US" sz="2000" b="0" i="0" dirty="0">
                <a:effectLst/>
                <a:latin typeface="-apple-system"/>
              </a:rPr>
              <a:t>永久：</a:t>
            </a:r>
            <a:r>
              <a:rPr lang="zh-CN" altLang="en-US" sz="2000" i="0" dirty="0">
                <a:solidFill>
                  <a:srgbClr val="4F4F4F"/>
                </a:solidFill>
                <a:effectLst/>
                <a:latin typeface="PingFang SC"/>
              </a:rPr>
              <a:t>改</a:t>
            </a:r>
            <a:r>
              <a:rPr lang="en-US" altLang="zh-CN" sz="2000" i="0" dirty="0">
                <a:solidFill>
                  <a:srgbClr val="4F4F4F"/>
                </a:solidFill>
                <a:effectLst/>
                <a:latin typeface="PingFang SC"/>
              </a:rPr>
              <a:t>/</a:t>
            </a:r>
            <a:r>
              <a:rPr lang="en-US" altLang="zh-CN" sz="2000" i="0" dirty="0" err="1">
                <a:solidFill>
                  <a:srgbClr val="4F4F4F"/>
                </a:solidFill>
                <a:effectLst/>
                <a:latin typeface="PingFang SC"/>
              </a:rPr>
              <a:t>etc</a:t>
            </a:r>
            <a:r>
              <a:rPr lang="en-US" altLang="zh-CN" sz="2000" i="0" dirty="0">
                <a:solidFill>
                  <a:srgbClr val="4F4F4F"/>
                </a:solidFill>
                <a:effectLst/>
                <a:latin typeface="PingFang SC"/>
              </a:rPr>
              <a:t>/security/</a:t>
            </a:r>
            <a:r>
              <a:rPr lang="en-US" altLang="zh-CN" sz="2000" b="1" i="0" dirty="0" err="1">
                <a:solidFill>
                  <a:srgbClr val="4F4F4F"/>
                </a:solidFill>
                <a:effectLst/>
                <a:latin typeface="PingFang SC"/>
              </a:rPr>
              <a:t>limits.conf</a:t>
            </a:r>
            <a:r>
              <a:rPr lang="zh-CN" altLang="en-US" sz="2000" i="0" dirty="0">
                <a:solidFill>
                  <a:srgbClr val="4F4F4F"/>
                </a:solidFill>
                <a:effectLst/>
                <a:latin typeface="PingFang SC"/>
              </a:rPr>
              <a:t>配置文件</a:t>
            </a:r>
            <a:endParaRPr lang="en-US" altLang="zh-CN" sz="2000" b="0" i="0" dirty="0">
              <a:effectLst/>
              <a:latin typeface="-apple-system"/>
            </a:endParaRPr>
          </a:p>
          <a:p>
            <a:r>
              <a:rPr lang="zh-CN" altLang="en-US" sz="2000" kern="100" dirty="0">
                <a:solidFill>
                  <a:srgbClr val="2C3E50"/>
                </a:solidFill>
                <a:latin typeface="-apple-system"/>
                <a:ea typeface="等线" panose="02010600030101010101" pitchFamily="2" charset="-122"/>
                <a:cs typeface="Times New Roman" panose="02020603050405020304" pitchFamily="18" charset="0"/>
              </a:rPr>
              <a:t>默认</a:t>
            </a:r>
            <a:r>
              <a:rPr lang="en-US" altLang="zh-CN" sz="2000" kern="100" dirty="0">
                <a:solidFill>
                  <a:srgbClr val="2C3E50"/>
                </a:solidFill>
                <a:latin typeface="-apple-system"/>
                <a:ea typeface="等线" panose="02010600030101010101" pitchFamily="2" charset="-122"/>
                <a:cs typeface="Times New Roman" panose="02020603050405020304" pitchFamily="18" charset="0"/>
              </a:rPr>
              <a:t>1024 </a:t>
            </a:r>
            <a:r>
              <a:rPr lang="zh-CN" altLang="en-US" sz="2000" kern="100" dirty="0">
                <a:solidFill>
                  <a:srgbClr val="2C3E50"/>
                </a:solidFill>
                <a:latin typeface="-apple-system"/>
                <a:ea typeface="等线" panose="02010600030101010101" pitchFamily="2" charset="-122"/>
                <a:cs typeface="Times New Roman" panose="02020603050405020304" pitchFamily="18" charset="0"/>
              </a:rPr>
              <a:t>改成</a:t>
            </a:r>
            <a:r>
              <a:rPr lang="en-US" altLang="zh-CN" sz="2000" kern="100" dirty="0">
                <a:solidFill>
                  <a:srgbClr val="2C3E50"/>
                </a:solidFill>
                <a:latin typeface="-apple-system"/>
                <a:ea typeface="等线" panose="02010600030101010101" pitchFamily="2" charset="-122"/>
                <a:cs typeface="Times New Roman" panose="02020603050405020304" pitchFamily="18" charset="0"/>
              </a:rPr>
              <a:t>65536</a:t>
            </a:r>
          </a:p>
          <a:p>
            <a:endParaRPr lang="en-US" altLang="zh-CN" sz="2000" kern="100" dirty="0">
              <a:solidFill>
                <a:srgbClr val="2C3E50"/>
              </a:solidFill>
              <a:latin typeface="-apple-system"/>
              <a:ea typeface="等线" panose="02010600030101010101" pitchFamily="2" charset="-122"/>
              <a:cs typeface="Times New Roman" panose="02020603050405020304" pitchFamily="18" charset="0"/>
            </a:endParaRPr>
          </a:p>
          <a:p>
            <a:r>
              <a:rPr lang="zh-CN" altLang="en-US" sz="2000" kern="100" dirty="0">
                <a:solidFill>
                  <a:srgbClr val="2C3E50"/>
                </a:solidFill>
                <a:effectLst/>
                <a:latin typeface="-apple-system"/>
                <a:ea typeface="等线" panose="02010600030101010101" pitchFamily="2" charset="-122"/>
                <a:cs typeface="Times New Roman" panose="02020603050405020304" pitchFamily="18" charset="0"/>
              </a:rPr>
              <a:t>修改全连接、半连接队列大小限制</a:t>
            </a:r>
            <a:endParaRPr lang="en-US" altLang="zh-CN" sz="2000" kern="100" dirty="0">
              <a:solidFill>
                <a:srgbClr val="2C3E50"/>
              </a:solidFill>
              <a:effectLst/>
              <a:latin typeface="-apple-system"/>
              <a:ea typeface="等线" panose="02010600030101010101" pitchFamily="2" charset="-122"/>
              <a:cs typeface="Times New Roman" panose="02020603050405020304" pitchFamily="18" charset="0"/>
            </a:endParaRPr>
          </a:p>
          <a:p>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默认</a:t>
            </a:r>
            <a:r>
              <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128 </a:t>
            </a:r>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改成</a:t>
            </a:r>
            <a:r>
              <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1024</a:t>
            </a:r>
          </a:p>
        </p:txBody>
      </p:sp>
      <p:sp>
        <p:nvSpPr>
          <p:cNvPr id="3" name="文本框 2">
            <a:extLst>
              <a:ext uri="{FF2B5EF4-FFF2-40B4-BE49-F238E27FC236}">
                <a16:creationId xmlns:a16="http://schemas.microsoft.com/office/drawing/2014/main" id="{07233627-6627-47CB-A9B6-0F793741AC54}"/>
              </a:ext>
            </a:extLst>
          </p:cNvPr>
          <p:cNvSpPr txBox="1"/>
          <p:nvPr/>
        </p:nvSpPr>
        <p:spPr>
          <a:xfrm>
            <a:off x="7257275" y="16550"/>
            <a:ext cx="4994031" cy="1200329"/>
          </a:xfrm>
          <a:prstGeom prst="rect">
            <a:avLst/>
          </a:prstGeom>
          <a:noFill/>
        </p:spPr>
        <p:txBody>
          <a:bodyPr wrap="square" rtlCol="0">
            <a:spAutoFit/>
          </a:bodyPr>
          <a:lstStyle/>
          <a:p>
            <a:r>
              <a:rPr lang="zh-CN" altLang="en-US" sz="7200" b="1" kern="100" dirty="0">
                <a:solidFill>
                  <a:srgbClr val="2C3E50"/>
                </a:solidFill>
                <a:latin typeface="Segoe UI" panose="020B0502040204020203" pitchFamily="34" charset="0"/>
                <a:ea typeface="等线 Light" panose="02010600030101010101" pitchFamily="2" charset="-122"/>
                <a:cs typeface="Segoe UI" panose="020B0502040204020203" pitchFamily="34" charset="0"/>
              </a:rPr>
              <a:t>未来的改进</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87B2DA77-3011-6F34-B4AF-9E2C13410248}"/>
              </a:ext>
            </a:extLst>
          </p:cNvPr>
          <p:cNvSpPr txBox="1"/>
          <p:nvPr/>
        </p:nvSpPr>
        <p:spPr>
          <a:xfrm>
            <a:off x="6393872" y="1059885"/>
            <a:ext cx="4006273" cy="651076"/>
          </a:xfrm>
          <a:prstGeom prst="rect">
            <a:avLst/>
          </a:prstGeom>
          <a:noFill/>
        </p:spPr>
        <p:txBody>
          <a:bodyPr wrap="square">
            <a:spAutoFit/>
          </a:bodyPr>
          <a:lstStyle/>
          <a:p>
            <a:pPr algn="just">
              <a:lnSpc>
                <a:spcPct val="173000"/>
              </a:lnSpc>
              <a:spcBef>
                <a:spcPts val="1300"/>
              </a:spcBef>
              <a:spcAft>
                <a:spcPts val="1300"/>
              </a:spcAft>
            </a:pPr>
            <a:r>
              <a:rPr lang="zh-CN" altLang="zh-CN" sz="2400" b="1" kern="100" dirty="0">
                <a:solidFill>
                  <a:srgbClr val="2C3E50"/>
                </a:solidFill>
                <a:effectLst/>
                <a:latin typeface="Segoe UI" panose="020B0502040204020203" pitchFamily="34" charset="0"/>
                <a:ea typeface="等线" panose="02010600030101010101" pitchFamily="2" charset="-122"/>
                <a:cs typeface="Segoe UI" panose="020B0502040204020203" pitchFamily="34" charset="0"/>
              </a:rPr>
              <a:t>多</a:t>
            </a:r>
            <a:r>
              <a:rPr lang="en-US" altLang="zh-CN" sz="2400" b="1" kern="100" dirty="0">
                <a:solidFill>
                  <a:srgbClr val="2C3E50"/>
                </a:solidFill>
                <a:effectLst/>
                <a:latin typeface="Segoe UI" panose="020B0502040204020203" pitchFamily="34" charset="0"/>
                <a:ea typeface="等线" panose="02010600030101010101" pitchFamily="2" charset="-122"/>
              </a:rPr>
              <a:t> Reactor </a:t>
            </a:r>
            <a:r>
              <a:rPr lang="zh-CN" altLang="zh-CN" sz="2400" b="1" kern="100" dirty="0">
                <a:solidFill>
                  <a:srgbClr val="2C3E50"/>
                </a:solidFill>
                <a:effectLst/>
                <a:latin typeface="Segoe UI" panose="020B0502040204020203" pitchFamily="34" charset="0"/>
                <a:ea typeface="等线" panose="02010600030101010101" pitchFamily="2" charset="-122"/>
                <a:cs typeface="Segoe UI" panose="020B0502040204020203" pitchFamily="34" charset="0"/>
              </a:rPr>
              <a:t>多进程</a:t>
            </a:r>
            <a:r>
              <a:rPr lang="en-US" altLang="zh-CN" sz="2400" b="1" kern="100" dirty="0">
                <a:solidFill>
                  <a:srgbClr val="2C3E50"/>
                </a:solidFill>
                <a:effectLst/>
                <a:latin typeface="Segoe UI" panose="020B0502040204020203" pitchFamily="34" charset="0"/>
                <a:ea typeface="等线" panose="02010600030101010101" pitchFamily="2" charset="-122"/>
              </a:rPr>
              <a:t> / </a:t>
            </a:r>
            <a:r>
              <a:rPr lang="zh-CN" altLang="zh-CN" sz="2400" b="1" kern="100" dirty="0">
                <a:solidFill>
                  <a:srgbClr val="2C3E50"/>
                </a:solidFill>
                <a:effectLst/>
                <a:latin typeface="Segoe UI" panose="020B0502040204020203" pitchFamily="34" charset="0"/>
                <a:ea typeface="等线" panose="02010600030101010101" pitchFamily="2" charset="-122"/>
                <a:cs typeface="Segoe UI" panose="020B0502040204020203" pitchFamily="34" charset="0"/>
              </a:rPr>
              <a:t>线程</a:t>
            </a:r>
            <a:endParaRPr lang="zh-CN" altLang="zh-CN" sz="2400" b="1" kern="100" dirty="0">
              <a:effectLst/>
              <a:latin typeface="等线" panose="02010600030101010101" pitchFamily="2" charset="-122"/>
              <a:ea typeface="等线" panose="02010600030101010101" pitchFamily="2" charset="-122"/>
            </a:endParaRPr>
          </a:p>
        </p:txBody>
      </p:sp>
      <p:sp>
        <p:nvSpPr>
          <p:cNvPr id="16" name="文本框 15">
            <a:extLst>
              <a:ext uri="{FF2B5EF4-FFF2-40B4-BE49-F238E27FC236}">
                <a16:creationId xmlns:a16="http://schemas.microsoft.com/office/drawing/2014/main" id="{DC0C4E8B-56A5-3B89-4243-1D3A2092A4CE}"/>
              </a:ext>
            </a:extLst>
          </p:cNvPr>
          <p:cNvSpPr txBox="1"/>
          <p:nvPr/>
        </p:nvSpPr>
        <p:spPr>
          <a:xfrm>
            <a:off x="5474477" y="1772920"/>
            <a:ext cx="6470072" cy="923330"/>
          </a:xfrm>
          <a:prstGeom prst="rect">
            <a:avLst/>
          </a:prstGeom>
          <a:noFill/>
        </p:spPr>
        <p:txBody>
          <a:bodyPr wrap="square">
            <a:spAutoFit/>
          </a:bodyPr>
          <a:lstStyle/>
          <a:p>
            <a:r>
              <a:rPr lang="zh-CN" altLang="zh-CN" sz="18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「单</a:t>
            </a:r>
            <a:r>
              <a:rPr lang="en-US" altLang="zh-CN" sz="1800" dirty="0">
                <a:solidFill>
                  <a:srgbClr val="2C3E50"/>
                </a:solidFill>
                <a:effectLst/>
                <a:highlight>
                  <a:srgbClr val="FFFFFF"/>
                </a:highlight>
                <a:latin typeface="Segoe UI" panose="020B0502040204020203" pitchFamily="34" charset="0"/>
                <a:ea typeface="等线" panose="02010600030101010101" pitchFamily="2" charset="-122"/>
              </a:rPr>
              <a:t> Reactor</a:t>
            </a:r>
            <a:r>
              <a:rPr lang="zh-CN" altLang="zh-CN" sz="18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」的模式存在的问题是，</a:t>
            </a:r>
            <a:r>
              <a:rPr lang="zh-CN" altLang="zh-CN" sz="1800" b="1" dirty="0">
                <a:solidFill>
                  <a:srgbClr val="304FFE"/>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因为</a:t>
            </a:r>
            <a:r>
              <a:rPr lang="zh-CN" altLang="zh-CN" sz="1800" b="1" dirty="0">
                <a:solidFill>
                  <a:srgbClr val="FF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一个</a:t>
            </a:r>
            <a:r>
              <a:rPr lang="en-US" altLang="zh-CN" sz="1800" b="1" dirty="0">
                <a:solidFill>
                  <a:srgbClr val="FF0000"/>
                </a:solidFill>
                <a:effectLst/>
                <a:highlight>
                  <a:srgbClr val="FFFFFF"/>
                </a:highlight>
                <a:latin typeface="Segoe UI" panose="020B0502040204020203" pitchFamily="34" charset="0"/>
                <a:ea typeface="等线" panose="02010600030101010101" pitchFamily="2" charset="-122"/>
              </a:rPr>
              <a:t> Reactor </a:t>
            </a:r>
            <a:r>
              <a:rPr lang="zh-CN" altLang="zh-CN" sz="1800" b="1" dirty="0">
                <a:solidFill>
                  <a:srgbClr val="FF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对象承担所有事件的监听和响应</a:t>
            </a:r>
            <a:r>
              <a:rPr lang="zh-CN" altLang="zh-CN" sz="1800" b="1" dirty="0">
                <a:solidFill>
                  <a:srgbClr val="304FFE"/>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，而且只在主线程中运行，在面对瞬间高并发的场景时，容易成为性能的瓶颈的地方</a:t>
            </a:r>
            <a:r>
              <a:rPr lang="zh-CN" altLang="zh-CN" sz="18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a:t>
            </a:r>
            <a:endParaRPr lang="zh-CN" altLang="en-US" dirty="0"/>
          </a:p>
        </p:txBody>
      </p:sp>
      <p:pic>
        <p:nvPicPr>
          <p:cNvPr id="18" name="图片 17">
            <a:extLst>
              <a:ext uri="{FF2B5EF4-FFF2-40B4-BE49-F238E27FC236}">
                <a16:creationId xmlns:a16="http://schemas.microsoft.com/office/drawing/2014/main" id="{37FA4104-7DFF-E3E2-8C87-BF9233A2232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09344" y="2849173"/>
            <a:ext cx="5274310" cy="3756660"/>
          </a:xfrm>
          <a:prstGeom prst="rect">
            <a:avLst/>
          </a:prstGeom>
          <a:noFill/>
          <a:ln>
            <a:noFill/>
          </a:ln>
        </p:spPr>
      </p:pic>
    </p:spTree>
    <p:extLst>
      <p:ext uri="{BB962C8B-B14F-4D97-AF65-F5344CB8AC3E}">
        <p14:creationId xmlns:p14="http://schemas.microsoft.com/office/powerpoint/2010/main" val="38297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9B4C9AB-6481-43F2-A77D-FC8FA651F9AC}"/>
              </a:ext>
            </a:extLst>
          </p:cNvPr>
          <p:cNvSpPr txBox="1"/>
          <p:nvPr/>
        </p:nvSpPr>
        <p:spPr>
          <a:xfrm>
            <a:off x="2264622" y="2497976"/>
            <a:ext cx="7662755" cy="1862048"/>
          </a:xfrm>
          <a:prstGeom prst="rect">
            <a:avLst/>
          </a:prstGeom>
          <a:noFill/>
        </p:spPr>
        <p:txBody>
          <a:bodyPr wrap="square" rtlCol="0">
            <a:spAutoFit/>
          </a:bodyPr>
          <a:lstStyle/>
          <a:p>
            <a:r>
              <a:rPr lang="zh-CN" altLang="en-US" sz="115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计算机网络</a:t>
            </a:r>
            <a:endParaRPr lang="zh-CN" altLang="zh-CN" sz="115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03359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8818FAC9-E101-CC8B-409B-A961F5FF0087}"/>
              </a:ext>
            </a:extLst>
          </p:cNvPr>
          <p:cNvSpPr txBox="1"/>
          <p:nvPr/>
        </p:nvSpPr>
        <p:spPr>
          <a:xfrm>
            <a:off x="0" y="0"/>
            <a:ext cx="3877985" cy="1200329"/>
          </a:xfrm>
          <a:prstGeom prst="rect">
            <a:avLst/>
          </a:prstGeom>
          <a:noFill/>
        </p:spPr>
        <p:txBody>
          <a:bodyPr wrap="none" rtlCol="0">
            <a:spAutoFit/>
          </a:bodyPr>
          <a:lstStyle/>
          <a:p>
            <a:r>
              <a:rPr lang="zh-CN"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网络模型</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9AAD4F34-1247-71D9-A6C3-0CB8BDD73BD1}"/>
              </a:ext>
            </a:extLst>
          </p:cNvPr>
          <p:cNvSpPr txBox="1"/>
          <p:nvPr/>
        </p:nvSpPr>
        <p:spPr>
          <a:xfrm>
            <a:off x="142874" y="1616839"/>
            <a:ext cx="5781675" cy="4524315"/>
          </a:xfrm>
          <a:prstGeom prst="rect">
            <a:avLst/>
          </a:prstGeom>
          <a:noFill/>
        </p:spPr>
        <p:txBody>
          <a:bodyPr wrap="square">
            <a:spAutoFit/>
          </a:bodyPr>
          <a:lstStyle/>
          <a:p>
            <a:pPr algn="just"/>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OSI </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网络模型</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应用层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，负责给应用程序提供统一的接口；</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表示层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，负责把数据转换成兼容另一个系统能识别的格式；</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会话层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，负责建立、管理和终止表示层实体之间的通信会话；</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传输层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，负责端到端的数据传输；</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网络层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，负责数据的路由、转发、分片；</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数据链路层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，负责数据的封帧和差错检测，以及</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MAC </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寻址；</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物理层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，负责在物理网络中传输数据帧；</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11683A3E-6E96-580F-9D3E-7147C11D2C13}"/>
              </a:ext>
            </a:extLst>
          </p:cNvPr>
          <p:cNvSpPr txBox="1"/>
          <p:nvPr/>
        </p:nvSpPr>
        <p:spPr>
          <a:xfrm>
            <a:off x="6200776" y="1616839"/>
            <a:ext cx="5848350" cy="4154984"/>
          </a:xfrm>
          <a:prstGeom prst="rect">
            <a:avLst/>
          </a:prstGeom>
          <a:noFill/>
        </p:spPr>
        <p:txBody>
          <a:bodyPr wrap="square">
            <a:spAutoFit/>
          </a:bodyPr>
          <a:lstStyle/>
          <a:p>
            <a:pPr algn="just"/>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TCP/IP </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网络模型</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应用层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，负责向用户提供一组应用程序，比如</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HTTP</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DNS</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FTP </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等</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传输层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a:t>
            </a: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端到端</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的通信，比如</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TCP</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UDP </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等；</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网络层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，负责网络包的封装、分片、路由、转发，比如</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IP</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ICMP </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等；</a:t>
            </a:r>
            <a:endPar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endParaRPr>
          </a:p>
          <a:p>
            <a:pPr marL="342900" indent="-342900" algn="just">
              <a:buSzPts val="1000"/>
              <a:buFont typeface="Symbol" panose="05050102010706020507" pitchFamily="18" charset="2"/>
              <a:buChar char=""/>
              <a:tabLst>
                <a:tab pos="457200" algn="l"/>
              </a:tabLst>
            </a:pPr>
            <a:r>
              <a:rPr lang="zh-CN" altLang="zh-CN" sz="2400" b="1"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网络接口层</a:t>
            </a:r>
            <a:r>
              <a:rPr lang="zh-CN" altLang="zh-CN" sz="24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，负责网络包在物理网络中的传输，比如网络包的封帧、</a:t>
            </a:r>
            <a:r>
              <a:rPr lang="en-US" altLang="zh-CN" sz="2400" dirty="0">
                <a:solidFill>
                  <a:srgbClr val="2C3E50"/>
                </a:solidFill>
                <a:effectLst/>
                <a:highlight>
                  <a:srgbClr val="FFFFFF"/>
                </a:highlight>
                <a:latin typeface="Segoe UI" panose="020B0502040204020203" pitchFamily="34" charset="0"/>
                <a:ea typeface="等线" panose="02010600030101010101" pitchFamily="2" charset="-122"/>
              </a:rPr>
              <a:t> MAC </a:t>
            </a:r>
            <a:r>
              <a:rPr lang="zh-CN" altLang="zh-CN" sz="24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寻址、差错检测，以及通过网卡传输网络帧等</a:t>
            </a:r>
            <a:endParaRPr lang="zh-CN" altLang="en-US" sz="2400" dirty="0"/>
          </a:p>
        </p:txBody>
      </p:sp>
    </p:spTree>
    <p:extLst>
      <p:ext uri="{BB962C8B-B14F-4D97-AF65-F5344CB8AC3E}">
        <p14:creationId xmlns:p14="http://schemas.microsoft.com/office/powerpoint/2010/main" val="3896297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35A43C3-AD64-4AE0-836A-2DEFA54C3157}"/>
              </a:ext>
            </a:extLst>
          </p:cNvPr>
          <p:cNvSpPr txBox="1"/>
          <p:nvPr/>
        </p:nvSpPr>
        <p:spPr>
          <a:xfrm>
            <a:off x="2" y="6503"/>
            <a:ext cx="5812729" cy="1200329"/>
          </a:xfrm>
          <a:prstGeom prst="rect">
            <a:avLst/>
          </a:prstGeom>
          <a:noFill/>
        </p:spPr>
        <p:txBody>
          <a:bodyPr wrap="squar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GET/POST</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D6C8CEF5-1ECD-40E7-A740-CB81C44B4F50}"/>
              </a:ext>
            </a:extLst>
          </p:cNvPr>
          <p:cNvSpPr txBox="1"/>
          <p:nvPr/>
        </p:nvSpPr>
        <p:spPr>
          <a:xfrm>
            <a:off x="-33979" y="1146750"/>
            <a:ext cx="6029298" cy="3970318"/>
          </a:xfrm>
          <a:prstGeom prst="rect">
            <a:avLst/>
          </a:prstGeom>
          <a:noFill/>
        </p:spPr>
        <p:txBody>
          <a:bodyPr wrap="square">
            <a:spAutoFit/>
          </a:bodyPr>
          <a:lstStyle/>
          <a:p>
            <a:pPr algn="l">
              <a:buFont typeface="Arial" panose="020B0604020202020204" pitchFamily="34" charset="0"/>
              <a:buChar char="•"/>
            </a:pPr>
            <a:r>
              <a:rPr lang="en-US" altLang="zh-CN" b="1" i="0" dirty="0">
                <a:solidFill>
                  <a:srgbClr val="191B1F"/>
                </a:solidFill>
                <a:effectLst/>
                <a:latin typeface="-apple-system"/>
              </a:rPr>
              <a:t>get</a:t>
            </a:r>
            <a:r>
              <a:rPr lang="zh-CN" altLang="en-US" b="1" i="0" dirty="0">
                <a:solidFill>
                  <a:srgbClr val="191B1F"/>
                </a:solidFill>
                <a:effectLst/>
                <a:latin typeface="-apple-system"/>
              </a:rPr>
              <a:t>主要用来获取数据，</a:t>
            </a:r>
            <a:r>
              <a:rPr lang="en-US" altLang="zh-CN" b="1" i="0" dirty="0">
                <a:solidFill>
                  <a:srgbClr val="191B1F"/>
                </a:solidFill>
                <a:effectLst/>
                <a:latin typeface="-apple-system"/>
              </a:rPr>
              <a:t>post</a:t>
            </a:r>
            <a:r>
              <a:rPr lang="zh-CN" altLang="en-US" b="1" i="0" dirty="0">
                <a:solidFill>
                  <a:srgbClr val="191B1F"/>
                </a:solidFill>
                <a:effectLst/>
                <a:latin typeface="-apple-system"/>
              </a:rPr>
              <a:t>主要用来提交或修改数据。</a:t>
            </a:r>
          </a:p>
          <a:p>
            <a:pPr algn="l">
              <a:buFont typeface="Arial" panose="020B0604020202020204" pitchFamily="34" charset="0"/>
              <a:buChar char="•"/>
            </a:pPr>
            <a:r>
              <a:rPr lang="en-US" altLang="zh-CN" b="1" i="0" dirty="0">
                <a:solidFill>
                  <a:srgbClr val="191B1F"/>
                </a:solidFill>
                <a:effectLst/>
                <a:latin typeface="-apple-system"/>
              </a:rPr>
              <a:t>get</a:t>
            </a:r>
            <a:r>
              <a:rPr lang="zh-CN" altLang="en-US" b="1" i="0" dirty="0">
                <a:solidFill>
                  <a:srgbClr val="191B1F"/>
                </a:solidFill>
                <a:effectLst/>
                <a:latin typeface="-apple-system"/>
              </a:rPr>
              <a:t>的参数有长度限制，最长</a:t>
            </a:r>
            <a:r>
              <a:rPr lang="en-US" altLang="zh-CN" b="1" i="0" dirty="0">
                <a:solidFill>
                  <a:srgbClr val="191B1F"/>
                </a:solidFill>
                <a:effectLst/>
                <a:latin typeface="-apple-system"/>
              </a:rPr>
              <a:t>2048</a:t>
            </a:r>
            <a:r>
              <a:rPr lang="zh-CN" altLang="en-US" b="1" i="0" dirty="0">
                <a:solidFill>
                  <a:srgbClr val="191B1F"/>
                </a:solidFill>
                <a:effectLst/>
                <a:latin typeface="-apple-system"/>
              </a:rPr>
              <a:t>字节，而</a:t>
            </a:r>
            <a:r>
              <a:rPr lang="en-US" altLang="zh-CN" b="1" i="0" dirty="0">
                <a:solidFill>
                  <a:srgbClr val="191B1F"/>
                </a:solidFill>
                <a:effectLst/>
                <a:latin typeface="-apple-system"/>
              </a:rPr>
              <a:t>post</a:t>
            </a:r>
            <a:r>
              <a:rPr lang="zh-CN" altLang="en-US" b="1" i="0" dirty="0">
                <a:solidFill>
                  <a:srgbClr val="191B1F"/>
                </a:solidFill>
                <a:effectLst/>
                <a:latin typeface="-apple-system"/>
              </a:rPr>
              <a:t>没有限制。</a:t>
            </a:r>
          </a:p>
          <a:p>
            <a:pPr algn="l">
              <a:buFont typeface="Arial" panose="020B0604020202020204" pitchFamily="34" charset="0"/>
              <a:buChar char="•"/>
            </a:pPr>
            <a:r>
              <a:rPr lang="en-US" altLang="zh-CN" b="0" i="0" dirty="0">
                <a:solidFill>
                  <a:srgbClr val="191B1F"/>
                </a:solidFill>
                <a:effectLst/>
                <a:latin typeface="-apple-system"/>
              </a:rPr>
              <a:t>get</a:t>
            </a:r>
            <a:r>
              <a:rPr lang="zh-CN" altLang="en-US" b="0" i="0" dirty="0">
                <a:solidFill>
                  <a:srgbClr val="191B1F"/>
                </a:solidFill>
                <a:effectLst/>
                <a:latin typeface="-apple-system"/>
              </a:rPr>
              <a:t>是明文传输，可以直接通过</a:t>
            </a:r>
            <a:r>
              <a:rPr lang="en-US" altLang="zh-CN" b="0" i="0" dirty="0" err="1">
                <a:solidFill>
                  <a:srgbClr val="191B1F"/>
                </a:solidFill>
                <a:effectLst/>
                <a:latin typeface="-apple-system"/>
              </a:rPr>
              <a:t>url</a:t>
            </a:r>
            <a:r>
              <a:rPr lang="zh-CN" altLang="en-US" b="0" i="0" dirty="0">
                <a:solidFill>
                  <a:srgbClr val="191B1F"/>
                </a:solidFill>
                <a:effectLst/>
                <a:latin typeface="-apple-system"/>
              </a:rPr>
              <a:t>看到参数信息，</a:t>
            </a:r>
            <a:r>
              <a:rPr lang="en-US" altLang="zh-CN" b="0" i="0" dirty="0">
                <a:solidFill>
                  <a:srgbClr val="191B1F"/>
                </a:solidFill>
                <a:effectLst/>
                <a:latin typeface="-apple-system"/>
              </a:rPr>
              <a:t>post</a:t>
            </a:r>
            <a:r>
              <a:rPr lang="zh-CN" altLang="en-US" b="0" i="0" dirty="0">
                <a:solidFill>
                  <a:srgbClr val="191B1F"/>
                </a:solidFill>
                <a:effectLst/>
                <a:latin typeface="-apple-system"/>
              </a:rPr>
              <a:t>是放在请求体中，除非用工具才能看到。</a:t>
            </a:r>
          </a:p>
          <a:p>
            <a:pPr algn="l">
              <a:buFont typeface="Arial" panose="020B0604020202020204" pitchFamily="34" charset="0"/>
              <a:buChar char="•"/>
            </a:pPr>
            <a:r>
              <a:rPr lang="en-US" altLang="zh-CN" b="0" i="0" dirty="0">
                <a:solidFill>
                  <a:srgbClr val="191B1F"/>
                </a:solidFill>
                <a:effectLst/>
                <a:latin typeface="-apple-system"/>
              </a:rPr>
              <a:t>get</a:t>
            </a:r>
            <a:r>
              <a:rPr lang="zh-CN" altLang="en-US" b="0" i="0" dirty="0">
                <a:solidFill>
                  <a:srgbClr val="191B1F"/>
                </a:solidFill>
                <a:effectLst/>
                <a:latin typeface="-apple-system"/>
              </a:rPr>
              <a:t>的参数会附加在</a:t>
            </a:r>
            <a:r>
              <a:rPr lang="en-US" altLang="zh-CN" b="0" i="0" dirty="0" err="1">
                <a:solidFill>
                  <a:srgbClr val="191B1F"/>
                </a:solidFill>
                <a:effectLst/>
                <a:latin typeface="-apple-system"/>
              </a:rPr>
              <a:t>url</a:t>
            </a:r>
            <a:r>
              <a:rPr lang="zh-CN" altLang="en-US" b="0" i="0" dirty="0">
                <a:solidFill>
                  <a:srgbClr val="191B1F"/>
                </a:solidFill>
                <a:effectLst/>
                <a:latin typeface="-apple-system"/>
              </a:rPr>
              <a:t>中，以 </a:t>
            </a:r>
            <a:r>
              <a:rPr lang="en-US" altLang="zh-CN" b="0" i="0" dirty="0">
                <a:solidFill>
                  <a:srgbClr val="191B1F"/>
                </a:solidFill>
                <a:effectLst/>
                <a:latin typeface="-apple-system"/>
              </a:rPr>
              <a:t>" </a:t>
            </a:r>
            <a:r>
              <a:rPr lang="zh-CN" altLang="en-US" b="0" i="0" dirty="0">
                <a:solidFill>
                  <a:srgbClr val="191B1F"/>
                </a:solidFill>
                <a:effectLst/>
                <a:latin typeface="-apple-system"/>
              </a:rPr>
              <a:t>？</a:t>
            </a:r>
            <a:r>
              <a:rPr lang="en-US" altLang="zh-CN" b="0" i="0" dirty="0">
                <a:solidFill>
                  <a:srgbClr val="191B1F"/>
                </a:solidFill>
                <a:effectLst/>
                <a:latin typeface="-apple-system"/>
              </a:rPr>
              <a:t>"</a:t>
            </a:r>
            <a:r>
              <a:rPr lang="zh-CN" altLang="en-US" b="0" i="0" dirty="0">
                <a:solidFill>
                  <a:srgbClr val="191B1F"/>
                </a:solidFill>
                <a:effectLst/>
                <a:latin typeface="-apple-system"/>
              </a:rPr>
              <a:t>分割</a:t>
            </a:r>
            <a:r>
              <a:rPr lang="en-US" altLang="zh-CN" b="0" i="0" dirty="0" err="1">
                <a:solidFill>
                  <a:srgbClr val="191B1F"/>
                </a:solidFill>
                <a:effectLst/>
                <a:latin typeface="-apple-system"/>
              </a:rPr>
              <a:t>url</a:t>
            </a:r>
            <a:r>
              <a:rPr lang="zh-CN" altLang="en-US" b="0" i="0" dirty="0">
                <a:solidFill>
                  <a:srgbClr val="191B1F"/>
                </a:solidFill>
                <a:effectLst/>
                <a:latin typeface="-apple-system"/>
              </a:rPr>
              <a:t>和传输数据，多个参数用 </a:t>
            </a:r>
            <a:r>
              <a:rPr lang="en-US" altLang="zh-CN" b="0" i="0" dirty="0">
                <a:solidFill>
                  <a:srgbClr val="191B1F"/>
                </a:solidFill>
                <a:effectLst/>
                <a:latin typeface="-apple-system"/>
              </a:rPr>
              <a:t>"&amp;"</a:t>
            </a:r>
            <a:r>
              <a:rPr lang="zh-CN" altLang="en-US" b="0" i="0" dirty="0">
                <a:solidFill>
                  <a:srgbClr val="191B1F"/>
                </a:solidFill>
                <a:effectLst/>
                <a:latin typeface="-apple-system"/>
              </a:rPr>
              <a:t>连接， 而</a:t>
            </a:r>
            <a:r>
              <a:rPr lang="en-US" altLang="zh-CN" b="0" i="0" dirty="0">
                <a:solidFill>
                  <a:srgbClr val="191B1F"/>
                </a:solidFill>
                <a:effectLst/>
                <a:latin typeface="-apple-system"/>
              </a:rPr>
              <a:t>post</a:t>
            </a:r>
            <a:r>
              <a:rPr lang="zh-CN" altLang="en-US" b="0" i="0" dirty="0">
                <a:solidFill>
                  <a:srgbClr val="191B1F"/>
                </a:solidFill>
                <a:effectLst/>
                <a:latin typeface="-apple-system"/>
              </a:rPr>
              <a:t>会把参数放在</a:t>
            </a:r>
            <a:r>
              <a:rPr lang="en-US" altLang="zh-CN" b="0" i="0" dirty="0">
                <a:solidFill>
                  <a:srgbClr val="191B1F"/>
                </a:solidFill>
                <a:effectLst/>
                <a:latin typeface="-apple-system"/>
              </a:rPr>
              <a:t>http</a:t>
            </a:r>
            <a:r>
              <a:rPr lang="zh-CN" altLang="en-US" b="0" i="0" dirty="0">
                <a:solidFill>
                  <a:srgbClr val="191B1F"/>
                </a:solidFill>
                <a:effectLst/>
                <a:latin typeface="-apple-system"/>
              </a:rPr>
              <a:t>请求体中。</a:t>
            </a:r>
          </a:p>
          <a:p>
            <a:pPr algn="l">
              <a:buFont typeface="Arial" panose="020B0604020202020204" pitchFamily="34" charset="0"/>
              <a:buChar char="•"/>
            </a:pPr>
            <a:r>
              <a:rPr lang="en-US" altLang="zh-CN" b="0" i="0" dirty="0">
                <a:solidFill>
                  <a:srgbClr val="191B1F"/>
                </a:solidFill>
                <a:effectLst/>
                <a:latin typeface="-apple-system"/>
              </a:rPr>
              <a:t>get</a:t>
            </a:r>
            <a:r>
              <a:rPr lang="zh-CN" altLang="en-US" b="0" i="0" dirty="0">
                <a:solidFill>
                  <a:srgbClr val="191B1F"/>
                </a:solidFill>
                <a:effectLst/>
                <a:latin typeface="-apple-system"/>
              </a:rPr>
              <a:t>请求会保存在浏览器历史记录中，也可以保存在</a:t>
            </a:r>
            <a:r>
              <a:rPr lang="en-US" altLang="zh-CN" b="0" i="0" dirty="0">
                <a:solidFill>
                  <a:srgbClr val="191B1F"/>
                </a:solidFill>
                <a:effectLst/>
                <a:latin typeface="-apple-system"/>
              </a:rPr>
              <a:t>web</a:t>
            </a:r>
            <a:r>
              <a:rPr lang="zh-CN" altLang="en-US" b="0" i="0" dirty="0">
                <a:solidFill>
                  <a:srgbClr val="191B1F"/>
                </a:solidFill>
                <a:effectLst/>
                <a:latin typeface="-apple-system"/>
              </a:rPr>
              <a:t>服务器日志中。</a:t>
            </a:r>
            <a:endParaRPr lang="en-US" altLang="zh-CN" b="0" i="0" dirty="0">
              <a:solidFill>
                <a:srgbClr val="191B1F"/>
              </a:solidFill>
              <a:effectLst/>
              <a:latin typeface="-apple-system"/>
            </a:endParaRPr>
          </a:p>
          <a:p>
            <a:pPr algn="l">
              <a:buFont typeface="Arial" panose="020B0604020202020204" pitchFamily="34" charset="0"/>
              <a:buChar char="•"/>
            </a:pPr>
            <a:r>
              <a:rPr lang="en-US" altLang="zh-CN" b="0" i="0" dirty="0">
                <a:solidFill>
                  <a:srgbClr val="191B1F"/>
                </a:solidFill>
                <a:effectLst/>
                <a:latin typeface="-apple-system"/>
              </a:rPr>
              <a:t>get</a:t>
            </a:r>
            <a:r>
              <a:rPr lang="zh-CN" altLang="en-US" b="0" i="0" dirty="0">
                <a:solidFill>
                  <a:srgbClr val="191B1F"/>
                </a:solidFill>
                <a:effectLst/>
                <a:latin typeface="-apple-system"/>
              </a:rPr>
              <a:t>请求会被浏览器主动缓存，而</a:t>
            </a:r>
            <a:r>
              <a:rPr lang="en-US" altLang="zh-CN" b="0" i="0" dirty="0">
                <a:solidFill>
                  <a:srgbClr val="191B1F"/>
                </a:solidFill>
                <a:effectLst/>
                <a:latin typeface="-apple-system"/>
              </a:rPr>
              <a:t>post</a:t>
            </a:r>
            <a:r>
              <a:rPr lang="zh-CN" altLang="en-US" b="0" i="0" dirty="0">
                <a:solidFill>
                  <a:srgbClr val="191B1F"/>
                </a:solidFill>
                <a:effectLst/>
                <a:latin typeface="-apple-system"/>
              </a:rPr>
              <a:t>不会，除非手动设置。</a:t>
            </a:r>
          </a:p>
          <a:p>
            <a:pPr algn="l">
              <a:buFont typeface="Arial" panose="020B0604020202020204" pitchFamily="34" charset="0"/>
              <a:buChar char="•"/>
            </a:pPr>
            <a:r>
              <a:rPr lang="en-US" altLang="zh-CN" b="0" i="0" dirty="0">
                <a:solidFill>
                  <a:srgbClr val="191B1F"/>
                </a:solidFill>
                <a:effectLst/>
                <a:latin typeface="-apple-system"/>
              </a:rPr>
              <a:t>get</a:t>
            </a:r>
            <a:r>
              <a:rPr lang="zh-CN" altLang="en-US" b="0" i="0" dirty="0">
                <a:solidFill>
                  <a:srgbClr val="191B1F"/>
                </a:solidFill>
                <a:effectLst/>
                <a:latin typeface="-apple-system"/>
              </a:rPr>
              <a:t>在浏览器回退时是无害的，而</a:t>
            </a:r>
            <a:r>
              <a:rPr lang="en-US" altLang="zh-CN" b="0" i="0" dirty="0">
                <a:solidFill>
                  <a:srgbClr val="191B1F"/>
                </a:solidFill>
                <a:effectLst/>
                <a:latin typeface="-apple-system"/>
              </a:rPr>
              <a:t>post</a:t>
            </a:r>
            <a:r>
              <a:rPr lang="zh-CN" altLang="en-US" b="0" i="0" dirty="0">
                <a:solidFill>
                  <a:srgbClr val="191B1F"/>
                </a:solidFill>
                <a:effectLst/>
                <a:latin typeface="-apple-system"/>
              </a:rPr>
              <a:t>会再次提交请求。</a:t>
            </a:r>
          </a:p>
          <a:p>
            <a:pPr algn="l">
              <a:buFont typeface="Arial" panose="020B0604020202020204" pitchFamily="34" charset="0"/>
              <a:buChar char="•"/>
            </a:pPr>
            <a:r>
              <a:rPr lang="en-US" altLang="zh-CN" b="0" i="0" dirty="0">
                <a:solidFill>
                  <a:srgbClr val="191B1F"/>
                </a:solidFill>
                <a:effectLst/>
                <a:latin typeface="-apple-system"/>
              </a:rPr>
              <a:t>get</a:t>
            </a:r>
            <a:r>
              <a:rPr lang="zh-CN" altLang="en-US" b="0" i="0" dirty="0">
                <a:solidFill>
                  <a:srgbClr val="191B1F"/>
                </a:solidFill>
                <a:effectLst/>
                <a:latin typeface="-apple-system"/>
              </a:rPr>
              <a:t>请求只能进行</a:t>
            </a:r>
            <a:r>
              <a:rPr lang="en-US" altLang="zh-CN" b="0" i="0" dirty="0" err="1">
                <a:solidFill>
                  <a:srgbClr val="191B1F"/>
                </a:solidFill>
                <a:effectLst/>
                <a:latin typeface="-apple-system"/>
              </a:rPr>
              <a:t>url</a:t>
            </a:r>
            <a:r>
              <a:rPr lang="zh-CN" altLang="en-US" b="0" i="0" dirty="0">
                <a:solidFill>
                  <a:srgbClr val="191B1F"/>
                </a:solidFill>
                <a:effectLst/>
                <a:latin typeface="-apple-system"/>
              </a:rPr>
              <a:t>编码，而</a:t>
            </a:r>
            <a:r>
              <a:rPr lang="en-US" altLang="zh-CN" b="0" i="0" dirty="0">
                <a:solidFill>
                  <a:srgbClr val="191B1F"/>
                </a:solidFill>
                <a:effectLst/>
                <a:latin typeface="-apple-system"/>
              </a:rPr>
              <a:t>post</a:t>
            </a:r>
            <a:r>
              <a:rPr lang="zh-CN" altLang="en-US" b="0" i="0" dirty="0">
                <a:solidFill>
                  <a:srgbClr val="191B1F"/>
                </a:solidFill>
                <a:effectLst/>
                <a:latin typeface="-apple-system"/>
              </a:rPr>
              <a:t>支持多种编码方式。</a:t>
            </a:r>
          </a:p>
          <a:p>
            <a:pPr algn="l">
              <a:buFont typeface="Arial" panose="020B0604020202020204" pitchFamily="34" charset="0"/>
              <a:buChar char="•"/>
            </a:pPr>
            <a:r>
              <a:rPr lang="en-US" altLang="zh-CN" b="0" i="0" dirty="0">
                <a:solidFill>
                  <a:srgbClr val="191B1F"/>
                </a:solidFill>
                <a:effectLst/>
                <a:latin typeface="-apple-system"/>
              </a:rPr>
              <a:t>get</a:t>
            </a:r>
            <a:r>
              <a:rPr lang="zh-CN" altLang="en-US" b="0" i="0" dirty="0">
                <a:solidFill>
                  <a:srgbClr val="191B1F"/>
                </a:solidFill>
                <a:effectLst/>
                <a:latin typeface="-apple-system"/>
              </a:rPr>
              <a:t>请求的参数数据类型只接受</a:t>
            </a:r>
            <a:r>
              <a:rPr lang="en-US" altLang="zh-CN" b="0" i="0" dirty="0">
                <a:solidFill>
                  <a:srgbClr val="191B1F"/>
                </a:solidFill>
                <a:effectLst/>
                <a:latin typeface="-apple-system"/>
              </a:rPr>
              <a:t>ASCII</a:t>
            </a:r>
            <a:r>
              <a:rPr lang="zh-CN" altLang="en-US" b="0" i="0" dirty="0">
                <a:solidFill>
                  <a:srgbClr val="191B1F"/>
                </a:solidFill>
                <a:effectLst/>
                <a:latin typeface="-apple-system"/>
              </a:rPr>
              <a:t>字符，而</a:t>
            </a:r>
            <a:r>
              <a:rPr lang="en-US" altLang="zh-CN" b="0" i="0" dirty="0">
                <a:solidFill>
                  <a:srgbClr val="191B1F"/>
                </a:solidFill>
                <a:effectLst/>
                <a:latin typeface="-apple-system"/>
              </a:rPr>
              <a:t>post</a:t>
            </a:r>
            <a:r>
              <a:rPr lang="zh-CN" altLang="en-US" b="0" i="0" dirty="0">
                <a:solidFill>
                  <a:srgbClr val="191B1F"/>
                </a:solidFill>
                <a:effectLst/>
                <a:latin typeface="-apple-system"/>
              </a:rPr>
              <a:t>没有限制。</a:t>
            </a:r>
          </a:p>
          <a:p>
            <a:pPr algn="l">
              <a:buFont typeface="Arial" panose="020B0604020202020204" pitchFamily="34" charset="0"/>
              <a:buChar char="•"/>
            </a:pPr>
            <a:r>
              <a:rPr lang="en-US" altLang="zh-CN" b="0" i="0" dirty="0">
                <a:solidFill>
                  <a:srgbClr val="191B1F"/>
                </a:solidFill>
                <a:effectLst/>
                <a:latin typeface="-apple-system"/>
              </a:rPr>
              <a:t>get</a:t>
            </a:r>
            <a:r>
              <a:rPr lang="zh-CN" altLang="en-US" b="0" i="0" dirty="0">
                <a:solidFill>
                  <a:srgbClr val="191B1F"/>
                </a:solidFill>
                <a:effectLst/>
                <a:latin typeface="-apple-system"/>
              </a:rPr>
              <a:t>是幂等的，而</a:t>
            </a:r>
            <a:r>
              <a:rPr lang="en-US" altLang="zh-CN" b="0" i="0" dirty="0">
                <a:solidFill>
                  <a:srgbClr val="191B1F"/>
                </a:solidFill>
                <a:effectLst/>
                <a:latin typeface="-apple-system"/>
              </a:rPr>
              <a:t>post</a:t>
            </a:r>
            <a:r>
              <a:rPr lang="zh-CN" altLang="en-US" b="0" i="0" dirty="0">
                <a:solidFill>
                  <a:srgbClr val="191B1F"/>
                </a:solidFill>
                <a:effectLst/>
                <a:latin typeface="-apple-system"/>
              </a:rPr>
              <a:t>不是幂等的。 幂等性：对同一</a:t>
            </a:r>
            <a:r>
              <a:rPr lang="en-US" altLang="zh-CN" b="0" i="0" dirty="0">
                <a:solidFill>
                  <a:srgbClr val="191B1F"/>
                </a:solidFill>
                <a:effectLst/>
                <a:latin typeface="-apple-system"/>
              </a:rPr>
              <a:t>URL</a:t>
            </a:r>
            <a:r>
              <a:rPr lang="zh-CN" altLang="en-US" b="0" i="0" dirty="0">
                <a:solidFill>
                  <a:srgbClr val="191B1F"/>
                </a:solidFill>
                <a:effectLst/>
                <a:latin typeface="-apple-system"/>
              </a:rPr>
              <a:t>的多个请求应该返回同样的结果。</a:t>
            </a:r>
          </a:p>
        </p:txBody>
      </p:sp>
      <p:sp>
        <p:nvSpPr>
          <p:cNvPr id="7" name="文本框 6">
            <a:extLst>
              <a:ext uri="{FF2B5EF4-FFF2-40B4-BE49-F238E27FC236}">
                <a16:creationId xmlns:a16="http://schemas.microsoft.com/office/drawing/2014/main" id="{796E91D8-A8C0-4BBE-994D-E241C118012A}"/>
              </a:ext>
            </a:extLst>
          </p:cNvPr>
          <p:cNvSpPr txBox="1"/>
          <p:nvPr/>
        </p:nvSpPr>
        <p:spPr>
          <a:xfrm>
            <a:off x="-33979" y="5187952"/>
            <a:ext cx="6326324" cy="646331"/>
          </a:xfrm>
          <a:prstGeom prst="rect">
            <a:avLst/>
          </a:prstGeom>
          <a:noFill/>
        </p:spPr>
        <p:txBody>
          <a:bodyPr wrap="square">
            <a:spAutoFit/>
          </a:bodyPr>
          <a:lstStyle/>
          <a:p>
            <a:r>
              <a:rPr lang="en-US" altLang="zh-CN" sz="1800" b="1" dirty="0">
                <a:solidFill>
                  <a:srgbClr val="FF0000"/>
                </a:solidFill>
                <a:effectLst/>
                <a:latin typeface="Segoe UI" panose="020B0502040204020203" pitchFamily="34" charset="0"/>
                <a:ea typeface="等线" panose="02010600030101010101" pitchFamily="2" charset="-122"/>
                <a:cs typeface="Segoe UI" panose="020B0502040204020203" pitchFamily="34" charset="0"/>
              </a:rPr>
              <a:t>GET</a:t>
            </a:r>
            <a:r>
              <a:rPr lang="zh-CN" altLang="en-US" sz="1800" b="1" dirty="0">
                <a:solidFill>
                  <a:srgbClr val="FF0000"/>
                </a:solidFill>
                <a:effectLst/>
                <a:latin typeface="Segoe UI" panose="020B0502040204020203" pitchFamily="34" charset="0"/>
                <a:ea typeface="等线" panose="02010600030101010101" pitchFamily="2" charset="-122"/>
                <a:cs typeface="Segoe UI" panose="020B0502040204020203" pitchFamily="34" charset="0"/>
              </a:rPr>
              <a:t>中</a:t>
            </a:r>
            <a:r>
              <a:rPr lang="en-US" altLang="zh-CN" b="1" dirty="0" err="1">
                <a:solidFill>
                  <a:srgbClr val="FF0000"/>
                </a:solidFill>
                <a:latin typeface="Segoe UI" panose="020B0502040204020203" pitchFamily="34" charset="0"/>
                <a:ea typeface="等线" panose="02010600030101010101" pitchFamily="2" charset="-122"/>
                <a:cs typeface="Segoe UI" panose="020B0502040204020203" pitchFamily="34" charset="0"/>
              </a:rPr>
              <a:t>url</a:t>
            </a:r>
            <a:r>
              <a:rPr lang="zh-CN" altLang="en-US" b="1" dirty="0">
                <a:solidFill>
                  <a:srgbClr val="FF0000"/>
                </a:solidFill>
                <a:latin typeface="Segoe UI" panose="020B0502040204020203" pitchFamily="34" charset="0"/>
                <a:ea typeface="等线" panose="02010600030101010101" pitchFamily="2" charset="-122"/>
                <a:cs typeface="Segoe UI" panose="020B0502040204020203" pitchFamily="34" charset="0"/>
              </a:rPr>
              <a:t>过长：</a:t>
            </a:r>
            <a:endParaRPr lang="en-US" altLang="zh-CN" b="1" dirty="0">
              <a:solidFill>
                <a:srgbClr val="FF0000"/>
              </a:solidFill>
              <a:latin typeface="Segoe UI" panose="020B0502040204020203" pitchFamily="34" charset="0"/>
              <a:ea typeface="等线" panose="02010600030101010101" pitchFamily="2" charset="-122"/>
              <a:cs typeface="Segoe UI" panose="020B0502040204020203" pitchFamily="34" charset="0"/>
            </a:endParaRPr>
          </a:p>
          <a:p>
            <a:r>
              <a:rPr lang="zh-CN" altLang="en-US" b="1" dirty="0"/>
              <a:t>修改服务器设置使其支持更大的</a:t>
            </a:r>
            <a:r>
              <a:rPr lang="en-US" altLang="zh-CN" b="1" dirty="0"/>
              <a:t>header</a:t>
            </a:r>
            <a:r>
              <a:rPr lang="zh-CN" altLang="en-US" b="1" dirty="0"/>
              <a:t>缓冲区</a:t>
            </a:r>
          </a:p>
        </p:txBody>
      </p:sp>
    </p:spTree>
    <p:extLst>
      <p:ext uri="{BB962C8B-B14F-4D97-AF65-F5344CB8AC3E}">
        <p14:creationId xmlns:p14="http://schemas.microsoft.com/office/powerpoint/2010/main" val="3584940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E59EA97-4286-148A-FE7F-02E53D339595}"/>
              </a:ext>
            </a:extLst>
          </p:cNvPr>
          <p:cNvSpPr txBox="1"/>
          <p:nvPr/>
        </p:nvSpPr>
        <p:spPr>
          <a:xfrm>
            <a:off x="0" y="0"/>
            <a:ext cx="4407810"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HTTP</a:t>
            </a:r>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请求</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9CD3897A-CB06-A8DB-C8E7-DA55C6C7DA5F}"/>
              </a:ext>
            </a:extLst>
          </p:cNvPr>
          <p:cNvSpPr txBox="1"/>
          <p:nvPr/>
        </p:nvSpPr>
        <p:spPr>
          <a:xfrm>
            <a:off x="123824" y="1200329"/>
            <a:ext cx="4867276" cy="2308324"/>
          </a:xfrm>
          <a:prstGeom prst="rect">
            <a:avLst/>
          </a:prstGeom>
          <a:noFill/>
        </p:spPr>
        <p:txBody>
          <a:bodyPr wrap="square">
            <a:spAutoFit/>
          </a:bodyPr>
          <a:lstStyle/>
          <a:p>
            <a:pPr marL="457200" indent="-457200" algn="just">
              <a:buAutoNum type="arabicPeriod"/>
            </a:pPr>
            <a:r>
              <a:rPr lang="zh-CN" altLang="en-US"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解析</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URL</a:t>
            </a:r>
            <a:r>
              <a:rPr lang="zh-CN" altLang="en-US"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，生成</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HTTP</a:t>
            </a:r>
            <a:r>
              <a:rPr lang="zh-CN" altLang="en-US"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请求报文</a:t>
            </a:r>
            <a:endPar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endParaRPr>
          </a:p>
          <a:p>
            <a:pPr marL="457200" indent="-457200" algn="just">
              <a:buAutoNum type="arabicPeriod"/>
            </a:pPr>
            <a:r>
              <a:rPr lang="en-US" altLang="zh-CN"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rPr>
              <a:t>DNS</a:t>
            </a:r>
            <a:r>
              <a:rPr lang="zh-CN" altLang="en-US"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rPr>
              <a:t>查询</a:t>
            </a:r>
            <a:r>
              <a:rPr lang="en-US" altLang="zh-CN"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rPr>
              <a:t>IP</a:t>
            </a:r>
            <a:r>
              <a:rPr lang="zh-CN" altLang="en-US"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rPr>
              <a:t>地址</a:t>
            </a:r>
            <a:endParaRPr lang="en-US" altLang="zh-CN"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endParaRPr>
          </a:p>
          <a:p>
            <a:pPr marL="457200" indent="-457200" algn="just">
              <a:buAutoNum type="arabicPeriod"/>
            </a:pPr>
            <a:r>
              <a:rPr lang="zh-CN" altLang="en-US"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与服务器建立</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TCP</a:t>
            </a:r>
            <a:r>
              <a:rPr lang="zh-CN" altLang="en-US"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连接</a:t>
            </a:r>
            <a:endPar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endParaRPr>
          </a:p>
          <a:p>
            <a:pPr marL="457200" indent="-457200" algn="just">
              <a:buAutoNum type="arabicPeriod"/>
            </a:pPr>
            <a:r>
              <a:rPr lang="zh-CN" altLang="en-US"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rPr>
              <a:t>发送</a:t>
            </a:r>
            <a:r>
              <a:rPr lang="en-US" altLang="zh-CN"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rPr>
              <a:t>HTTP</a:t>
            </a:r>
            <a:r>
              <a:rPr lang="zh-CN" altLang="en-US"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rPr>
              <a:t>请求，服务器处理、回发响应</a:t>
            </a:r>
            <a:endParaRPr lang="en-US" altLang="zh-CN"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endParaRPr>
          </a:p>
          <a:p>
            <a:pPr marL="457200" indent="-457200" algn="just">
              <a:buAutoNum type="arabicPeriod"/>
            </a:pPr>
            <a:r>
              <a:rPr lang="zh-CN" altLang="en-US"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rPr>
              <a:t>浏览器根据响应渲染页面</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711A1658-E37F-E399-0566-752344220738}"/>
              </a:ext>
            </a:extLst>
          </p:cNvPr>
          <p:cNvSpPr txBox="1"/>
          <p:nvPr/>
        </p:nvSpPr>
        <p:spPr>
          <a:xfrm>
            <a:off x="6667500" y="0"/>
            <a:ext cx="4407810"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HTTP 123</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8684BBD4-DEBA-17F1-0C45-528EE6FF088A}"/>
              </a:ext>
            </a:extLst>
          </p:cNvPr>
          <p:cNvSpPr txBox="1"/>
          <p:nvPr/>
        </p:nvSpPr>
        <p:spPr>
          <a:xfrm>
            <a:off x="6427109" y="1120676"/>
            <a:ext cx="5764891" cy="3046988"/>
          </a:xfrm>
          <a:prstGeom prst="rect">
            <a:avLst/>
          </a:prstGeom>
          <a:noFill/>
        </p:spPr>
        <p:txBody>
          <a:bodyPr wrap="square">
            <a:spAutoFit/>
          </a:bodyPr>
          <a:lstStyle/>
          <a:p>
            <a:pPr algn="just"/>
            <a:r>
              <a:rPr lang="en-US" altLang="zh-CN"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HTTP 1.1</a:t>
            </a:r>
          </a:p>
          <a:p>
            <a:pPr algn="just"/>
            <a:r>
              <a:rPr lang="zh-CN" altLang="en-US" sz="2400" kern="100" dirty="0">
                <a:solidFill>
                  <a:srgbClr val="00B0F0"/>
                </a:solidFill>
                <a:latin typeface="等线" panose="02010600030101010101" pitchFamily="2" charset="-122"/>
                <a:ea typeface="等线" panose="02010600030101010101" pitchFamily="2" charset="-122"/>
                <a:cs typeface="Times New Roman" panose="02020603050405020304" pitchFamily="18" charset="0"/>
              </a:rPr>
              <a:t>简单、灵活、易扩展</a:t>
            </a:r>
            <a:r>
              <a:rPr lang="en-US" altLang="zh-CN" sz="2400" kern="100" dirty="0">
                <a:solidFill>
                  <a:srgbClr val="00B0F0"/>
                </a:solidFill>
                <a:latin typeface="等线" panose="02010600030101010101" pitchFamily="2" charset="-122"/>
                <a:ea typeface="等线" panose="02010600030101010101" pitchFamily="2" charset="-122"/>
                <a:cs typeface="Times New Roman" panose="02020603050405020304" pitchFamily="18" charset="0"/>
              </a:rPr>
              <a:t> </a:t>
            </a:r>
            <a:r>
              <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 </a:t>
            </a:r>
            <a:r>
              <a:rPr lang="zh-CN" altLang="en-US" sz="24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无状态、明文</a:t>
            </a:r>
            <a:endParaRPr lang="en-US" altLang="zh-CN" sz="24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① 长连接</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② 管道</a:t>
            </a:r>
            <a:endParaRPr lang="en-US" altLang="zh-CN" sz="2400" kern="100" dirty="0">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HTTP 2</a:t>
            </a:r>
          </a:p>
          <a:p>
            <a:pPr algn="just"/>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① 基于</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HTTPS	</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② 头部压缩</a:t>
            </a:r>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2400" kern="100" dirty="0">
                <a:latin typeface="等线" panose="02010600030101010101" pitchFamily="2" charset="-122"/>
                <a:ea typeface="等线" panose="02010600030101010101" pitchFamily="2" charset="-122"/>
                <a:cs typeface="Times New Roman" panose="02020603050405020304" pitchFamily="18" charset="0"/>
              </a:rPr>
              <a:t>③ 二进制</a:t>
            </a:r>
            <a:r>
              <a:rPr lang="en-US" altLang="zh-CN" sz="2400" kern="100" dirty="0">
                <a:latin typeface="等线" panose="02010600030101010101" pitchFamily="2" charset="-122"/>
                <a:ea typeface="等线" panose="02010600030101010101" pitchFamily="2" charset="-122"/>
                <a:cs typeface="Times New Roman" panose="02020603050405020304" pitchFamily="18" charset="0"/>
              </a:rPr>
              <a:t>	</a:t>
            </a:r>
            <a:r>
              <a:rPr lang="zh-CN" altLang="en-US" sz="2400" kern="100" dirty="0">
                <a:latin typeface="等线" panose="02010600030101010101" pitchFamily="2" charset="-122"/>
                <a:ea typeface="等线" panose="02010600030101010101" pitchFamily="2" charset="-122"/>
                <a:cs typeface="Times New Roman" panose="02020603050405020304" pitchFamily="18" charset="0"/>
              </a:rPr>
              <a:t>④并发传输</a:t>
            </a:r>
            <a:r>
              <a:rPr lang="en-US" altLang="zh-CN" sz="2400" kern="100" dirty="0">
                <a:latin typeface="等线" panose="02010600030101010101" pitchFamily="2" charset="-122"/>
                <a:ea typeface="等线" panose="02010600030101010101" pitchFamily="2" charset="-122"/>
                <a:cs typeface="Times New Roman" panose="02020603050405020304" pitchFamily="18" charset="0"/>
              </a:rPr>
              <a:t>	</a:t>
            </a:r>
            <a:r>
              <a:rPr lang="zh-CN" altLang="en-US" sz="2400" kern="100" dirty="0">
                <a:latin typeface="等线" panose="02010600030101010101" pitchFamily="2" charset="-122"/>
                <a:ea typeface="等线" panose="02010600030101010101" pitchFamily="2" charset="-122"/>
                <a:cs typeface="Times New Roman" panose="02020603050405020304" pitchFamily="18" charset="0"/>
              </a:rPr>
              <a:t>⑤服务器推送</a:t>
            </a:r>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HTTP 3</a:t>
            </a:r>
          </a:p>
          <a:p>
            <a:pPr algn="just"/>
            <a:r>
              <a:rPr lang="zh-CN" altLang="en-US" sz="2400" kern="100" dirty="0">
                <a:latin typeface="等线" panose="02010600030101010101" pitchFamily="2" charset="-122"/>
                <a:ea typeface="等线" panose="02010600030101010101" pitchFamily="2" charset="-122"/>
                <a:cs typeface="Times New Roman" panose="02020603050405020304" pitchFamily="18" charset="0"/>
              </a:rPr>
              <a:t>传输</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层</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UDP</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，应用层</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QUIC</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EE31D0D1-E4CE-EB99-6CDC-B15185FD57E9}"/>
              </a:ext>
            </a:extLst>
          </p:cNvPr>
          <p:cNvSpPr txBox="1"/>
          <p:nvPr/>
        </p:nvSpPr>
        <p:spPr>
          <a:xfrm>
            <a:off x="0" y="3933825"/>
            <a:ext cx="2422458"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QUIC</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0684E872-D6F3-9AFB-0E48-B68843EB092A}"/>
              </a:ext>
            </a:extLst>
          </p:cNvPr>
          <p:cNvSpPr txBox="1"/>
          <p:nvPr/>
        </p:nvSpPr>
        <p:spPr>
          <a:xfrm>
            <a:off x="0" y="4924604"/>
            <a:ext cx="6044970" cy="1569660"/>
          </a:xfrm>
          <a:prstGeom prst="rect">
            <a:avLst/>
          </a:prstGeom>
          <a:noFill/>
        </p:spPr>
        <p:txBody>
          <a:bodyPr wrap="square">
            <a:spAutoFit/>
          </a:bodyPr>
          <a:lstStyle/>
          <a:p>
            <a:pPr marL="457200" indent="-457200" algn="just">
              <a:buAutoNum type="arabicPeriod"/>
            </a:pP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无队头阻塞（只阻塞一个流）</a:t>
            </a:r>
            <a:endPar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内部包含了</a:t>
            </a:r>
            <a:r>
              <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TLS</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TCP</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握手同时进行，更快连接</a:t>
            </a:r>
            <a:endPar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使用连接</a:t>
            </a:r>
            <a:r>
              <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ID</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而非</a:t>
            </a:r>
            <a:r>
              <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TCP</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四元组，更快的重连</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3B202761-AEF0-4D51-9BA5-D8D4B9A43868}"/>
              </a:ext>
            </a:extLst>
          </p:cNvPr>
          <p:cNvSpPr txBox="1"/>
          <p:nvPr/>
        </p:nvSpPr>
        <p:spPr>
          <a:xfrm>
            <a:off x="6815762" y="4128592"/>
            <a:ext cx="2954655" cy="1200329"/>
          </a:xfrm>
          <a:prstGeom prst="rect">
            <a:avLst/>
          </a:prstGeom>
          <a:noFill/>
        </p:spPr>
        <p:txBody>
          <a:bodyPr wrap="none" rtlCol="0">
            <a:spAutoFit/>
          </a:bodyPr>
          <a:lstStyle/>
          <a:p>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状态码</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5C6181C8-7988-48B5-833A-A1613A52A727}"/>
              </a:ext>
            </a:extLst>
          </p:cNvPr>
          <p:cNvSpPr txBox="1"/>
          <p:nvPr/>
        </p:nvSpPr>
        <p:spPr>
          <a:xfrm>
            <a:off x="6044970" y="5237056"/>
            <a:ext cx="6147030" cy="1015663"/>
          </a:xfrm>
          <a:prstGeom prst="rect">
            <a:avLst/>
          </a:prstGeom>
          <a:noFill/>
        </p:spPr>
        <p:txBody>
          <a:bodyPr wrap="square">
            <a:spAutoFit/>
          </a:bodyPr>
          <a:lstStyle/>
          <a:p>
            <a:pPr marL="457200" indent="-457200" algn="just">
              <a:buAutoNum type="arabicPeriod"/>
            </a:pPr>
            <a:r>
              <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301</a:t>
            </a:r>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永久重定向  </a:t>
            </a:r>
            <a:r>
              <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302</a:t>
            </a:r>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临时重定向 </a:t>
            </a:r>
            <a:r>
              <a:rPr lang="en-US" altLang="zh-CN" sz="20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304</a:t>
            </a:r>
            <a:r>
              <a:rPr lang="zh-CN" altLang="en-US" sz="20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协商缓存命中</a:t>
            </a:r>
            <a:endParaRPr lang="en-US" altLang="zh-CN" sz="20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400</a:t>
            </a:r>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请求语法错 </a:t>
            </a:r>
            <a:r>
              <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403</a:t>
            </a:r>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无权限禁止访问</a:t>
            </a:r>
            <a:r>
              <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404 </a:t>
            </a:r>
            <a:r>
              <a:rPr lang="en-US" altLang="zh-CN" sz="2000" kern="100" dirty="0" err="1">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notfound</a:t>
            </a:r>
            <a:endPar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en-US" altLang="zh-CN" sz="20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500</a:t>
            </a:r>
            <a:r>
              <a:rPr lang="zh-CN" altLang="en-US" sz="20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服务器错误 </a:t>
            </a:r>
            <a:r>
              <a:rPr lang="en-US" altLang="zh-CN" sz="20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503</a:t>
            </a:r>
            <a:r>
              <a:rPr lang="zh-CN" altLang="en-US" sz="20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服务器繁忙 </a:t>
            </a:r>
            <a:r>
              <a:rPr lang="en-US" altLang="zh-CN" sz="20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504</a:t>
            </a:r>
            <a:r>
              <a:rPr lang="zh-CN" altLang="en-US" sz="20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网关超时</a:t>
            </a:r>
            <a:endPar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96111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0B57D50-7058-7B4B-190C-0D5439EA785B}"/>
              </a:ext>
            </a:extLst>
          </p:cNvPr>
          <p:cNvSpPr txBox="1"/>
          <p:nvPr/>
        </p:nvSpPr>
        <p:spPr>
          <a:xfrm>
            <a:off x="0" y="0"/>
            <a:ext cx="4407810"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HTTP</a:t>
            </a:r>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缓存</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DA5EB31C-0422-0782-526B-81780689236D}"/>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36000"/>
                    </a14:imgEffect>
                  </a14:imgLayer>
                </a14:imgProps>
              </a:ext>
              <a:ext uri="{28A0092B-C50C-407E-A947-70E740481C1C}">
                <a14:useLocalDpi xmlns:a14="http://schemas.microsoft.com/office/drawing/2010/main" val="0"/>
              </a:ext>
            </a:extLst>
          </a:blip>
          <a:srcRect/>
          <a:stretch>
            <a:fillRect/>
          </a:stretch>
        </p:blipFill>
        <p:spPr bwMode="auto">
          <a:xfrm>
            <a:off x="-1" y="1200328"/>
            <a:ext cx="6569730" cy="5467171"/>
          </a:xfrm>
          <a:prstGeom prst="rect">
            <a:avLst/>
          </a:prstGeom>
          <a:noFill/>
          <a:ln>
            <a:noFill/>
          </a:ln>
        </p:spPr>
      </p:pic>
      <p:sp>
        <p:nvSpPr>
          <p:cNvPr id="6" name="文本框 5">
            <a:extLst>
              <a:ext uri="{FF2B5EF4-FFF2-40B4-BE49-F238E27FC236}">
                <a16:creationId xmlns:a16="http://schemas.microsoft.com/office/drawing/2014/main" id="{5D416E23-2CE0-E1F1-4FA1-B5F5F43CEE35}"/>
              </a:ext>
            </a:extLst>
          </p:cNvPr>
          <p:cNvSpPr txBox="1"/>
          <p:nvPr/>
        </p:nvSpPr>
        <p:spPr>
          <a:xfrm>
            <a:off x="7124700" y="28576"/>
            <a:ext cx="4407810"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HTTP</a:t>
            </a:r>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优化</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C7FAB1AD-BC43-369B-86E9-D796B643FB6F}"/>
              </a:ext>
            </a:extLst>
          </p:cNvPr>
          <p:cNvSpPr txBox="1"/>
          <p:nvPr/>
        </p:nvSpPr>
        <p:spPr>
          <a:xfrm>
            <a:off x="6427109" y="1120676"/>
            <a:ext cx="5764891" cy="2308324"/>
          </a:xfrm>
          <a:prstGeom prst="rect">
            <a:avLst/>
          </a:prstGeom>
          <a:noFill/>
        </p:spPr>
        <p:txBody>
          <a:bodyPr wrap="square">
            <a:spAutoFit/>
          </a:bodyPr>
          <a:lstStyle/>
          <a:p>
            <a:pPr marL="457200" indent="-457200" algn="just">
              <a:buAutoNum type="arabicPeriod"/>
            </a:pP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避免发送请求：</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缓存技术</a:t>
            </a:r>
            <a:endPar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减少发送请求：</a:t>
            </a:r>
            <a:endParaRPr lang="en-US" altLang="zh-CN"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      </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① 减少重定向：代理服务器来重定向</a:t>
            </a:r>
            <a:endPar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      </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② 合并多个请求</a:t>
            </a:r>
            <a:endPar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      </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③ 页面看到哪加载到哪</a:t>
            </a:r>
            <a:endPar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3.   </a:t>
            </a: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减小响应数据大小：</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压缩资源</a:t>
            </a:r>
            <a:endParaRPr lang="en-US" altLang="zh-CN"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70582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311D689-FFF3-4BCE-7E45-F13D038ED366}"/>
              </a:ext>
            </a:extLst>
          </p:cNvPr>
          <p:cNvSpPr txBox="1"/>
          <p:nvPr/>
        </p:nvSpPr>
        <p:spPr>
          <a:xfrm>
            <a:off x="0" y="0"/>
            <a:ext cx="3683637"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TCP</a:t>
            </a:r>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握手</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pic>
        <p:nvPicPr>
          <p:cNvPr id="5" name="图片 4" descr="TCP 三次握手">
            <a:extLst>
              <a:ext uri="{FF2B5EF4-FFF2-40B4-BE49-F238E27FC236}">
                <a16:creationId xmlns:a16="http://schemas.microsoft.com/office/drawing/2014/main" id="{4DDE699E-91E9-168F-E7C2-4C21CFCDAAE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8125" y="1514654"/>
            <a:ext cx="5492420" cy="4581346"/>
          </a:xfrm>
          <a:prstGeom prst="rect">
            <a:avLst/>
          </a:prstGeom>
          <a:noFill/>
          <a:ln>
            <a:noFill/>
          </a:ln>
        </p:spPr>
      </p:pic>
      <p:sp>
        <p:nvSpPr>
          <p:cNvPr id="6" name="文本框 5">
            <a:extLst>
              <a:ext uri="{FF2B5EF4-FFF2-40B4-BE49-F238E27FC236}">
                <a16:creationId xmlns:a16="http://schemas.microsoft.com/office/drawing/2014/main" id="{6CC82442-9E3F-C331-491A-C3FEBC20E6EC}"/>
              </a:ext>
            </a:extLst>
          </p:cNvPr>
          <p:cNvSpPr txBox="1"/>
          <p:nvPr/>
        </p:nvSpPr>
        <p:spPr>
          <a:xfrm>
            <a:off x="7734300" y="0"/>
            <a:ext cx="3683637"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TCP</a:t>
            </a:r>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挥手</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pic>
        <p:nvPicPr>
          <p:cNvPr id="7" name="图片 6" descr="客户端主动关闭连接 —— TCP 四次挥手">
            <a:extLst>
              <a:ext uri="{FF2B5EF4-FFF2-40B4-BE49-F238E27FC236}">
                <a16:creationId xmlns:a16="http://schemas.microsoft.com/office/drawing/2014/main" id="{C60CFA4E-491D-BC17-12E0-5448CCD673B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5625" y="1224243"/>
            <a:ext cx="4895850" cy="5162168"/>
          </a:xfrm>
          <a:prstGeom prst="rect">
            <a:avLst/>
          </a:prstGeom>
          <a:noFill/>
          <a:ln>
            <a:noFill/>
          </a:ln>
        </p:spPr>
      </p:pic>
    </p:spTree>
    <p:extLst>
      <p:ext uri="{BB962C8B-B14F-4D97-AF65-F5344CB8AC3E}">
        <p14:creationId xmlns:p14="http://schemas.microsoft.com/office/powerpoint/2010/main" val="3162184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ADABC66-9042-0D0B-7C98-FFAA73B72D76}"/>
              </a:ext>
            </a:extLst>
          </p:cNvPr>
          <p:cNvSpPr txBox="1"/>
          <p:nvPr/>
        </p:nvSpPr>
        <p:spPr>
          <a:xfrm>
            <a:off x="0" y="0"/>
            <a:ext cx="3078920"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HTTPS</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FF160A5A-97CB-B91F-D505-9B08AEED53AC}"/>
              </a:ext>
            </a:extLst>
          </p:cNvPr>
          <p:cNvSpPr txBox="1"/>
          <p:nvPr/>
        </p:nvSpPr>
        <p:spPr>
          <a:xfrm>
            <a:off x="0" y="1095672"/>
            <a:ext cx="4210050" cy="1384995"/>
          </a:xfrm>
          <a:prstGeom prst="rect">
            <a:avLst/>
          </a:prstGeom>
          <a:noFill/>
        </p:spPr>
        <p:txBody>
          <a:bodyPr wrap="square">
            <a:spAutoFit/>
          </a:bodyPr>
          <a:lstStyle/>
          <a:p>
            <a:pPr algn="just"/>
            <a:r>
              <a:rPr lang="zh-CN" altLang="zh-CN" sz="2800" b="1" kern="100" dirty="0">
                <a:solidFill>
                  <a:srgbClr val="304FFE"/>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窃听风险</a:t>
            </a:r>
            <a:r>
              <a:rPr lang="zh-CN" altLang="zh-CN" sz="2800" b="1"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：通过</a:t>
            </a:r>
            <a:r>
              <a:rPr lang="zh-CN" altLang="zh-CN" sz="2800" b="1" kern="100" dirty="0">
                <a:solidFill>
                  <a:srgbClr val="304FFE"/>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信息加密</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2800" b="1" kern="100" dirty="0">
                <a:solidFill>
                  <a:srgbClr val="304FFE"/>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篡改风险</a:t>
            </a:r>
            <a:r>
              <a:rPr lang="zh-CN" altLang="zh-CN" sz="2800" b="1"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：通过</a:t>
            </a:r>
            <a:r>
              <a:rPr lang="zh-CN" altLang="zh-CN" sz="2800" b="1" kern="100" dirty="0">
                <a:solidFill>
                  <a:srgbClr val="304FFE"/>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校验机制</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2800" b="1" kern="100" dirty="0">
                <a:solidFill>
                  <a:srgbClr val="304FFE"/>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冒充风险</a:t>
            </a:r>
            <a:r>
              <a:rPr lang="zh-CN" altLang="zh-CN" sz="2800" b="1"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：通过</a:t>
            </a:r>
            <a:r>
              <a:rPr lang="zh-CN" altLang="zh-CN" sz="2800" b="1" kern="100" dirty="0">
                <a:solidFill>
                  <a:srgbClr val="304FFE"/>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身份证书</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121C0F64-AA49-4C2A-B433-BEAB4562B27B}"/>
              </a:ext>
            </a:extLst>
          </p:cNvPr>
          <p:cNvSpPr txBox="1"/>
          <p:nvPr/>
        </p:nvSpPr>
        <p:spPr>
          <a:xfrm>
            <a:off x="0" y="2713547"/>
            <a:ext cx="3562194"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TLS</a:t>
            </a:r>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握手</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A4322FB4-73F1-4209-B733-2A8D7B5A4A70}"/>
              </a:ext>
            </a:extLst>
          </p:cNvPr>
          <p:cNvSpPr txBox="1"/>
          <p:nvPr/>
        </p:nvSpPr>
        <p:spPr>
          <a:xfrm>
            <a:off x="0" y="3844228"/>
            <a:ext cx="5593976" cy="3046988"/>
          </a:xfrm>
          <a:prstGeom prst="rect">
            <a:avLst/>
          </a:prstGeom>
          <a:noFill/>
        </p:spPr>
        <p:txBody>
          <a:bodyPr wrap="square">
            <a:spAutoFit/>
          </a:bodyPr>
          <a:lstStyle/>
          <a:p>
            <a:pPr marL="457200" indent="-457200" algn="just">
              <a:buAutoNum type="arabicPeriod"/>
            </a:pP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客户端</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：随机数、</a:t>
            </a:r>
            <a:r>
              <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TLS</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版本、密码套件</a:t>
            </a:r>
            <a:endPar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服务器</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：确认 </a:t>
            </a:r>
            <a:r>
              <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TLS/</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密码</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、随机数、数字证书</a:t>
            </a:r>
            <a:endPar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客户端</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：随机数、加密算法改变通知、握手结束通知</a:t>
            </a:r>
            <a:endPar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服务器</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加密改变通知、握手结束通知</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5DDBE7B5-29A3-420C-A41A-9BA384D0BAD2}"/>
              </a:ext>
            </a:extLst>
          </p:cNvPr>
          <p:cNvSpPr txBox="1"/>
          <p:nvPr/>
        </p:nvSpPr>
        <p:spPr>
          <a:xfrm>
            <a:off x="6789041" y="-62753"/>
            <a:ext cx="3877985" cy="1200329"/>
          </a:xfrm>
          <a:prstGeom prst="rect">
            <a:avLst/>
          </a:prstGeom>
          <a:noFill/>
        </p:spPr>
        <p:txBody>
          <a:bodyPr wrap="none" rtlCol="0">
            <a:spAutoFit/>
          </a:bodyPr>
          <a:lstStyle/>
          <a:p>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加密算法</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9F5ED8B6-1EC4-4DF5-AF71-C7AD08EE88E6}"/>
              </a:ext>
            </a:extLst>
          </p:cNvPr>
          <p:cNvSpPr txBox="1"/>
          <p:nvPr/>
        </p:nvSpPr>
        <p:spPr>
          <a:xfrm>
            <a:off x="6859379" y="1289447"/>
            <a:ext cx="4210050" cy="954107"/>
          </a:xfrm>
          <a:prstGeom prst="rect">
            <a:avLst/>
          </a:prstGeom>
          <a:noFill/>
        </p:spPr>
        <p:txBody>
          <a:bodyPr wrap="square">
            <a:spAutoFit/>
          </a:bodyPr>
          <a:lstStyle/>
          <a:p>
            <a:pPr algn="just"/>
            <a:r>
              <a:rPr lang="en-US" altLang="zh-CN" sz="2800" b="1" kern="100" dirty="0">
                <a:solidFill>
                  <a:srgbClr val="304FFE"/>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RSA</a:t>
            </a:r>
            <a:r>
              <a:rPr lang="zh-CN" altLang="zh-CN" sz="2800" b="1"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a:t>
            </a:r>
            <a:r>
              <a:rPr lang="zh-CN" altLang="en-US" sz="2800" b="1"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不支持前向保密</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800" b="1" kern="100" dirty="0">
                <a:solidFill>
                  <a:srgbClr val="304FFE"/>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ECDHE</a:t>
            </a:r>
            <a:r>
              <a:rPr lang="zh-CN" altLang="zh-CN" sz="2800" b="1"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 ：</a:t>
            </a:r>
            <a:r>
              <a:rPr lang="zh-CN" altLang="en-US" sz="2800" b="1"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前向保密</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09401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2F753C6-F4BE-4774-BE60-3D8A1594EE5B}"/>
              </a:ext>
            </a:extLst>
          </p:cNvPr>
          <p:cNvSpPr txBox="1"/>
          <p:nvPr/>
        </p:nvSpPr>
        <p:spPr>
          <a:xfrm>
            <a:off x="4014809" y="2497976"/>
            <a:ext cx="4162382" cy="1862048"/>
          </a:xfrm>
          <a:prstGeom prst="rect">
            <a:avLst/>
          </a:prstGeom>
          <a:noFill/>
        </p:spPr>
        <p:txBody>
          <a:bodyPr wrap="square" rtlCol="0">
            <a:spAutoFit/>
          </a:bodyPr>
          <a:lstStyle/>
          <a:p>
            <a:r>
              <a:rPr lang="en-US" altLang="zh-CN" sz="115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Linux</a:t>
            </a:r>
            <a:endParaRPr lang="zh-CN" altLang="zh-CN" sz="115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06495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09EBD26-927D-7B3D-4B47-828806057D52}"/>
              </a:ext>
            </a:extLst>
          </p:cNvPr>
          <p:cNvSpPr txBox="1"/>
          <p:nvPr/>
        </p:nvSpPr>
        <p:spPr>
          <a:xfrm>
            <a:off x="143163" y="474345"/>
            <a:ext cx="11905673" cy="5909310"/>
          </a:xfrm>
          <a:prstGeom prst="rect">
            <a:avLst/>
          </a:prstGeom>
          <a:noFill/>
        </p:spPr>
        <p:txBody>
          <a:bodyPr wrap="square">
            <a:spAutoFit/>
          </a:bodyPr>
          <a:lstStyle/>
          <a:p>
            <a:r>
              <a:rPr lang="zh-CN" altLang="en-US" b="1" dirty="0"/>
              <a:t>各位面试官你们好，我叫罗河君，目前是南京理工大学研二的在读研究生。</a:t>
            </a:r>
          </a:p>
          <a:p>
            <a:r>
              <a:rPr lang="zh-CN" altLang="en-US" b="1" dirty="0"/>
              <a:t>我本科也是就读于南京理工大学计算机学院，专业是计算机科学与技术。</a:t>
            </a:r>
          </a:p>
          <a:p>
            <a:r>
              <a:rPr lang="zh-CN" altLang="en-US" b="1" dirty="0"/>
              <a:t>我是在2022年的时候保研到本校读研究生。然后我研究生阶段的计算机视觉领域里面的基于深度学习的遥感变化检测这一方面。</a:t>
            </a:r>
          </a:p>
          <a:p>
            <a:r>
              <a:rPr lang="zh-CN" altLang="en-US" b="1" dirty="0"/>
              <a:t>在编程能力方面的话我是比较熟悉C++，对python和linux编程也有一定的了解。</a:t>
            </a:r>
          </a:p>
          <a:p>
            <a:r>
              <a:rPr lang="zh-CN" altLang="en-US" b="1" dirty="0"/>
              <a:t>我的获奖情况的话首先是在本科和研究生阶段多次获得学校的奖学金，然后竞赛获奖主要是蓝桥杯大赛的一次省赛一等奖和国赛三等奖。</a:t>
            </a:r>
          </a:p>
          <a:p>
            <a:r>
              <a:rPr lang="zh-CN" altLang="en-US" b="1" dirty="0"/>
              <a:t>以上是我的一个比较简单的自我介绍。</a:t>
            </a:r>
          </a:p>
          <a:p>
            <a:endParaRPr lang="zh-CN" altLang="en-US" b="1" dirty="0"/>
          </a:p>
          <a:p>
            <a:endParaRPr lang="zh-CN" altLang="en-US" b="1" dirty="0"/>
          </a:p>
          <a:p>
            <a:r>
              <a:rPr lang="zh-CN" altLang="en-US" b="1" dirty="0"/>
              <a:t>然后我简历上写的两个项目</a:t>
            </a:r>
          </a:p>
          <a:p>
            <a:r>
              <a:rPr lang="zh-CN" altLang="en-US" b="1" dirty="0"/>
              <a:t>首先是一个Linux高并发服务器开发的项目，这个项目应该算是我为了了解网络编程和多线程编程做的一个练手项目。</a:t>
            </a:r>
          </a:p>
          <a:p>
            <a:r>
              <a:rPr lang="zh-CN" altLang="en-US" b="1" dirty="0"/>
              <a:t>然后我本科阶段做的一个基于微信小程序的图像风格转换器开发的项目，包括微信小程序的前端界面和后端的一些风格转换的业务逻辑。</a:t>
            </a:r>
          </a:p>
          <a:p>
            <a:r>
              <a:rPr lang="zh-CN" altLang="en-US" b="1" dirty="0"/>
              <a:t>Linux高并发服务器开发：主要实现的功能首先是基于epoll和线程池技术，实现了一个基于同步I/O模拟的Proactor模式的一个高并发模型。</a:t>
            </a:r>
          </a:p>
          <a:p>
            <a:r>
              <a:rPr lang="zh-CN" altLang="en-US" b="1" dirty="0"/>
              <a:t>然后这个模型的业务逻辑就是要解析各个客户端发来的HTTP请求报文，然后生成一个响应报文回发给客户端</a:t>
            </a:r>
          </a:p>
          <a:p>
            <a:r>
              <a:rPr lang="zh-CN" altLang="en-US" b="1" dirty="0"/>
              <a:t>这个项目还包括一个异步的日志系统，是用来把服务器的一些运行状态写入到日志文件里面。</a:t>
            </a:r>
          </a:p>
          <a:p>
            <a:r>
              <a:rPr lang="zh-CN" altLang="en-US" b="1" dirty="0"/>
              <a:t>基于微信小程序的图像风格转换器开发：前端的话是比较简单的微信小程序界面，包括用户登录、页面跳转、图像上传下载等一些功能。后端的核心功能是一个风格迁移的神经网络，输入一张图片，可以把这张图片转换成一种特定的风格。然后后端使用的框架是django，用来把前端对某个url的访问映射到具体的业务逻辑</a:t>
            </a:r>
          </a:p>
        </p:txBody>
      </p:sp>
    </p:spTree>
    <p:extLst>
      <p:ext uri="{BB962C8B-B14F-4D97-AF65-F5344CB8AC3E}">
        <p14:creationId xmlns:p14="http://schemas.microsoft.com/office/powerpoint/2010/main" val="2324122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220776C-E13B-46A8-815E-045F73AC1DD3}"/>
              </a:ext>
            </a:extLst>
          </p:cNvPr>
          <p:cNvSpPr txBox="1"/>
          <p:nvPr/>
        </p:nvSpPr>
        <p:spPr>
          <a:xfrm>
            <a:off x="218256" y="288968"/>
            <a:ext cx="5575702" cy="6186309"/>
          </a:xfrm>
          <a:prstGeom prst="rect">
            <a:avLst/>
          </a:prstGeom>
          <a:noFill/>
        </p:spPr>
        <p:txBody>
          <a:bodyPr wrap="square">
            <a:spAutoFit/>
          </a:bodyPr>
          <a:lstStyle/>
          <a:p>
            <a:pPr algn="just"/>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pwd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：打印当前工作目录的路径</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touch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：创建文件</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：显示全部内容</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more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：支持翻页</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which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：查看某个命令对应的程序的位置</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find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：查找文件</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语法</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find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目录</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–name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文件名</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可以用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模糊匹配</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语法</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find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目录</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–size  +/- n k/M/G</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grep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：行过滤</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语法：</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grep [-n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显示行号</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关键字</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文件路径</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wc</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：文件内容统计</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语法：</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wc</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cmlw</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文件路径</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wc</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-c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统计字节数量</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wc</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-m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统计字符数量</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wc</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-l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统计行数</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wc</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-w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统计单词数量 </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：覆盖输入</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&gt;&gt;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：追加输入</a:t>
            </a:r>
          </a:p>
        </p:txBody>
      </p:sp>
      <p:sp>
        <p:nvSpPr>
          <p:cNvPr id="7" name="文本框 6">
            <a:extLst>
              <a:ext uri="{FF2B5EF4-FFF2-40B4-BE49-F238E27FC236}">
                <a16:creationId xmlns:a16="http://schemas.microsoft.com/office/drawing/2014/main" id="{F565985B-6471-47BB-A958-B809A555ECA4}"/>
              </a:ext>
            </a:extLst>
          </p:cNvPr>
          <p:cNvSpPr txBox="1"/>
          <p:nvPr/>
        </p:nvSpPr>
        <p:spPr>
          <a:xfrm>
            <a:off x="5922568" y="266542"/>
            <a:ext cx="6269432" cy="6186309"/>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tail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：查看文件尾部内容</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tail -f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持续实时跟踪</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tail -num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设置查看尾部多少行</a:t>
            </a:r>
          </a:p>
          <a:p>
            <a:pPr algn="just"/>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chmod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：修改文件</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夹</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权限</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语法：</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chmod</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nnn</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文件名</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chmod</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-R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递归修改</a:t>
            </a:r>
          </a:p>
          <a:p>
            <a:pPr algn="just"/>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chown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：修改文件</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夹</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所属用户</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语法：</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chown</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[-R]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用户</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用户组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文件名</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文件夹名</a:t>
            </a:r>
          </a:p>
          <a:p>
            <a:pPr algn="just"/>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systemctl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：控制系统服务</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启动服务：</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systemctl</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start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服务 </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关闭服务：</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systemctl</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stop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服务</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查看状态：</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systemctl</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status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服务</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开机自启：</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systemctl</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enable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服务</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取消自启：</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systemctl</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disable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服务</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netstat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：查看某个端口的有哪些</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已连接、查看处于各种状态的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TCP/UDP/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本地套接字连接</a:t>
            </a:r>
          </a:p>
          <a:p>
            <a:pPr algn="just"/>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：查看进程状态</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ps</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ef</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：简略</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ps</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aux</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：详细</a:t>
            </a:r>
          </a:p>
          <a:p>
            <a:pPr algn="l"/>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top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：实时查看进程状态（包括内存占用、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CPU</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占用等）</a:t>
            </a:r>
          </a:p>
          <a:p>
            <a:pPr algn="l"/>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lsof</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：列出当前系统打开文件情况</a:t>
            </a:r>
          </a:p>
        </p:txBody>
      </p:sp>
    </p:spTree>
    <p:extLst>
      <p:ext uri="{BB962C8B-B14F-4D97-AF65-F5344CB8AC3E}">
        <p14:creationId xmlns:p14="http://schemas.microsoft.com/office/powerpoint/2010/main" val="3668879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79457F9-7F96-4D70-BD00-482CD49C9082}"/>
              </a:ext>
            </a:extLst>
          </p:cNvPr>
          <p:cNvSpPr txBox="1"/>
          <p:nvPr/>
        </p:nvSpPr>
        <p:spPr>
          <a:xfrm>
            <a:off x="0" y="0"/>
            <a:ext cx="4994031" cy="1200329"/>
          </a:xfrm>
          <a:prstGeom prst="rect">
            <a:avLst/>
          </a:prstGeom>
          <a:noFill/>
        </p:spPr>
        <p:txBody>
          <a:bodyPr wrap="square" rtlCol="0">
            <a:spAutoFit/>
          </a:bodyPr>
          <a:lstStyle/>
          <a:p>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进行的优化</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4CD8FA2A-EF99-409B-B0A9-020164B0BE51}"/>
              </a:ext>
            </a:extLst>
          </p:cNvPr>
          <p:cNvSpPr txBox="1"/>
          <p:nvPr/>
        </p:nvSpPr>
        <p:spPr>
          <a:xfrm>
            <a:off x="129886" y="1166842"/>
            <a:ext cx="4992409" cy="707886"/>
          </a:xfrm>
          <a:prstGeom prst="rect">
            <a:avLst/>
          </a:prstGeom>
          <a:noFill/>
        </p:spPr>
        <p:txBody>
          <a:bodyPr wrap="square">
            <a:spAutoFit/>
          </a:bodyPr>
          <a:lstStyle/>
          <a:p>
            <a:pPr algn="just"/>
            <a:r>
              <a:rPr lang="zh-CN" altLang="en-US" sz="2000" b="0" i="0" dirty="0">
                <a:effectLst/>
                <a:latin typeface="-apple-system"/>
              </a:rPr>
              <a:t>① 使⽤零拷⻉技术：使用函数 </a:t>
            </a:r>
            <a:r>
              <a:rPr lang="en-US" altLang="zh-CN" sz="2000" b="0" i="0" dirty="0" err="1">
                <a:solidFill>
                  <a:srgbClr val="FF0000"/>
                </a:solidFill>
                <a:effectLst/>
                <a:latin typeface="-apple-system"/>
              </a:rPr>
              <a:t>sendFile</a:t>
            </a:r>
            <a:r>
              <a:rPr lang="en-US" altLang="zh-CN" sz="2000" b="0" i="0" dirty="0">
                <a:solidFill>
                  <a:srgbClr val="FF0000"/>
                </a:solidFill>
                <a:effectLst/>
                <a:latin typeface="-apple-system"/>
              </a:rPr>
              <a:t>() </a:t>
            </a:r>
            <a:r>
              <a:rPr lang="zh-CN" altLang="en-US" sz="2000" b="0" i="0" dirty="0">
                <a:effectLst/>
                <a:latin typeface="-apple-system"/>
              </a:rPr>
              <a:t>来发送文件</a:t>
            </a:r>
            <a:endPar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578B8507-90FB-45EF-B801-168767CDFE3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9476" y="2367171"/>
            <a:ext cx="4694555" cy="2892425"/>
          </a:xfrm>
          <a:prstGeom prst="rect">
            <a:avLst/>
          </a:prstGeom>
          <a:noFill/>
          <a:ln>
            <a:noFill/>
          </a:ln>
        </p:spPr>
      </p:pic>
      <p:sp>
        <p:nvSpPr>
          <p:cNvPr id="8" name="文本框 7">
            <a:extLst>
              <a:ext uri="{FF2B5EF4-FFF2-40B4-BE49-F238E27FC236}">
                <a16:creationId xmlns:a16="http://schemas.microsoft.com/office/drawing/2014/main" id="{A3EA1A62-E1FB-4E79-9D99-70B666FD667D}"/>
              </a:ext>
            </a:extLst>
          </p:cNvPr>
          <p:cNvSpPr txBox="1"/>
          <p:nvPr/>
        </p:nvSpPr>
        <p:spPr>
          <a:xfrm>
            <a:off x="0" y="1936283"/>
            <a:ext cx="5515317" cy="369332"/>
          </a:xfrm>
          <a:prstGeom prst="rect">
            <a:avLst/>
          </a:prstGeom>
          <a:noFill/>
        </p:spPr>
        <p:txBody>
          <a:bodyPr wrap="square">
            <a:spAutoFit/>
          </a:bodyPr>
          <a:lstStyle/>
          <a:p>
            <a:r>
              <a:rPr lang="zh-CN" altLang="zh-CN" sz="1800" b="1" dirty="0">
                <a:solidFill>
                  <a:srgbClr val="FF0000"/>
                </a:solidFill>
                <a:effectLst/>
                <a:latin typeface="Segoe UI" panose="020B0502040204020203" pitchFamily="34" charset="0"/>
                <a:ea typeface="等线" panose="02010600030101010101" pitchFamily="2" charset="-122"/>
                <a:cs typeface="Segoe UI" panose="020B0502040204020203" pitchFamily="34" charset="0"/>
              </a:rPr>
              <a:t>传统的文件传输</a:t>
            </a:r>
            <a:r>
              <a:rPr lang="zh-CN" altLang="en-US" sz="1800" b="1" dirty="0">
                <a:solidFill>
                  <a:srgbClr val="2C3E50"/>
                </a:solidFill>
                <a:effectLst/>
                <a:latin typeface="Segoe UI" panose="020B0502040204020203" pitchFamily="34" charset="0"/>
                <a:ea typeface="等线" panose="02010600030101010101" pitchFamily="2" charset="-122"/>
                <a:cs typeface="Segoe UI" panose="020B0502040204020203" pitchFamily="34" charset="0"/>
              </a:rPr>
              <a:t>：</a:t>
            </a:r>
            <a:r>
              <a:rPr lang="zh-CN" altLang="zh-CN" sz="1800" dirty="0">
                <a:solidFill>
                  <a:srgbClr val="2C3E50"/>
                </a:solidFill>
                <a:effectLst/>
                <a:latin typeface="Segoe UI" panose="020B0502040204020203" pitchFamily="34" charset="0"/>
                <a:ea typeface="等线" panose="02010600030101010101" pitchFamily="2" charset="-122"/>
                <a:cs typeface="Segoe UI" panose="020B0502040204020203" pitchFamily="34" charset="0"/>
              </a:rPr>
              <a:t>用户空间</a:t>
            </a:r>
            <a:r>
              <a:rPr lang="zh-CN" altLang="en-US" sz="1800" dirty="0">
                <a:solidFill>
                  <a:srgbClr val="2C3E50"/>
                </a:solidFill>
                <a:effectLst/>
                <a:latin typeface="Segoe UI" panose="020B0502040204020203" pitchFamily="34" charset="0"/>
                <a:ea typeface="等线" panose="02010600030101010101" pitchFamily="2" charset="-122"/>
                <a:cs typeface="Segoe UI" panose="020B0502040204020203" pitchFamily="34" charset="0"/>
              </a:rPr>
              <a:t>和</a:t>
            </a:r>
            <a:r>
              <a:rPr lang="zh-CN" altLang="zh-CN" sz="1800" dirty="0">
                <a:solidFill>
                  <a:srgbClr val="2C3E50"/>
                </a:solidFill>
                <a:effectLst/>
                <a:latin typeface="Segoe UI" panose="020B0502040204020203" pitchFamily="34" charset="0"/>
                <a:ea typeface="等线" panose="02010600030101010101" pitchFamily="2" charset="-122"/>
                <a:cs typeface="Segoe UI" panose="020B0502040204020203" pitchFamily="34" charset="0"/>
              </a:rPr>
              <a:t>内核空间</a:t>
            </a:r>
            <a:r>
              <a:rPr lang="zh-CN" altLang="en-US" sz="1800" dirty="0">
                <a:solidFill>
                  <a:srgbClr val="2C3E50"/>
                </a:solidFill>
                <a:effectLst/>
                <a:latin typeface="Segoe UI" panose="020B0502040204020203" pitchFamily="34" charset="0"/>
                <a:ea typeface="等线" panose="02010600030101010101" pitchFamily="2" charset="-122"/>
                <a:cs typeface="Segoe UI" panose="020B0502040204020203" pitchFamily="34" charset="0"/>
              </a:rPr>
              <a:t>之间</a:t>
            </a:r>
            <a:r>
              <a:rPr lang="zh-CN" altLang="zh-CN" sz="1800" dirty="0">
                <a:solidFill>
                  <a:srgbClr val="2C3E50"/>
                </a:solidFill>
                <a:effectLst/>
                <a:latin typeface="Segoe UI" panose="020B0502040204020203" pitchFamily="34" charset="0"/>
                <a:ea typeface="等线" panose="02010600030101010101" pitchFamily="2" charset="-122"/>
                <a:cs typeface="Segoe UI" panose="020B0502040204020203" pitchFamily="34" charset="0"/>
              </a:rPr>
              <a:t>来回复制</a:t>
            </a:r>
            <a:endParaRPr lang="zh-CN" altLang="en-US" b="1" dirty="0"/>
          </a:p>
        </p:txBody>
      </p:sp>
      <p:sp>
        <p:nvSpPr>
          <p:cNvPr id="10" name="文本框 9">
            <a:extLst>
              <a:ext uri="{FF2B5EF4-FFF2-40B4-BE49-F238E27FC236}">
                <a16:creationId xmlns:a16="http://schemas.microsoft.com/office/drawing/2014/main" id="{13BD8162-F519-494A-841A-F1B179C4B497}"/>
              </a:ext>
            </a:extLst>
          </p:cNvPr>
          <p:cNvSpPr txBox="1"/>
          <p:nvPr/>
        </p:nvSpPr>
        <p:spPr>
          <a:xfrm>
            <a:off x="55633" y="5643191"/>
            <a:ext cx="5140914" cy="646331"/>
          </a:xfrm>
          <a:prstGeom prst="rect">
            <a:avLst/>
          </a:prstGeom>
          <a:noFill/>
        </p:spPr>
        <p:txBody>
          <a:bodyPr wrap="square">
            <a:spAutoFit/>
          </a:bodyPr>
          <a:lstStyle/>
          <a:p>
            <a:pPr algn="just"/>
            <a:r>
              <a:rPr lang="zh-CN" altLang="zh-CN" sz="1800" b="1" kern="100" dirty="0">
                <a:solidFill>
                  <a:srgbClr val="304FFE"/>
                </a:solidFill>
                <a:effectLst/>
                <a:latin typeface="Segoe UI" panose="020B0502040204020203" pitchFamily="34" charset="0"/>
                <a:ea typeface="等线" panose="02010600030101010101" pitchFamily="2" charset="-122"/>
                <a:cs typeface="Segoe UI" panose="020B0502040204020203" pitchFamily="34" charset="0"/>
              </a:rPr>
              <a:t>要想提高文件传输的性能，就需要</a:t>
            </a:r>
            <a:r>
              <a:rPr lang="zh-CN" altLang="zh-CN" sz="1800" b="1" kern="100" dirty="0">
                <a:solidFill>
                  <a:srgbClr val="FF0000"/>
                </a:solidFill>
                <a:effectLst/>
                <a:latin typeface="Segoe UI" panose="020B0502040204020203" pitchFamily="34" charset="0"/>
                <a:ea typeface="等线" panose="02010600030101010101" pitchFamily="2" charset="-122"/>
                <a:cs typeface="Segoe UI" panose="020B0502040204020203" pitchFamily="34" charset="0"/>
              </a:rPr>
              <a:t>减少「用户态与内核态的上下文切换」和「内存拷贝」的次数</a:t>
            </a:r>
            <a:r>
              <a:rPr lang="zh-CN" altLang="zh-CN" sz="1800" kern="100" dirty="0">
                <a:solidFill>
                  <a:srgbClr val="2C3E50"/>
                </a:solidFill>
                <a:effectLst/>
                <a:latin typeface="Segoe UI" panose="020B0502040204020203" pitchFamily="34" charset="0"/>
                <a:ea typeface="等线" panose="02010600030101010101" pitchFamily="2" charset="-122"/>
                <a:cs typeface="Segoe UI" panose="020B0502040204020203" pitchFamily="34"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1534998C-20FE-4620-91AE-E7A519823E20}"/>
              </a:ext>
            </a:extLst>
          </p:cNvPr>
          <p:cNvSpPr txBox="1"/>
          <p:nvPr/>
        </p:nvSpPr>
        <p:spPr>
          <a:xfrm>
            <a:off x="7236093" y="0"/>
            <a:ext cx="2809895" cy="511422"/>
          </a:xfrm>
          <a:prstGeom prst="rect">
            <a:avLst/>
          </a:prstGeom>
          <a:noFill/>
        </p:spPr>
        <p:txBody>
          <a:bodyPr wrap="square">
            <a:spAutoFit/>
          </a:bodyPr>
          <a:lstStyle/>
          <a:p>
            <a:pPr algn="just">
              <a:lnSpc>
                <a:spcPct val="173000"/>
              </a:lnSpc>
              <a:spcBef>
                <a:spcPts val="1300"/>
              </a:spcBef>
              <a:spcAft>
                <a:spcPts val="1300"/>
              </a:spcAft>
            </a:pPr>
            <a:r>
              <a:rPr lang="zh-CN" altLang="en-US" sz="1800" b="1" kern="100" dirty="0">
                <a:solidFill>
                  <a:srgbClr val="FF0000"/>
                </a:solidFill>
                <a:effectLst/>
                <a:latin typeface="Segoe UI" panose="020B0502040204020203" pitchFamily="34" charset="0"/>
                <a:ea typeface="等线" panose="02010600030101010101" pitchFamily="2" charset="-122"/>
              </a:rPr>
              <a:t>原项目</a:t>
            </a:r>
            <a:r>
              <a:rPr lang="zh-CN" altLang="en-US" sz="1800" b="1" kern="100" dirty="0">
                <a:solidFill>
                  <a:srgbClr val="2C3E50"/>
                </a:solidFill>
                <a:effectLst/>
                <a:latin typeface="Segoe UI" panose="020B0502040204020203" pitchFamily="34" charset="0"/>
                <a:ea typeface="等线" panose="02010600030101010101" pitchFamily="2" charset="-122"/>
              </a:rPr>
              <a:t>：</a:t>
            </a:r>
            <a:r>
              <a:rPr lang="en-US" altLang="zh-CN" sz="1800" b="1" kern="100" dirty="0" err="1">
                <a:solidFill>
                  <a:srgbClr val="2C3E50"/>
                </a:solidFill>
                <a:effectLst/>
                <a:latin typeface="Segoe UI" panose="020B0502040204020203" pitchFamily="34" charset="0"/>
                <a:ea typeface="等线" panose="02010600030101010101" pitchFamily="2" charset="-122"/>
              </a:rPr>
              <a:t>mmap</a:t>
            </a:r>
            <a:r>
              <a:rPr lang="en-US" altLang="zh-CN" sz="1800" b="1" kern="100" dirty="0">
                <a:solidFill>
                  <a:srgbClr val="2C3E50"/>
                </a:solidFill>
                <a:effectLst/>
                <a:latin typeface="Segoe UI" panose="020B0502040204020203" pitchFamily="34" charset="0"/>
                <a:ea typeface="等线" panose="02010600030101010101" pitchFamily="2" charset="-122"/>
              </a:rPr>
              <a:t> + write</a:t>
            </a:r>
            <a:endParaRPr lang="zh-CN" altLang="zh-CN" sz="1800" b="1" kern="100" dirty="0">
              <a:effectLst/>
              <a:latin typeface="等线" panose="02010600030101010101" pitchFamily="2" charset="-122"/>
              <a:ea typeface="等线" panose="02010600030101010101" pitchFamily="2" charset="-122"/>
            </a:endParaRPr>
          </a:p>
        </p:txBody>
      </p:sp>
      <p:pic>
        <p:nvPicPr>
          <p:cNvPr id="13" name="图片 12">
            <a:extLst>
              <a:ext uri="{FF2B5EF4-FFF2-40B4-BE49-F238E27FC236}">
                <a16:creationId xmlns:a16="http://schemas.microsoft.com/office/drawing/2014/main" id="{72972DDA-6AFB-4A66-9C80-EF28D361CD1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87542" y="1129075"/>
            <a:ext cx="3877681" cy="2238896"/>
          </a:xfrm>
          <a:prstGeom prst="rect">
            <a:avLst/>
          </a:prstGeom>
          <a:noFill/>
          <a:ln>
            <a:noFill/>
          </a:ln>
        </p:spPr>
      </p:pic>
      <p:sp>
        <p:nvSpPr>
          <p:cNvPr id="14" name="Rectangle 1">
            <a:extLst>
              <a:ext uri="{FF2B5EF4-FFF2-40B4-BE49-F238E27FC236}">
                <a16:creationId xmlns:a16="http://schemas.microsoft.com/office/drawing/2014/main" id="{9BCF242F-F61C-4E2E-8029-C627B913E4BF}"/>
              </a:ext>
            </a:extLst>
          </p:cNvPr>
          <p:cNvSpPr>
            <a:spLocks noChangeArrowheads="1"/>
          </p:cNvSpPr>
          <p:nvPr/>
        </p:nvSpPr>
        <p:spPr bwMode="auto">
          <a:xfrm>
            <a:off x="5862330" y="482744"/>
            <a:ext cx="636494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err="1">
                <a:ln>
                  <a:noFill/>
                </a:ln>
                <a:solidFill>
                  <a:srgbClr val="476582"/>
                </a:solidFill>
                <a:effectLst/>
                <a:ea typeface="宋体" panose="02010600030101010101" pitchFamily="2" charset="-122"/>
                <a:cs typeface="宋体" panose="02010600030101010101" pitchFamily="2" charset="-122"/>
              </a:rPr>
              <a:t>mmap</a:t>
            </a:r>
            <a:r>
              <a:rPr kumimoji="0" lang="en-US" altLang="zh-CN" b="0" i="0" u="none" strike="noStrike" cap="none" normalizeH="0" baseline="0" dirty="0">
                <a:ln>
                  <a:noFill/>
                </a:ln>
                <a:solidFill>
                  <a:srgbClr val="476582"/>
                </a:solidFill>
                <a:effectLst/>
                <a:ea typeface="宋体" panose="02010600030101010101" pitchFamily="2" charset="-122"/>
                <a:cs typeface="宋体" panose="02010600030101010101" pitchFamily="2" charset="-122"/>
              </a:rPr>
              <a:t>()</a:t>
            </a:r>
            <a:r>
              <a:rPr kumimoji="0" lang="en-US" altLang="zh-CN" b="0" i="0" u="none" strike="noStrike" cap="none" normalizeH="0" baseline="0" dirty="0">
                <a:ln>
                  <a:noFill/>
                </a:ln>
                <a:solidFill>
                  <a:srgbClr val="2C3E50"/>
                </a:solidFill>
                <a:effectLst/>
                <a:ea typeface="等线" panose="02010600030101010101" pitchFamily="2" charset="-122"/>
                <a:cs typeface="Segoe UI" panose="020B0502040204020203" pitchFamily="34" charset="0"/>
              </a:rPr>
              <a:t> </a:t>
            </a:r>
            <a:r>
              <a:rPr kumimoji="0" lang="zh-CN" altLang="en-US" b="0" i="0" u="none" strike="noStrike" cap="none" normalizeH="0" baseline="0" dirty="0">
                <a:ln>
                  <a:noFill/>
                </a:ln>
                <a:solidFill>
                  <a:srgbClr val="2C3E50"/>
                </a:solidFill>
                <a:effectLst/>
                <a:ea typeface="等线" panose="02010600030101010101" pitchFamily="2" charset="-122"/>
                <a:cs typeface="Segoe UI" panose="020B0502040204020203" pitchFamily="34" charset="0"/>
              </a:rPr>
              <a:t>系统调用函数会直接</a:t>
            </a:r>
            <a:r>
              <a:rPr kumimoji="0" lang="zh-CN" altLang="en-US" b="1" i="0" u="none" strike="noStrike" cap="none" normalizeH="0" baseline="0" dirty="0">
                <a:ln>
                  <a:noFill/>
                </a:ln>
                <a:solidFill>
                  <a:srgbClr val="2C3E50"/>
                </a:solidFill>
                <a:effectLst/>
                <a:ea typeface="等线" panose="02010600030101010101" pitchFamily="2" charset="-122"/>
                <a:cs typeface="Segoe UI" panose="020B0502040204020203" pitchFamily="34" charset="0"/>
              </a:rPr>
              <a:t>把内核缓冲区里的数据「</a:t>
            </a:r>
            <a:r>
              <a:rPr kumimoji="0" lang="zh-CN" altLang="en-US" b="1" i="0" u="none" strike="noStrike" cap="none" normalizeH="0" baseline="0" dirty="0">
                <a:ln>
                  <a:noFill/>
                </a:ln>
                <a:solidFill>
                  <a:srgbClr val="304FFE"/>
                </a:solidFill>
                <a:effectLst/>
                <a:ea typeface="等线" panose="02010600030101010101" pitchFamily="2" charset="-122"/>
                <a:cs typeface="Segoe UI" panose="020B0502040204020203" pitchFamily="34" charset="0"/>
              </a:rPr>
              <a:t>映射</a:t>
            </a:r>
            <a:r>
              <a:rPr kumimoji="0" lang="zh-CN" altLang="en-US" b="1" i="0" u="none" strike="noStrike" cap="none" normalizeH="0" baseline="0" dirty="0">
                <a:ln>
                  <a:noFill/>
                </a:ln>
                <a:solidFill>
                  <a:srgbClr val="2C3E50"/>
                </a:solidFill>
                <a:effectLst/>
                <a:ea typeface="等线" panose="02010600030101010101" pitchFamily="2" charset="-122"/>
                <a:cs typeface="Segoe UI" panose="020B0502040204020203" pitchFamily="34" charset="0"/>
              </a:rPr>
              <a:t>」到用户空间</a:t>
            </a:r>
            <a:r>
              <a:rPr lang="zh-CN" altLang="en-US" dirty="0">
                <a:ea typeface="等线" panose="02010600030101010101" pitchFamily="2" charset="-122"/>
                <a:cs typeface="Segoe UI" panose="020B0502040204020203" pitchFamily="34" charset="0"/>
              </a:rPr>
              <a:t>，相当于直接操作内核缓冲区，不用拷贝到用户区</a:t>
            </a:r>
            <a:endParaRPr kumimoji="0" lang="zh-CN" altLang="en-US" b="0" i="0" u="none" strike="noStrike" cap="none" normalizeH="0" baseline="0" dirty="0">
              <a:ln>
                <a:noFill/>
              </a:ln>
              <a:solidFill>
                <a:schemeClr val="tx1"/>
              </a:solidFill>
              <a:effectLst/>
            </a:endParaRPr>
          </a:p>
        </p:txBody>
      </p:sp>
      <p:sp>
        <p:nvSpPr>
          <p:cNvPr id="15" name="文本框 14">
            <a:extLst>
              <a:ext uri="{FF2B5EF4-FFF2-40B4-BE49-F238E27FC236}">
                <a16:creationId xmlns:a16="http://schemas.microsoft.com/office/drawing/2014/main" id="{D7491703-DC82-4B70-A744-74B5C7A2DA5D}"/>
              </a:ext>
            </a:extLst>
          </p:cNvPr>
          <p:cNvSpPr txBox="1"/>
          <p:nvPr/>
        </p:nvSpPr>
        <p:spPr>
          <a:xfrm>
            <a:off x="6161675" y="3417445"/>
            <a:ext cx="5362078" cy="511422"/>
          </a:xfrm>
          <a:prstGeom prst="rect">
            <a:avLst/>
          </a:prstGeom>
          <a:noFill/>
        </p:spPr>
        <p:txBody>
          <a:bodyPr wrap="square">
            <a:spAutoFit/>
          </a:bodyPr>
          <a:lstStyle/>
          <a:p>
            <a:pPr algn="just">
              <a:lnSpc>
                <a:spcPct val="173000"/>
              </a:lnSpc>
              <a:spcBef>
                <a:spcPts val="1300"/>
              </a:spcBef>
              <a:spcAft>
                <a:spcPts val="1300"/>
              </a:spcAft>
            </a:pPr>
            <a:r>
              <a:rPr lang="zh-CN" altLang="en-US" sz="1800" b="1" kern="100" dirty="0">
                <a:solidFill>
                  <a:srgbClr val="FF0000"/>
                </a:solidFill>
                <a:effectLst/>
                <a:latin typeface="Segoe UI" panose="020B0502040204020203" pitchFamily="34" charset="0"/>
                <a:ea typeface="等线" panose="02010600030101010101" pitchFamily="2" charset="-122"/>
              </a:rPr>
              <a:t>优化：</a:t>
            </a:r>
            <a:r>
              <a:rPr lang="en-US" altLang="zh-CN" sz="1800" b="1" kern="100" dirty="0" err="1">
                <a:solidFill>
                  <a:srgbClr val="2C3E50"/>
                </a:solidFill>
                <a:effectLst/>
                <a:latin typeface="Segoe UI" panose="020B0502040204020203" pitchFamily="34" charset="0"/>
                <a:ea typeface="等线" panose="02010600030101010101" pitchFamily="2" charset="-122"/>
              </a:rPr>
              <a:t>sendfile</a:t>
            </a:r>
            <a:r>
              <a:rPr lang="en-US" altLang="zh-CN" sz="1800" b="1" kern="100" dirty="0">
                <a:solidFill>
                  <a:srgbClr val="2C3E50"/>
                </a:solidFill>
                <a:effectLst/>
                <a:latin typeface="Segoe UI" panose="020B0502040204020203" pitchFamily="34" charset="0"/>
                <a:ea typeface="等线" panose="02010600030101010101" pitchFamily="2" charset="-122"/>
              </a:rPr>
              <a:t>  </a:t>
            </a:r>
            <a:r>
              <a:rPr lang="en-US" altLang="zh-CN" sz="1800" b="1" kern="100" dirty="0" err="1">
                <a:solidFill>
                  <a:srgbClr val="2C3E50"/>
                </a:solidFill>
                <a:effectLst/>
                <a:latin typeface="Segoe UI" panose="020B0502040204020203" pitchFamily="34" charset="0"/>
                <a:ea typeface="等线" panose="02010600030101010101" pitchFamily="2" charset="-122"/>
              </a:rPr>
              <a:t>linux</a:t>
            </a:r>
            <a:r>
              <a:rPr lang="zh-CN" altLang="en-US" sz="1800" b="1" kern="100" dirty="0">
                <a:solidFill>
                  <a:srgbClr val="2C3E50"/>
                </a:solidFill>
                <a:effectLst/>
                <a:latin typeface="Segoe UI" panose="020B0502040204020203" pitchFamily="34" charset="0"/>
                <a:ea typeface="等线" panose="02010600030101010101" pitchFamily="2" charset="-122"/>
              </a:rPr>
              <a:t>专门发送文件的系统调用函数</a:t>
            </a:r>
            <a:endParaRPr lang="zh-CN" altLang="zh-CN" sz="1800" b="1" kern="100" dirty="0">
              <a:effectLst/>
              <a:latin typeface="等线" panose="02010600030101010101" pitchFamily="2" charset="-122"/>
              <a:ea typeface="等线" panose="02010600030101010101" pitchFamily="2" charset="-122"/>
            </a:endParaRPr>
          </a:p>
        </p:txBody>
      </p:sp>
      <p:pic>
        <p:nvPicPr>
          <p:cNvPr id="17" name="图片 16">
            <a:extLst>
              <a:ext uri="{FF2B5EF4-FFF2-40B4-BE49-F238E27FC236}">
                <a16:creationId xmlns:a16="http://schemas.microsoft.com/office/drawing/2014/main" id="{A6E7F5B7-9DA0-4A31-8BA3-F470D98F89EF}"/>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18406" y="3978341"/>
            <a:ext cx="4579620" cy="2708910"/>
          </a:xfrm>
          <a:prstGeom prst="rect">
            <a:avLst/>
          </a:prstGeom>
          <a:noFill/>
          <a:ln>
            <a:noFill/>
          </a:ln>
        </p:spPr>
      </p:pic>
    </p:spTree>
    <p:extLst>
      <p:ext uri="{BB962C8B-B14F-4D97-AF65-F5344CB8AC3E}">
        <p14:creationId xmlns:p14="http://schemas.microsoft.com/office/powerpoint/2010/main" val="91500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F5B66CD-AAD6-E255-4E6F-EF319674A688}"/>
              </a:ext>
            </a:extLst>
          </p:cNvPr>
          <p:cNvSpPr txBox="1"/>
          <p:nvPr/>
        </p:nvSpPr>
        <p:spPr>
          <a:xfrm>
            <a:off x="3526642" y="2497976"/>
            <a:ext cx="5138716" cy="1862048"/>
          </a:xfrm>
          <a:prstGeom prst="rect">
            <a:avLst/>
          </a:prstGeom>
          <a:noFill/>
        </p:spPr>
        <p:txBody>
          <a:bodyPr wrap="square" rtlCol="0">
            <a:spAutoFit/>
          </a:bodyPr>
          <a:lstStyle/>
          <a:p>
            <a:r>
              <a:rPr lang="zh-CN" altLang="en-US" sz="115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主管面</a:t>
            </a:r>
            <a:endParaRPr lang="zh-CN" altLang="zh-CN" sz="115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4861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4D983C7-752C-7C8B-4F80-118B4AC31A84}"/>
              </a:ext>
            </a:extLst>
          </p:cNvPr>
          <p:cNvSpPr txBox="1"/>
          <p:nvPr/>
        </p:nvSpPr>
        <p:spPr>
          <a:xfrm>
            <a:off x="-2" y="55020"/>
            <a:ext cx="4073236" cy="1200329"/>
          </a:xfrm>
          <a:prstGeom prst="rect">
            <a:avLst/>
          </a:prstGeom>
          <a:noFill/>
        </p:spPr>
        <p:txBody>
          <a:bodyPr wrap="square" rtlCol="0">
            <a:spAutoFit/>
          </a:bodyPr>
          <a:lstStyle/>
          <a:p>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项目相关</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3C797F14-4CC9-98F3-E6AA-9003A0A53561}"/>
              </a:ext>
            </a:extLst>
          </p:cNvPr>
          <p:cNvSpPr txBox="1"/>
          <p:nvPr/>
        </p:nvSpPr>
        <p:spPr>
          <a:xfrm>
            <a:off x="5398658" y="81933"/>
            <a:ext cx="5440219" cy="1200329"/>
          </a:xfrm>
          <a:prstGeom prst="rect">
            <a:avLst/>
          </a:prstGeom>
          <a:noFill/>
        </p:spPr>
        <p:txBody>
          <a:bodyPr wrap="square">
            <a:spAutoFit/>
          </a:bodyPr>
          <a:lstStyle/>
          <a:p>
            <a:pPr algn="just"/>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① </a:t>
            </a:r>
            <a:r>
              <a:rPr lang="zh-CN" altLang="en-US" sz="24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项目经历最大挫折怎么解决</a:t>
            </a:r>
            <a:endParaRPr lang="en-US" altLang="zh-CN" sz="24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做弱监督方法没人做，没得参考，导致很差。看其他领域的弱监督进行迁移</a:t>
            </a:r>
            <a:endPar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07949F2B-3C31-D871-97CD-20392F8ADA35}"/>
              </a:ext>
            </a:extLst>
          </p:cNvPr>
          <p:cNvSpPr txBox="1"/>
          <p:nvPr/>
        </p:nvSpPr>
        <p:spPr>
          <a:xfrm>
            <a:off x="0" y="1509746"/>
            <a:ext cx="11859493" cy="5170646"/>
          </a:xfrm>
          <a:prstGeom prst="rect">
            <a:avLst/>
          </a:prstGeom>
          <a:noFill/>
        </p:spPr>
        <p:txBody>
          <a:bodyPr wrap="square">
            <a:spAutoFit/>
          </a:bodyPr>
          <a:lstStyle/>
          <a:p>
            <a:pPr algn="just"/>
            <a:r>
              <a:rPr lang="zh-CN" altLang="en-US" sz="2400" b="1" i="0" kern="100" dirty="0">
                <a:solidFill>
                  <a:srgbClr val="2C3E50"/>
                </a:solidFill>
                <a:highlight>
                  <a:srgbClr val="F7F8FC"/>
                </a:highlight>
                <a:latin typeface="等线" panose="02010600030101010101" pitchFamily="2" charset="-122"/>
                <a:ea typeface="等线" panose="02010600030101010101" pitchFamily="2" charset="-122"/>
                <a:cs typeface="Times New Roman" panose="02020603050405020304" pitchFamily="18" charset="0"/>
              </a:rPr>
              <a:t>② </a:t>
            </a:r>
            <a:r>
              <a:rPr lang="zh-CN" altLang="en-US" sz="2400" b="1" i="0" dirty="0">
                <a:solidFill>
                  <a:srgbClr val="FF0000"/>
                </a:solidFill>
                <a:effectLst/>
                <a:highlight>
                  <a:srgbClr val="F7F8FC"/>
                </a:highlight>
                <a:latin typeface="-apple-system"/>
              </a:rPr>
              <a:t>项目乙方新加了需求没办法按需完成怎么办</a:t>
            </a:r>
            <a:endParaRPr lang="en-US" altLang="zh-CN" sz="2400" b="1" i="0" dirty="0">
              <a:solidFill>
                <a:srgbClr val="FF0000"/>
              </a:solidFill>
              <a:effectLst/>
              <a:highlight>
                <a:srgbClr val="F7F8FC"/>
              </a:highlight>
              <a:latin typeface="-apple-system"/>
            </a:endParaRPr>
          </a:p>
          <a:p>
            <a:pPr algn="l">
              <a:buFont typeface="+mj-lt"/>
              <a:buAutoNum type="arabicPeriod"/>
            </a:pPr>
            <a:r>
              <a:rPr lang="zh-CN" altLang="en-US" b="1" i="0" dirty="0">
                <a:solidFill>
                  <a:srgbClr val="1F2328"/>
                </a:solidFill>
                <a:effectLst/>
                <a:highlight>
                  <a:srgbClr val="FFFFFF"/>
                </a:highlight>
                <a:latin typeface="-apple-system"/>
              </a:rPr>
              <a:t>明确需求细节与影响</a:t>
            </a:r>
            <a:r>
              <a:rPr lang="zh-CN" altLang="en-US" b="0" i="0" dirty="0">
                <a:solidFill>
                  <a:srgbClr val="1F2328"/>
                </a:solidFill>
                <a:effectLst/>
                <a:highlight>
                  <a:srgbClr val="FFFFFF"/>
                </a:highlight>
                <a:latin typeface="-apple-system"/>
              </a:rPr>
              <a:t>：首先，与乙方详细讨论新增需求的具体内容、背后的原因及期望的完成时间。理解这些需求是否为项目成功的关键因素，以及它们对现有计划的影响程度。</a:t>
            </a:r>
          </a:p>
          <a:p>
            <a:pPr algn="l">
              <a:buFont typeface="+mj-lt"/>
              <a:buAutoNum type="arabicPeriod"/>
            </a:pPr>
            <a:r>
              <a:rPr lang="zh-CN" altLang="en-US" b="1" i="0" dirty="0">
                <a:solidFill>
                  <a:srgbClr val="1F2328"/>
                </a:solidFill>
                <a:effectLst/>
                <a:highlight>
                  <a:srgbClr val="FFFFFF"/>
                </a:highlight>
                <a:latin typeface="-apple-system"/>
              </a:rPr>
              <a:t>评估资源与时间</a:t>
            </a:r>
            <a:r>
              <a:rPr lang="zh-CN" altLang="en-US" b="0" i="0" dirty="0">
                <a:solidFill>
                  <a:srgbClr val="1F2328"/>
                </a:solidFill>
                <a:effectLst/>
                <a:highlight>
                  <a:srgbClr val="FFFFFF"/>
                </a:highlight>
                <a:latin typeface="-apple-system"/>
              </a:rPr>
              <a:t>：基于新增需求，重新评估项目的时间表、所需资源和人力成本。明确指出为了满足新需求，哪些原定的任务可能需要延期，或是需要额外的资源支持。</a:t>
            </a:r>
          </a:p>
          <a:p>
            <a:pPr algn="l">
              <a:buFont typeface="+mj-lt"/>
              <a:buAutoNum type="arabicPeriod"/>
            </a:pPr>
            <a:r>
              <a:rPr lang="zh-CN" altLang="en-US" b="1" i="0" dirty="0">
                <a:solidFill>
                  <a:srgbClr val="1F2328"/>
                </a:solidFill>
                <a:effectLst/>
                <a:highlight>
                  <a:srgbClr val="FFFFFF"/>
                </a:highlight>
                <a:latin typeface="-apple-system"/>
              </a:rPr>
              <a:t>沟通与协商</a:t>
            </a:r>
            <a:r>
              <a:rPr lang="zh-CN" altLang="en-US" b="0" i="0" dirty="0">
                <a:solidFill>
                  <a:srgbClr val="1F2328"/>
                </a:solidFill>
                <a:effectLst/>
                <a:highlight>
                  <a:srgbClr val="FFFFFF"/>
                </a:highlight>
                <a:latin typeface="-apple-system"/>
              </a:rPr>
              <a:t>：</a:t>
            </a:r>
          </a:p>
          <a:p>
            <a:pPr marL="742950" lvl="1" indent="-285750" algn="l">
              <a:buFont typeface="+mj-lt"/>
              <a:buAutoNum type="arabicPeriod"/>
            </a:pPr>
            <a:r>
              <a:rPr lang="zh-CN" altLang="en-US" b="1" i="0" dirty="0">
                <a:solidFill>
                  <a:srgbClr val="1F2328"/>
                </a:solidFill>
                <a:effectLst/>
                <a:highlight>
                  <a:srgbClr val="FFFFFF"/>
                </a:highlight>
                <a:latin typeface="-apple-system"/>
              </a:rPr>
              <a:t>透明沟通</a:t>
            </a:r>
            <a:r>
              <a:rPr lang="zh-CN" altLang="en-US" b="0" i="0" dirty="0">
                <a:solidFill>
                  <a:srgbClr val="1F2328"/>
                </a:solidFill>
                <a:effectLst/>
                <a:highlight>
                  <a:srgbClr val="FFFFFF"/>
                </a:highlight>
                <a:latin typeface="-apple-system"/>
              </a:rPr>
              <a:t>：向乙方清晰地传达新增需求对项目进度和成本的潜在影响。</a:t>
            </a:r>
          </a:p>
          <a:p>
            <a:pPr marL="742950" lvl="1" indent="-285750" algn="l">
              <a:buFont typeface="+mj-lt"/>
              <a:buAutoNum type="arabicPeriod"/>
            </a:pPr>
            <a:r>
              <a:rPr lang="zh-CN" altLang="en-US" b="1" i="0" dirty="0">
                <a:solidFill>
                  <a:srgbClr val="1F2328"/>
                </a:solidFill>
                <a:effectLst/>
                <a:highlight>
                  <a:srgbClr val="FFFFFF"/>
                </a:highlight>
                <a:latin typeface="-apple-system"/>
              </a:rPr>
              <a:t>优先级讨论</a:t>
            </a:r>
            <a:r>
              <a:rPr lang="zh-CN" altLang="en-US" b="0" i="0" dirty="0">
                <a:solidFill>
                  <a:srgbClr val="1F2328"/>
                </a:solidFill>
                <a:effectLst/>
                <a:highlight>
                  <a:srgbClr val="FFFFFF"/>
                </a:highlight>
                <a:latin typeface="-apple-system"/>
              </a:rPr>
              <a:t>：与乙方一起讨论需求的优先级，看是否可以将部分需求后延或调整，以保证核心功能的按时交付。</a:t>
            </a:r>
          </a:p>
          <a:p>
            <a:pPr marL="742950" lvl="1" indent="-285750" algn="l">
              <a:buFont typeface="+mj-lt"/>
              <a:buAutoNum type="arabicPeriod"/>
            </a:pPr>
            <a:r>
              <a:rPr lang="zh-CN" altLang="en-US" b="1" i="0" dirty="0">
                <a:solidFill>
                  <a:srgbClr val="1F2328"/>
                </a:solidFill>
                <a:effectLst/>
                <a:highlight>
                  <a:srgbClr val="FFFFFF"/>
                </a:highlight>
                <a:latin typeface="-apple-system"/>
              </a:rPr>
              <a:t>寻找妥协方案</a:t>
            </a:r>
            <a:r>
              <a:rPr lang="zh-CN" altLang="en-US" b="0" i="0" dirty="0">
                <a:solidFill>
                  <a:srgbClr val="1F2328"/>
                </a:solidFill>
                <a:effectLst/>
                <a:highlight>
                  <a:srgbClr val="FFFFFF"/>
                </a:highlight>
                <a:latin typeface="-apple-system"/>
              </a:rPr>
              <a:t>：探讨是否有简化版解决方案或阶段性实施的可能，以先满足最紧迫的需求。</a:t>
            </a:r>
          </a:p>
          <a:p>
            <a:pPr algn="l">
              <a:buFont typeface="+mj-lt"/>
              <a:buAutoNum type="arabicPeriod"/>
            </a:pPr>
            <a:r>
              <a:rPr lang="zh-CN" altLang="en-US" b="1" i="0" dirty="0">
                <a:solidFill>
                  <a:srgbClr val="1F2328"/>
                </a:solidFill>
                <a:effectLst/>
                <a:highlight>
                  <a:srgbClr val="FFFFFF"/>
                </a:highlight>
                <a:latin typeface="-apple-system"/>
              </a:rPr>
              <a:t>正式变更请求</a:t>
            </a:r>
            <a:r>
              <a:rPr lang="zh-CN" altLang="en-US" b="0" i="0" dirty="0">
                <a:solidFill>
                  <a:srgbClr val="1F2328"/>
                </a:solidFill>
                <a:effectLst/>
                <a:highlight>
                  <a:srgbClr val="FFFFFF"/>
                </a:highlight>
                <a:latin typeface="-apple-system"/>
              </a:rPr>
              <a:t>：如果决定接受新增需求，应通过正式的变更管理流程，记录变更内容、影响评估、新的时间表和任何成本调整，确保双方对此有书面共识。</a:t>
            </a:r>
          </a:p>
          <a:p>
            <a:pPr algn="l">
              <a:buFont typeface="+mj-lt"/>
              <a:buAutoNum type="arabicPeriod"/>
            </a:pPr>
            <a:r>
              <a:rPr lang="zh-CN" altLang="en-US" b="1" i="0" dirty="0">
                <a:solidFill>
                  <a:srgbClr val="1F2328"/>
                </a:solidFill>
                <a:effectLst/>
                <a:highlight>
                  <a:srgbClr val="FFFFFF"/>
                </a:highlight>
                <a:latin typeface="-apple-system"/>
              </a:rPr>
              <a:t>文档与合同审查</a:t>
            </a:r>
            <a:r>
              <a:rPr lang="zh-CN" altLang="en-US" b="0" i="0" dirty="0">
                <a:solidFill>
                  <a:srgbClr val="1F2328"/>
                </a:solidFill>
                <a:effectLst/>
                <a:highlight>
                  <a:srgbClr val="FFFFFF"/>
                </a:highlight>
                <a:latin typeface="-apple-system"/>
              </a:rPr>
              <a:t>：回顾原始合同中关于变更管理的条款，确认是否需要修订合同，以及如何处理因此产生的额外费用和责任分配。</a:t>
            </a:r>
          </a:p>
          <a:p>
            <a:pPr algn="l">
              <a:buFont typeface="+mj-lt"/>
              <a:buAutoNum type="arabicPeriod"/>
            </a:pPr>
            <a:r>
              <a:rPr lang="zh-CN" altLang="en-US" b="1" i="0" dirty="0">
                <a:solidFill>
                  <a:srgbClr val="1F2328"/>
                </a:solidFill>
                <a:effectLst/>
                <a:highlight>
                  <a:srgbClr val="FFFFFF"/>
                </a:highlight>
                <a:latin typeface="-apple-system"/>
              </a:rPr>
              <a:t>加强项目管理</a:t>
            </a:r>
            <a:r>
              <a:rPr lang="zh-CN" altLang="en-US" b="0" i="0" dirty="0">
                <a:solidFill>
                  <a:srgbClr val="1F2328"/>
                </a:solidFill>
                <a:effectLst/>
                <a:highlight>
                  <a:srgbClr val="FFFFFF"/>
                </a:highlight>
                <a:latin typeface="-apple-system"/>
              </a:rPr>
              <a:t>：调整项目计划，确保所有团队成员都清楚新的时间线和任务分配。使用项目管理工具跟踪进度，定期召开会议以监控执行情况并及时调整策略。</a:t>
            </a:r>
          </a:p>
          <a:p>
            <a:pPr algn="l">
              <a:buFont typeface="+mj-lt"/>
              <a:buAutoNum type="arabicPeriod"/>
            </a:pPr>
            <a:r>
              <a:rPr lang="zh-CN" altLang="en-US" b="1" i="0" dirty="0">
                <a:solidFill>
                  <a:srgbClr val="1F2328"/>
                </a:solidFill>
                <a:effectLst/>
                <a:highlight>
                  <a:srgbClr val="FFFFFF"/>
                </a:highlight>
                <a:latin typeface="-apple-system"/>
              </a:rPr>
              <a:t>维护良好关系</a:t>
            </a:r>
            <a:r>
              <a:rPr lang="zh-CN" altLang="en-US" b="0" i="0" dirty="0">
                <a:solidFill>
                  <a:srgbClr val="1F2328"/>
                </a:solidFill>
                <a:effectLst/>
                <a:highlight>
                  <a:srgbClr val="FFFFFF"/>
                </a:highlight>
                <a:latin typeface="-apple-system"/>
              </a:rPr>
              <a:t>：在整个过程中，保持积极、专业的态度，强调双方是合作伙伴，共同目标是项目成功。即使在谈判中，也要注重维护良好的合作关系。</a:t>
            </a:r>
          </a:p>
        </p:txBody>
      </p:sp>
    </p:spTree>
    <p:extLst>
      <p:ext uri="{BB962C8B-B14F-4D97-AF65-F5344CB8AC3E}">
        <p14:creationId xmlns:p14="http://schemas.microsoft.com/office/powerpoint/2010/main" val="3662468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F275DF6-1B2B-CB48-0E2F-6714B3FC1F04}"/>
              </a:ext>
            </a:extLst>
          </p:cNvPr>
          <p:cNvSpPr txBox="1"/>
          <p:nvPr/>
        </p:nvSpPr>
        <p:spPr>
          <a:xfrm>
            <a:off x="-1" y="224808"/>
            <a:ext cx="12192001" cy="6278642"/>
          </a:xfrm>
          <a:prstGeom prst="rect">
            <a:avLst/>
          </a:prstGeom>
          <a:noFill/>
        </p:spPr>
        <p:txBody>
          <a:bodyPr wrap="square">
            <a:spAutoFit/>
          </a:bodyPr>
          <a:lstStyle/>
          <a:p>
            <a:pPr algn="just"/>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③ </a:t>
            </a:r>
            <a:r>
              <a:rPr lang="zh-CN" altLang="en-US" sz="24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项目遇到问题怎么办</a:t>
            </a:r>
            <a:endParaRPr lang="en-US" altLang="zh-CN" sz="24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a:p>
            <a:pPr algn="l">
              <a:buFont typeface="+mj-lt"/>
              <a:buAutoNum type="arabicPeriod"/>
            </a:pPr>
            <a:r>
              <a:rPr lang="zh-CN" altLang="en-US" b="1" i="0" dirty="0">
                <a:solidFill>
                  <a:srgbClr val="1F2328"/>
                </a:solidFill>
                <a:effectLst/>
                <a:highlight>
                  <a:srgbClr val="FFFFFF"/>
                </a:highlight>
                <a:latin typeface="-apple-system"/>
              </a:rPr>
              <a:t>明确问题</a:t>
            </a:r>
            <a:r>
              <a:rPr lang="zh-CN" altLang="en-US" b="0" i="0" dirty="0">
                <a:solidFill>
                  <a:srgbClr val="1F2328"/>
                </a:solidFill>
                <a:effectLst/>
                <a:highlight>
                  <a:srgbClr val="FFFFFF"/>
                </a:highlight>
                <a:latin typeface="-apple-system"/>
              </a:rPr>
              <a:t>：首先，确切地识别并定义遇到的困难。这包括问题的具体表现、受影响的范围以及其对项目目标的潜在影响。</a:t>
            </a:r>
          </a:p>
          <a:p>
            <a:pPr algn="l">
              <a:buFont typeface="+mj-lt"/>
              <a:buAutoNum type="arabicPeriod"/>
            </a:pPr>
            <a:r>
              <a:rPr lang="zh-CN" altLang="en-US" b="1" i="0" dirty="0">
                <a:solidFill>
                  <a:srgbClr val="1F2328"/>
                </a:solidFill>
                <a:effectLst/>
                <a:highlight>
                  <a:srgbClr val="FFFFFF"/>
                </a:highlight>
                <a:latin typeface="-apple-system"/>
              </a:rPr>
              <a:t>全面分析</a:t>
            </a:r>
            <a:r>
              <a:rPr lang="zh-CN" altLang="en-US" b="0" i="0" dirty="0">
                <a:solidFill>
                  <a:srgbClr val="1F2328"/>
                </a:solidFill>
                <a:effectLst/>
                <a:highlight>
                  <a:srgbClr val="FFFFFF"/>
                </a:highlight>
                <a:latin typeface="-apple-system"/>
              </a:rPr>
              <a:t>：</a:t>
            </a:r>
          </a:p>
          <a:p>
            <a:pPr marL="742950" lvl="1" indent="-285750" algn="l">
              <a:buFont typeface="+mj-lt"/>
              <a:buAutoNum type="arabicPeriod"/>
            </a:pPr>
            <a:r>
              <a:rPr lang="zh-CN" altLang="en-US" b="1" i="0" dirty="0">
                <a:solidFill>
                  <a:srgbClr val="1F2328"/>
                </a:solidFill>
                <a:effectLst/>
                <a:highlight>
                  <a:srgbClr val="FFFFFF"/>
                </a:highlight>
                <a:latin typeface="-apple-system"/>
              </a:rPr>
              <a:t>根本原因分析</a:t>
            </a:r>
            <a:r>
              <a:rPr lang="zh-CN" altLang="en-US" b="0" i="0" dirty="0">
                <a:solidFill>
                  <a:srgbClr val="1F2328"/>
                </a:solidFill>
                <a:effectLst/>
                <a:highlight>
                  <a:srgbClr val="FFFFFF"/>
                </a:highlight>
                <a:latin typeface="-apple-system"/>
              </a:rPr>
              <a:t>：运用“五次为什么”等方法深入挖掘问题的根本原因，避免仅处理表面症状。</a:t>
            </a:r>
          </a:p>
          <a:p>
            <a:pPr marL="742950" lvl="1" indent="-285750" algn="l">
              <a:buFont typeface="+mj-lt"/>
              <a:buAutoNum type="arabicPeriod"/>
            </a:pPr>
            <a:r>
              <a:rPr lang="zh-CN" altLang="en-US" b="1" i="0" dirty="0">
                <a:solidFill>
                  <a:srgbClr val="1F2328"/>
                </a:solidFill>
                <a:effectLst/>
                <a:highlight>
                  <a:srgbClr val="FFFFFF"/>
                </a:highlight>
                <a:latin typeface="-apple-system"/>
              </a:rPr>
              <a:t>影响评估</a:t>
            </a:r>
            <a:r>
              <a:rPr lang="zh-CN" altLang="en-US" b="0" i="0" dirty="0">
                <a:solidFill>
                  <a:srgbClr val="1F2328"/>
                </a:solidFill>
                <a:effectLst/>
                <a:highlight>
                  <a:srgbClr val="FFFFFF"/>
                </a:highlight>
                <a:latin typeface="-apple-system"/>
              </a:rPr>
              <a:t>：评估该问题对项目时间表、成本、质量和团队士气的影响。</a:t>
            </a:r>
          </a:p>
          <a:p>
            <a:pPr algn="l">
              <a:buFont typeface="+mj-lt"/>
              <a:buAutoNum type="arabicPeriod"/>
            </a:pPr>
            <a:r>
              <a:rPr lang="zh-CN" altLang="en-US" b="1" i="0" dirty="0">
                <a:solidFill>
                  <a:srgbClr val="1F2328"/>
                </a:solidFill>
                <a:effectLst/>
                <a:highlight>
                  <a:srgbClr val="FFFFFF"/>
                </a:highlight>
                <a:latin typeface="-apple-system"/>
              </a:rPr>
              <a:t>制定解决方案</a:t>
            </a:r>
            <a:r>
              <a:rPr lang="zh-CN" altLang="en-US" b="0" i="0" dirty="0">
                <a:solidFill>
                  <a:srgbClr val="1F2328"/>
                </a:solidFill>
                <a:effectLst/>
                <a:highlight>
                  <a:srgbClr val="FFFFFF"/>
                </a:highlight>
                <a:latin typeface="-apple-system"/>
              </a:rPr>
              <a:t>：</a:t>
            </a:r>
          </a:p>
          <a:p>
            <a:pPr marL="742950" lvl="1" indent="-285750" algn="l">
              <a:buFont typeface="+mj-lt"/>
              <a:buAutoNum type="arabicPeriod"/>
            </a:pPr>
            <a:r>
              <a:rPr lang="zh-CN" altLang="en-US" b="1" i="0" dirty="0">
                <a:solidFill>
                  <a:srgbClr val="1F2328"/>
                </a:solidFill>
                <a:effectLst/>
                <a:highlight>
                  <a:srgbClr val="FFFFFF"/>
                </a:highlight>
                <a:latin typeface="-apple-system"/>
              </a:rPr>
              <a:t>集思广益</a:t>
            </a:r>
            <a:r>
              <a:rPr lang="zh-CN" altLang="en-US" b="0" i="0" dirty="0">
                <a:solidFill>
                  <a:srgbClr val="1F2328"/>
                </a:solidFill>
                <a:effectLst/>
                <a:highlight>
                  <a:srgbClr val="FFFFFF"/>
                </a:highlight>
                <a:latin typeface="-apple-system"/>
              </a:rPr>
              <a:t>：召集项目团队成员，甚至是跨部门专家，进行头脑风暴，收集各种可能的解决方案。</a:t>
            </a:r>
          </a:p>
          <a:p>
            <a:pPr marL="742950" lvl="1" indent="-285750" algn="l">
              <a:buFont typeface="+mj-lt"/>
              <a:buAutoNum type="arabicPeriod"/>
            </a:pPr>
            <a:r>
              <a:rPr lang="zh-CN" altLang="en-US" b="1" i="0" dirty="0">
                <a:solidFill>
                  <a:srgbClr val="1F2328"/>
                </a:solidFill>
                <a:effectLst/>
                <a:highlight>
                  <a:srgbClr val="FFFFFF"/>
                </a:highlight>
                <a:latin typeface="-apple-system"/>
              </a:rPr>
              <a:t>评估选项</a:t>
            </a:r>
            <a:r>
              <a:rPr lang="zh-CN" altLang="en-US" b="0" i="0" dirty="0">
                <a:solidFill>
                  <a:srgbClr val="1F2328"/>
                </a:solidFill>
                <a:effectLst/>
                <a:highlight>
                  <a:srgbClr val="FFFFFF"/>
                </a:highlight>
                <a:latin typeface="-apple-system"/>
              </a:rPr>
              <a:t>：基于可行性、成本效益、时间要求等因素，评估每个解决方案的优劣。</a:t>
            </a:r>
          </a:p>
          <a:p>
            <a:pPr marL="742950" lvl="1" indent="-285750" algn="l">
              <a:buFont typeface="+mj-lt"/>
              <a:buAutoNum type="arabicPeriod"/>
            </a:pPr>
            <a:r>
              <a:rPr lang="zh-CN" altLang="en-US" b="1" i="0" dirty="0">
                <a:solidFill>
                  <a:srgbClr val="1F2328"/>
                </a:solidFill>
                <a:effectLst/>
                <a:highlight>
                  <a:srgbClr val="FFFFFF"/>
                </a:highlight>
                <a:latin typeface="-apple-system"/>
              </a:rPr>
              <a:t>选择最佳方案</a:t>
            </a:r>
            <a:r>
              <a:rPr lang="zh-CN" altLang="en-US" b="0" i="0" dirty="0">
                <a:solidFill>
                  <a:srgbClr val="1F2328"/>
                </a:solidFill>
                <a:effectLst/>
                <a:highlight>
                  <a:srgbClr val="FFFFFF"/>
                </a:highlight>
                <a:latin typeface="-apple-system"/>
              </a:rPr>
              <a:t>：综合考虑后，选择一个或组合几个最合适的解决方案实施。</a:t>
            </a:r>
          </a:p>
          <a:p>
            <a:pPr algn="l">
              <a:buFont typeface="+mj-lt"/>
              <a:buAutoNum type="arabicPeriod"/>
            </a:pPr>
            <a:r>
              <a:rPr lang="zh-CN" altLang="en-US" b="1" i="0" dirty="0">
                <a:solidFill>
                  <a:srgbClr val="1F2328"/>
                </a:solidFill>
                <a:effectLst/>
                <a:highlight>
                  <a:srgbClr val="FFFFFF"/>
                </a:highlight>
                <a:latin typeface="-apple-system"/>
              </a:rPr>
              <a:t>行动计划</a:t>
            </a:r>
            <a:r>
              <a:rPr lang="zh-CN" altLang="en-US" b="0" i="0" dirty="0">
                <a:solidFill>
                  <a:srgbClr val="1F2328"/>
                </a:solidFill>
                <a:effectLst/>
                <a:highlight>
                  <a:srgbClr val="FFFFFF"/>
                </a:highlight>
                <a:latin typeface="-apple-system"/>
              </a:rPr>
              <a:t>：</a:t>
            </a:r>
          </a:p>
          <a:p>
            <a:pPr marL="742950" lvl="1" indent="-285750" algn="l">
              <a:buFont typeface="+mj-lt"/>
              <a:buAutoNum type="arabicPeriod"/>
            </a:pPr>
            <a:r>
              <a:rPr lang="zh-CN" altLang="en-US" b="0" i="0" dirty="0">
                <a:solidFill>
                  <a:srgbClr val="1F2328"/>
                </a:solidFill>
                <a:effectLst/>
                <a:highlight>
                  <a:srgbClr val="FFFFFF"/>
                </a:highlight>
                <a:latin typeface="-apple-system"/>
              </a:rPr>
              <a:t>制定详细的实施步骤，包括谁负责、何时开始、预期完成时间、所需资源等。</a:t>
            </a:r>
          </a:p>
          <a:p>
            <a:pPr marL="742950" lvl="1" indent="-285750" algn="l">
              <a:buFont typeface="+mj-lt"/>
              <a:buAutoNum type="arabicPeriod"/>
            </a:pPr>
            <a:r>
              <a:rPr lang="zh-CN" altLang="en-US" b="0" i="0" dirty="0">
                <a:solidFill>
                  <a:srgbClr val="1F2328"/>
                </a:solidFill>
                <a:effectLst/>
                <a:highlight>
                  <a:srgbClr val="FFFFFF"/>
                </a:highlight>
                <a:latin typeface="-apple-system"/>
              </a:rPr>
              <a:t>设置里程碑和检查点，以跟踪进展和调整计划。</a:t>
            </a:r>
          </a:p>
          <a:p>
            <a:pPr algn="l">
              <a:buFont typeface="+mj-lt"/>
              <a:buAutoNum type="arabicPeriod"/>
            </a:pPr>
            <a:r>
              <a:rPr lang="zh-CN" altLang="en-US" b="1" i="0" dirty="0">
                <a:solidFill>
                  <a:srgbClr val="1F2328"/>
                </a:solidFill>
                <a:effectLst/>
                <a:highlight>
                  <a:srgbClr val="FFFFFF"/>
                </a:highlight>
                <a:latin typeface="-apple-system"/>
              </a:rPr>
              <a:t>沟通与协调</a:t>
            </a:r>
            <a:r>
              <a:rPr lang="zh-CN" altLang="en-US" b="0" i="0" dirty="0">
                <a:solidFill>
                  <a:srgbClr val="1F2328"/>
                </a:solidFill>
                <a:effectLst/>
                <a:highlight>
                  <a:srgbClr val="FFFFFF"/>
                </a:highlight>
                <a:latin typeface="-apple-system"/>
              </a:rPr>
              <a:t>：</a:t>
            </a:r>
          </a:p>
          <a:p>
            <a:pPr marL="742950" lvl="1" indent="-285750" algn="l">
              <a:buFont typeface="+mj-lt"/>
              <a:buAutoNum type="arabicPeriod"/>
            </a:pPr>
            <a:r>
              <a:rPr lang="zh-CN" altLang="en-US" b="0" i="0" dirty="0">
                <a:solidFill>
                  <a:srgbClr val="1F2328"/>
                </a:solidFill>
                <a:effectLst/>
                <a:highlight>
                  <a:srgbClr val="FFFFFF"/>
                </a:highlight>
                <a:latin typeface="-apple-system"/>
              </a:rPr>
              <a:t>向所有相关方（包括客户、上级、团队成员）清晰地传达问题及所选解决方案，确保透明度和一致性。</a:t>
            </a:r>
          </a:p>
          <a:p>
            <a:pPr marL="742950" lvl="1" indent="-285750" algn="l">
              <a:buFont typeface="+mj-lt"/>
              <a:buAutoNum type="arabicPeriod"/>
            </a:pPr>
            <a:r>
              <a:rPr lang="zh-CN" altLang="en-US" b="0" i="0" dirty="0">
                <a:solidFill>
                  <a:srgbClr val="1F2328"/>
                </a:solidFill>
                <a:effectLst/>
                <a:highlight>
                  <a:srgbClr val="FFFFFF"/>
                </a:highlight>
                <a:latin typeface="-apple-system"/>
              </a:rPr>
              <a:t>获得必要的支持和资源，包括资金、人力和外部协助。</a:t>
            </a:r>
          </a:p>
          <a:p>
            <a:pPr algn="l">
              <a:buFont typeface="+mj-lt"/>
              <a:buAutoNum type="arabicPeriod"/>
            </a:pPr>
            <a:r>
              <a:rPr lang="zh-CN" altLang="en-US" b="1" i="0" dirty="0">
                <a:solidFill>
                  <a:srgbClr val="1F2328"/>
                </a:solidFill>
                <a:effectLst/>
                <a:highlight>
                  <a:srgbClr val="FFFFFF"/>
                </a:highlight>
                <a:latin typeface="-apple-system"/>
              </a:rPr>
              <a:t>执行与监控</a:t>
            </a:r>
            <a:r>
              <a:rPr lang="zh-CN" altLang="en-US" b="0" i="0" dirty="0">
                <a:solidFill>
                  <a:srgbClr val="1F2328"/>
                </a:solidFill>
                <a:effectLst/>
                <a:highlight>
                  <a:srgbClr val="FFFFFF"/>
                </a:highlight>
                <a:latin typeface="-apple-system"/>
              </a:rPr>
              <a:t>：</a:t>
            </a:r>
          </a:p>
          <a:p>
            <a:pPr marL="742950" lvl="1" indent="-285750" algn="l">
              <a:buFont typeface="+mj-lt"/>
              <a:buAutoNum type="arabicPeriod"/>
            </a:pPr>
            <a:r>
              <a:rPr lang="zh-CN" altLang="en-US" b="0" i="0" dirty="0">
                <a:solidFill>
                  <a:srgbClr val="1F2328"/>
                </a:solidFill>
                <a:effectLst/>
                <a:highlight>
                  <a:srgbClr val="FFFFFF"/>
                </a:highlight>
                <a:latin typeface="-apple-system"/>
              </a:rPr>
              <a:t>按照计划执行，同时密切监控实施过程，确保按既定路线前进。</a:t>
            </a:r>
          </a:p>
          <a:p>
            <a:pPr marL="742950" lvl="1" indent="-285750" algn="l">
              <a:buFont typeface="+mj-lt"/>
              <a:buAutoNum type="arabicPeriod"/>
            </a:pPr>
            <a:r>
              <a:rPr lang="zh-CN" altLang="en-US" b="0" i="0" dirty="0">
                <a:solidFill>
                  <a:srgbClr val="1F2328"/>
                </a:solidFill>
                <a:effectLst/>
                <a:highlight>
                  <a:srgbClr val="FFFFFF"/>
                </a:highlight>
                <a:latin typeface="-apple-system"/>
              </a:rPr>
              <a:t>定期回顾进展，及时调整策略以应对新出现的挑战。</a:t>
            </a:r>
          </a:p>
          <a:p>
            <a:pPr algn="l">
              <a:buFont typeface="+mj-lt"/>
              <a:buAutoNum type="arabicPeriod"/>
            </a:pPr>
            <a:r>
              <a:rPr lang="zh-CN" altLang="en-US" b="1" i="0" dirty="0">
                <a:solidFill>
                  <a:srgbClr val="1F2328"/>
                </a:solidFill>
                <a:effectLst/>
                <a:highlight>
                  <a:srgbClr val="FFFFFF"/>
                </a:highlight>
                <a:latin typeface="-apple-system"/>
              </a:rPr>
              <a:t>总结与反馈</a:t>
            </a:r>
            <a:r>
              <a:rPr lang="zh-CN" altLang="en-US" b="0" i="0" dirty="0">
                <a:solidFill>
                  <a:srgbClr val="1F2328"/>
                </a:solidFill>
                <a:effectLst/>
                <a:highlight>
                  <a:srgbClr val="FFFFFF"/>
                </a:highlight>
                <a:latin typeface="-apple-system"/>
              </a:rPr>
              <a:t>：</a:t>
            </a:r>
          </a:p>
          <a:p>
            <a:pPr marL="742950" lvl="1" indent="-285750" algn="l">
              <a:buFont typeface="+mj-lt"/>
              <a:buAutoNum type="arabicPeriod"/>
            </a:pPr>
            <a:r>
              <a:rPr lang="zh-CN" altLang="en-US" b="0" i="0" dirty="0">
                <a:solidFill>
                  <a:srgbClr val="1F2328"/>
                </a:solidFill>
                <a:effectLst/>
                <a:highlight>
                  <a:srgbClr val="FFFFFF"/>
                </a:highlight>
                <a:latin typeface="-apple-system"/>
              </a:rPr>
              <a:t>项目结束后，组织复盘会议，总结经验教训，包括问题发生的原因、采取的措施及其效果。</a:t>
            </a:r>
          </a:p>
          <a:p>
            <a:pPr marL="742950" lvl="1" indent="-285750" algn="l">
              <a:buFont typeface="+mj-lt"/>
              <a:buAutoNum type="arabicPeriod"/>
            </a:pPr>
            <a:r>
              <a:rPr lang="zh-CN" altLang="en-US" b="0" i="0" dirty="0">
                <a:solidFill>
                  <a:srgbClr val="1F2328"/>
                </a:solidFill>
                <a:effectLst/>
                <a:highlight>
                  <a:srgbClr val="FFFFFF"/>
                </a:highlight>
                <a:latin typeface="-apple-system"/>
              </a:rPr>
              <a:t>将这些经验整合到项目管理流程和知识库中，提升未来项目的预防和应对能力。</a:t>
            </a:r>
          </a:p>
        </p:txBody>
      </p:sp>
    </p:spTree>
    <p:extLst>
      <p:ext uri="{BB962C8B-B14F-4D97-AF65-F5344CB8AC3E}">
        <p14:creationId xmlns:p14="http://schemas.microsoft.com/office/powerpoint/2010/main" val="3939537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AECEF77D-A528-0D5C-673C-7F17767E0030}"/>
              </a:ext>
            </a:extLst>
          </p:cNvPr>
          <p:cNvSpPr txBox="1"/>
          <p:nvPr/>
        </p:nvSpPr>
        <p:spPr>
          <a:xfrm>
            <a:off x="-1" y="551289"/>
            <a:ext cx="12192001" cy="5755422"/>
          </a:xfrm>
          <a:prstGeom prst="rect">
            <a:avLst/>
          </a:prstGeom>
          <a:noFill/>
        </p:spPr>
        <p:txBody>
          <a:bodyPr wrap="square">
            <a:spAutoFit/>
          </a:bodyPr>
          <a:lstStyle/>
          <a:p>
            <a:pPr algn="just"/>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④</a:t>
            </a: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 </a:t>
            </a:r>
            <a:r>
              <a:rPr lang="zh-CN" altLang="en-US" sz="24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团队意见不一致怎么解决</a:t>
            </a:r>
            <a:endParaRPr lang="en-US" altLang="zh-CN" sz="24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a:p>
            <a:pPr algn="l">
              <a:buFont typeface="+mj-lt"/>
              <a:buAutoNum type="arabicPeriod"/>
            </a:pPr>
            <a:r>
              <a:rPr lang="zh-CN" altLang="en-US" sz="2000" b="1" i="0" dirty="0">
                <a:solidFill>
                  <a:srgbClr val="1F2328"/>
                </a:solidFill>
                <a:effectLst/>
                <a:highlight>
                  <a:srgbClr val="FFFFFF"/>
                </a:highlight>
                <a:latin typeface="-apple-system"/>
              </a:rPr>
              <a:t>开放沟通环境</a:t>
            </a:r>
            <a:r>
              <a:rPr lang="zh-CN" altLang="en-US" sz="2000" b="0" i="0" dirty="0">
                <a:solidFill>
                  <a:srgbClr val="1F2328"/>
                </a:solidFill>
                <a:effectLst/>
                <a:highlight>
                  <a:srgbClr val="FFFFFF"/>
                </a:highlight>
                <a:latin typeface="-apple-system"/>
              </a:rPr>
              <a:t>：鼓励团队成员在尊重和理解的氛围中自由表达观点。作为领导者或协调人，要保持中立，倾听每个人的意见，确保每个人的声音都被听到。</a:t>
            </a:r>
          </a:p>
          <a:p>
            <a:pPr algn="l">
              <a:buFont typeface="+mj-lt"/>
              <a:buAutoNum type="arabicPeriod"/>
            </a:pPr>
            <a:r>
              <a:rPr lang="zh-CN" altLang="en-US" sz="2000" b="1" i="0" dirty="0">
                <a:solidFill>
                  <a:srgbClr val="1F2328"/>
                </a:solidFill>
                <a:effectLst/>
                <a:highlight>
                  <a:srgbClr val="FFFFFF"/>
                </a:highlight>
                <a:latin typeface="-apple-system"/>
              </a:rPr>
              <a:t>明确讨论目的</a:t>
            </a:r>
            <a:r>
              <a:rPr lang="zh-CN" altLang="en-US" sz="2000" b="0" i="0" dirty="0">
                <a:solidFill>
                  <a:srgbClr val="1F2328"/>
                </a:solidFill>
                <a:effectLst/>
                <a:highlight>
                  <a:srgbClr val="FFFFFF"/>
                </a:highlight>
                <a:latin typeface="-apple-system"/>
              </a:rPr>
              <a:t>：在讨论前明确会议目的，是为了解决特定问题还是做出决策。确保团队成员对讨论的目标有共同的理解。</a:t>
            </a:r>
          </a:p>
          <a:p>
            <a:pPr algn="l">
              <a:buFont typeface="+mj-lt"/>
              <a:buAutoNum type="arabicPeriod"/>
            </a:pPr>
            <a:r>
              <a:rPr lang="zh-CN" altLang="en-US" sz="2000" b="1" i="0" dirty="0">
                <a:solidFill>
                  <a:srgbClr val="1F2328"/>
                </a:solidFill>
                <a:effectLst/>
                <a:highlight>
                  <a:srgbClr val="FFFFFF"/>
                </a:highlight>
                <a:latin typeface="-apple-system"/>
              </a:rPr>
              <a:t>信息共享</a:t>
            </a:r>
            <a:r>
              <a:rPr lang="zh-CN" altLang="en-US" sz="2000" b="0" i="0" dirty="0">
                <a:solidFill>
                  <a:srgbClr val="1F2328"/>
                </a:solidFill>
                <a:effectLst/>
                <a:highlight>
                  <a:srgbClr val="FFFFFF"/>
                </a:highlight>
                <a:latin typeface="-apple-system"/>
              </a:rPr>
              <a:t>：确保所有相关信息和数据对团队开放，有时候意见不合源于信息不对等。共享资料可以帮助大家基于相同的信息基础进行讨论。</a:t>
            </a:r>
          </a:p>
          <a:p>
            <a:pPr algn="l">
              <a:buFont typeface="+mj-lt"/>
              <a:buAutoNum type="arabicPeriod"/>
            </a:pPr>
            <a:r>
              <a:rPr lang="zh-CN" altLang="en-US" sz="2000" b="1" i="0" dirty="0">
                <a:solidFill>
                  <a:srgbClr val="1F2328"/>
                </a:solidFill>
                <a:effectLst/>
                <a:highlight>
                  <a:srgbClr val="FFFFFF"/>
                </a:highlight>
                <a:latin typeface="-apple-system"/>
              </a:rPr>
              <a:t>探索不同观点</a:t>
            </a:r>
            <a:r>
              <a:rPr lang="zh-CN" altLang="en-US" sz="2000" b="0" i="0" dirty="0">
                <a:solidFill>
                  <a:srgbClr val="1F2328"/>
                </a:solidFill>
                <a:effectLst/>
                <a:highlight>
                  <a:srgbClr val="FFFFFF"/>
                </a:highlight>
                <a:latin typeface="-apple-system"/>
              </a:rPr>
              <a:t>：引导团队从多个角度审视问题，尝试理解每个观点背后的逻辑和考量。这有助于拓宽视野，发现潜在的解决方案。</a:t>
            </a:r>
          </a:p>
          <a:p>
            <a:pPr algn="l">
              <a:buFont typeface="+mj-lt"/>
              <a:buAutoNum type="arabicPeriod"/>
            </a:pPr>
            <a:r>
              <a:rPr lang="zh-CN" altLang="en-US" sz="2000" b="1" i="0" dirty="0">
                <a:solidFill>
                  <a:srgbClr val="1F2328"/>
                </a:solidFill>
                <a:effectLst/>
                <a:highlight>
                  <a:srgbClr val="FFFFFF"/>
                </a:highlight>
                <a:latin typeface="-apple-system"/>
              </a:rPr>
              <a:t>寻求共识点</a:t>
            </a:r>
            <a:r>
              <a:rPr lang="zh-CN" altLang="en-US" sz="2000" b="0" i="0" dirty="0">
                <a:solidFill>
                  <a:srgbClr val="1F2328"/>
                </a:solidFill>
                <a:effectLst/>
                <a:highlight>
                  <a:srgbClr val="FFFFFF"/>
                </a:highlight>
                <a:latin typeface="-apple-system"/>
              </a:rPr>
              <a:t>：在差异中寻找共同点，哪怕是最小的共识也是向前推进的基础。强调团队的共同目标，鼓励成员围绕共同目标调整立场。</a:t>
            </a:r>
          </a:p>
          <a:p>
            <a:pPr algn="l">
              <a:buFont typeface="+mj-lt"/>
              <a:buAutoNum type="arabicPeriod"/>
            </a:pPr>
            <a:r>
              <a:rPr lang="zh-CN" altLang="en-US" sz="2000" b="1" i="0" dirty="0">
                <a:solidFill>
                  <a:srgbClr val="1F2328"/>
                </a:solidFill>
                <a:effectLst/>
                <a:highlight>
                  <a:srgbClr val="FFFFFF"/>
                </a:highlight>
                <a:latin typeface="-apple-system"/>
              </a:rPr>
              <a:t>采用决策机制</a:t>
            </a:r>
            <a:r>
              <a:rPr lang="zh-CN" altLang="en-US" sz="2000" b="0" i="0" dirty="0">
                <a:solidFill>
                  <a:srgbClr val="1F2328"/>
                </a:solidFill>
                <a:effectLst/>
                <a:highlight>
                  <a:srgbClr val="FFFFFF"/>
                </a:highlight>
                <a:latin typeface="-apple-system"/>
              </a:rPr>
              <a:t>：当讨论无法达成一致时，可以采用投票、多数决、共识决策或其他事先约定的决策机制。确保决策过程公平透明。</a:t>
            </a:r>
          </a:p>
          <a:p>
            <a:pPr algn="l">
              <a:buFont typeface="+mj-lt"/>
              <a:buAutoNum type="arabicPeriod"/>
            </a:pPr>
            <a:r>
              <a:rPr lang="zh-CN" altLang="en-US" sz="2000" b="1" i="0" dirty="0">
                <a:solidFill>
                  <a:srgbClr val="1F2328"/>
                </a:solidFill>
                <a:effectLst/>
                <a:highlight>
                  <a:srgbClr val="FFFFFF"/>
                </a:highlight>
                <a:latin typeface="-apple-system"/>
              </a:rPr>
              <a:t>角色扮演和换位思考</a:t>
            </a:r>
            <a:r>
              <a:rPr lang="zh-CN" altLang="en-US" sz="2000" b="0" i="0" dirty="0">
                <a:solidFill>
                  <a:srgbClr val="1F2328"/>
                </a:solidFill>
                <a:effectLst/>
                <a:highlight>
                  <a:srgbClr val="FFFFFF"/>
                </a:highlight>
                <a:latin typeface="-apple-system"/>
              </a:rPr>
              <a:t>：鼓励团队成员尝试站在对方的立场上思考问题，这有助于增进相互理解，减少误解。</a:t>
            </a:r>
          </a:p>
          <a:p>
            <a:pPr algn="l">
              <a:buFont typeface="+mj-lt"/>
              <a:buAutoNum type="arabicPeriod"/>
            </a:pPr>
            <a:r>
              <a:rPr lang="zh-CN" altLang="en-US" sz="2000" b="1" i="0" dirty="0">
                <a:solidFill>
                  <a:srgbClr val="1F2328"/>
                </a:solidFill>
                <a:effectLst/>
                <a:highlight>
                  <a:srgbClr val="FFFFFF"/>
                </a:highlight>
                <a:latin typeface="-apple-system"/>
              </a:rPr>
              <a:t>引入第三方视角</a:t>
            </a:r>
            <a:r>
              <a:rPr lang="zh-CN" altLang="en-US" sz="2000" b="0" i="0" dirty="0">
                <a:solidFill>
                  <a:srgbClr val="1F2328"/>
                </a:solidFill>
                <a:effectLst/>
                <a:highlight>
                  <a:srgbClr val="FFFFFF"/>
                </a:highlight>
                <a:latin typeface="-apple-system"/>
              </a:rPr>
              <a:t>：有时外部专家或中立者的介入能提供新的见解，帮助团队打破僵局。</a:t>
            </a:r>
          </a:p>
          <a:p>
            <a:pPr algn="l">
              <a:buFont typeface="+mj-lt"/>
              <a:buAutoNum type="arabicPeriod"/>
            </a:pPr>
            <a:r>
              <a:rPr lang="zh-CN" altLang="en-US" sz="2000" b="1" i="0" dirty="0">
                <a:solidFill>
                  <a:srgbClr val="1F2328"/>
                </a:solidFill>
                <a:effectLst/>
                <a:highlight>
                  <a:srgbClr val="FFFFFF"/>
                </a:highlight>
                <a:latin typeface="-apple-system"/>
              </a:rPr>
              <a:t>分阶段解决</a:t>
            </a:r>
            <a:r>
              <a:rPr lang="zh-CN" altLang="en-US" sz="2000" b="0" i="0" dirty="0">
                <a:solidFill>
                  <a:srgbClr val="1F2328"/>
                </a:solidFill>
                <a:effectLst/>
                <a:highlight>
                  <a:srgbClr val="FFFFFF"/>
                </a:highlight>
                <a:latin typeface="-apple-system"/>
              </a:rPr>
              <a:t>：将大问题分解成小部分，逐个解决。可能某些小点上能够先达成一致，逐步积累共识。</a:t>
            </a:r>
          </a:p>
          <a:p>
            <a:pPr algn="l">
              <a:buFont typeface="+mj-lt"/>
              <a:buAutoNum type="arabicPeriod"/>
            </a:pPr>
            <a:r>
              <a:rPr lang="zh-CN" altLang="en-US" sz="2000" b="1" i="0" dirty="0">
                <a:solidFill>
                  <a:srgbClr val="1F2328"/>
                </a:solidFill>
                <a:effectLst/>
                <a:highlight>
                  <a:srgbClr val="FFFFFF"/>
                </a:highlight>
                <a:latin typeface="-apple-system"/>
              </a:rPr>
              <a:t>后续行动计划</a:t>
            </a:r>
            <a:r>
              <a:rPr lang="zh-CN" altLang="en-US" sz="2000" b="0" i="0" dirty="0">
                <a:solidFill>
                  <a:srgbClr val="1F2328"/>
                </a:solidFill>
                <a:effectLst/>
                <a:highlight>
                  <a:srgbClr val="FFFFFF"/>
                </a:highlight>
                <a:latin typeface="-apple-system"/>
              </a:rPr>
              <a:t>：一旦做出决定，明确每个人的责任和下一步行动。确保团队成员即使有保留意见也能团结一致向前看。</a:t>
            </a:r>
            <a:endParaRPr lang="zh-CN" altLang="en-US" b="0" i="0" dirty="0">
              <a:solidFill>
                <a:srgbClr val="1F2328"/>
              </a:solidFill>
              <a:effectLst/>
              <a:highlight>
                <a:srgbClr val="FFFFFF"/>
              </a:highlight>
              <a:latin typeface="-apple-system"/>
            </a:endParaRPr>
          </a:p>
        </p:txBody>
      </p:sp>
    </p:spTree>
    <p:extLst>
      <p:ext uri="{BB962C8B-B14F-4D97-AF65-F5344CB8AC3E}">
        <p14:creationId xmlns:p14="http://schemas.microsoft.com/office/powerpoint/2010/main" val="1554046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AECEF77D-A528-0D5C-673C-7F17767E0030}"/>
              </a:ext>
            </a:extLst>
          </p:cNvPr>
          <p:cNvSpPr txBox="1"/>
          <p:nvPr/>
        </p:nvSpPr>
        <p:spPr>
          <a:xfrm>
            <a:off x="-1" y="375798"/>
            <a:ext cx="12192001" cy="6309420"/>
          </a:xfrm>
          <a:prstGeom prst="rect">
            <a:avLst/>
          </a:prstGeom>
          <a:noFill/>
        </p:spPr>
        <p:txBody>
          <a:bodyPr wrap="square">
            <a:spAutoFit/>
          </a:bodyPr>
          <a:lstStyle/>
          <a:p>
            <a:pPr algn="just"/>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⑤ </a:t>
            </a:r>
            <a:r>
              <a:rPr lang="zh-CN" altLang="en-US" sz="2400"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上级压力怎么办</a:t>
            </a:r>
            <a:endParaRPr lang="en-US" altLang="zh-CN" sz="24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a:p>
            <a:pPr algn="l">
              <a:buFont typeface="+mj-lt"/>
              <a:buAutoNum type="arabicPeriod"/>
            </a:pPr>
            <a:r>
              <a:rPr lang="zh-CN" altLang="en-US" sz="2000" b="1" i="0" dirty="0">
                <a:solidFill>
                  <a:srgbClr val="1F2328"/>
                </a:solidFill>
                <a:effectLst/>
                <a:highlight>
                  <a:srgbClr val="FFFFFF"/>
                </a:highlight>
                <a:latin typeface="-apple-system"/>
              </a:rPr>
              <a:t>保持冷静和专业</a:t>
            </a:r>
            <a:r>
              <a:rPr lang="zh-CN" altLang="en-US" sz="2000" b="0" i="0" dirty="0">
                <a:solidFill>
                  <a:srgbClr val="1F2328"/>
                </a:solidFill>
                <a:effectLst/>
                <a:highlight>
                  <a:srgbClr val="FFFFFF"/>
                </a:highlight>
                <a:latin typeface="-apple-system"/>
              </a:rPr>
              <a:t>：首先，保持冷静，避免情绪化的反应。以专业态度对待压力，将其视为提升自我和项目管理能力的机会。</a:t>
            </a:r>
          </a:p>
          <a:p>
            <a:pPr algn="l">
              <a:buFont typeface="+mj-lt"/>
              <a:buAutoNum type="arabicPeriod"/>
            </a:pPr>
            <a:r>
              <a:rPr lang="zh-CN" altLang="en-US" sz="2000" b="1" i="0" dirty="0">
                <a:solidFill>
                  <a:srgbClr val="1F2328"/>
                </a:solidFill>
                <a:effectLst/>
                <a:highlight>
                  <a:srgbClr val="FFFFFF"/>
                </a:highlight>
                <a:latin typeface="-apple-system"/>
              </a:rPr>
              <a:t>清晰沟通</a:t>
            </a:r>
            <a:r>
              <a:rPr lang="zh-CN" altLang="en-US" sz="2000" b="0" i="0" dirty="0">
                <a:solidFill>
                  <a:srgbClr val="1F2328"/>
                </a:solidFill>
                <a:effectLst/>
                <a:highlight>
                  <a:srgbClr val="FFFFFF"/>
                </a:highlight>
                <a:latin typeface="-apple-system"/>
              </a:rPr>
              <a:t>：主动与上级沟通，详细了解他们的期望、项目的关键指标以及时间框架。确保你对任务的要求有准确无误的理解。</a:t>
            </a:r>
          </a:p>
          <a:p>
            <a:pPr algn="l">
              <a:buFont typeface="+mj-lt"/>
              <a:buAutoNum type="arabicPeriod"/>
            </a:pPr>
            <a:r>
              <a:rPr lang="zh-CN" altLang="en-US" sz="2000" b="1" i="0" dirty="0">
                <a:solidFill>
                  <a:srgbClr val="1F2328"/>
                </a:solidFill>
                <a:effectLst/>
                <a:highlight>
                  <a:srgbClr val="FFFFFF"/>
                </a:highlight>
                <a:latin typeface="-apple-system"/>
              </a:rPr>
              <a:t>评估现状</a:t>
            </a:r>
            <a:r>
              <a:rPr lang="zh-CN" altLang="en-US" sz="2000" b="0" i="0" dirty="0">
                <a:solidFill>
                  <a:srgbClr val="1F2328"/>
                </a:solidFill>
                <a:effectLst/>
                <a:highlight>
                  <a:srgbClr val="FFFFFF"/>
                </a:highlight>
                <a:latin typeface="-apple-system"/>
              </a:rPr>
              <a:t>：客观评估项目当前的状态，识别存在的问题和瓶颈。这有助于你更精确地判断哪些是可以改善的地方。</a:t>
            </a:r>
          </a:p>
          <a:p>
            <a:pPr algn="l">
              <a:buFont typeface="+mj-lt"/>
              <a:buAutoNum type="arabicPeriod"/>
            </a:pPr>
            <a:r>
              <a:rPr lang="zh-CN" altLang="en-US" sz="2000" b="1" i="0" dirty="0">
                <a:solidFill>
                  <a:srgbClr val="1F2328"/>
                </a:solidFill>
                <a:effectLst/>
                <a:highlight>
                  <a:srgbClr val="FFFFFF"/>
                </a:highlight>
                <a:latin typeface="-apple-system"/>
              </a:rPr>
              <a:t>制定行动计划</a:t>
            </a:r>
            <a:r>
              <a:rPr lang="zh-CN" altLang="en-US" sz="2000" b="0" i="0" dirty="0">
                <a:solidFill>
                  <a:srgbClr val="1F2328"/>
                </a:solidFill>
                <a:effectLst/>
                <a:highlight>
                  <a:srgbClr val="FFFFFF"/>
                </a:highlight>
                <a:latin typeface="-apple-system"/>
              </a:rPr>
              <a:t>：基于评估结果，制定一个实际可行的行动计划，包括短期和长期目标，以及为达到这些目标所需的步骤和资源。</a:t>
            </a:r>
          </a:p>
          <a:p>
            <a:pPr algn="l">
              <a:buFont typeface="+mj-lt"/>
              <a:buAutoNum type="arabicPeriod"/>
            </a:pPr>
            <a:r>
              <a:rPr lang="zh-CN" altLang="en-US" sz="2000" b="1" i="0" dirty="0">
                <a:solidFill>
                  <a:srgbClr val="1F2328"/>
                </a:solidFill>
                <a:effectLst/>
                <a:highlight>
                  <a:srgbClr val="FFFFFF"/>
                </a:highlight>
                <a:latin typeface="-apple-system"/>
              </a:rPr>
              <a:t>设定合理的期望</a:t>
            </a:r>
            <a:r>
              <a:rPr lang="zh-CN" altLang="en-US" sz="2000" b="0" i="0" dirty="0">
                <a:solidFill>
                  <a:srgbClr val="1F2328"/>
                </a:solidFill>
                <a:effectLst/>
                <a:highlight>
                  <a:srgbClr val="FFFFFF"/>
                </a:highlight>
                <a:latin typeface="-apple-system"/>
              </a:rPr>
              <a:t>：如果原有的截止日期或目标不切实际，应该基于事实和数据分析，向上级提出调整建议。清晰地说明为何需要调整，并提供备选方案。</a:t>
            </a:r>
          </a:p>
          <a:p>
            <a:pPr algn="l">
              <a:buFont typeface="+mj-lt"/>
              <a:buAutoNum type="arabicPeriod"/>
            </a:pPr>
            <a:r>
              <a:rPr lang="zh-CN" altLang="en-US" sz="2000" b="1" i="0" dirty="0">
                <a:solidFill>
                  <a:srgbClr val="1F2328"/>
                </a:solidFill>
                <a:effectLst/>
                <a:highlight>
                  <a:srgbClr val="FFFFFF"/>
                </a:highlight>
                <a:latin typeface="-apple-system"/>
              </a:rPr>
              <a:t>优先级排序</a:t>
            </a:r>
            <a:r>
              <a:rPr lang="zh-CN" altLang="en-US" sz="2000" b="0" i="0" dirty="0">
                <a:solidFill>
                  <a:srgbClr val="1F2328"/>
                </a:solidFill>
                <a:effectLst/>
                <a:highlight>
                  <a:srgbClr val="FFFFFF"/>
                </a:highlight>
                <a:latin typeface="-apple-system"/>
              </a:rPr>
              <a:t>：确定任务的优先级，集中精力处理最关键的部分。这有助于在有限时间内最大化产出。</a:t>
            </a:r>
          </a:p>
          <a:p>
            <a:pPr algn="l">
              <a:buFont typeface="+mj-lt"/>
              <a:buAutoNum type="arabicPeriod"/>
            </a:pPr>
            <a:r>
              <a:rPr lang="zh-CN" altLang="en-US" sz="2000" b="1" i="0" dirty="0">
                <a:solidFill>
                  <a:srgbClr val="1F2328"/>
                </a:solidFill>
                <a:effectLst/>
                <a:highlight>
                  <a:srgbClr val="FFFFFF"/>
                </a:highlight>
                <a:latin typeface="-apple-system"/>
              </a:rPr>
              <a:t>请求资源和支持</a:t>
            </a:r>
            <a:r>
              <a:rPr lang="zh-CN" altLang="en-US" sz="2000" b="0" i="0" dirty="0">
                <a:solidFill>
                  <a:srgbClr val="1F2328"/>
                </a:solidFill>
                <a:effectLst/>
                <a:highlight>
                  <a:srgbClr val="FFFFFF"/>
                </a:highlight>
                <a:latin typeface="-apple-system"/>
              </a:rPr>
              <a:t>：如果资源不足是导致压力的一个因素，不妨向上级或相关部门请求额外的支持，比如人力、技术或财务资源。</a:t>
            </a:r>
          </a:p>
          <a:p>
            <a:pPr algn="l">
              <a:buFont typeface="+mj-lt"/>
              <a:buAutoNum type="arabicPeriod"/>
            </a:pPr>
            <a:r>
              <a:rPr lang="zh-CN" altLang="en-US" sz="2000" b="1" i="0" dirty="0">
                <a:solidFill>
                  <a:srgbClr val="1F2328"/>
                </a:solidFill>
                <a:effectLst/>
                <a:highlight>
                  <a:srgbClr val="FFFFFF"/>
                </a:highlight>
                <a:latin typeface="-apple-system"/>
              </a:rPr>
              <a:t>定期汇报进展</a:t>
            </a:r>
            <a:r>
              <a:rPr lang="zh-CN" altLang="en-US" sz="2000" b="0" i="0" dirty="0">
                <a:solidFill>
                  <a:srgbClr val="1F2328"/>
                </a:solidFill>
                <a:effectLst/>
                <a:highlight>
                  <a:srgbClr val="FFFFFF"/>
                </a:highlight>
                <a:latin typeface="-apple-system"/>
              </a:rPr>
              <a:t>：保持与上级的定期沟通，及时报告项目进展、遇到的挑战以及已采取的措施。这样可以提前预警潜在问题，同时展示你的主动性和责任感。</a:t>
            </a:r>
          </a:p>
          <a:p>
            <a:pPr algn="l">
              <a:buFont typeface="+mj-lt"/>
              <a:buAutoNum type="arabicPeriod"/>
            </a:pPr>
            <a:r>
              <a:rPr lang="zh-CN" altLang="en-US" sz="2000" b="1" i="0" dirty="0">
                <a:solidFill>
                  <a:srgbClr val="1F2328"/>
                </a:solidFill>
                <a:effectLst/>
                <a:highlight>
                  <a:srgbClr val="FFFFFF"/>
                </a:highlight>
                <a:latin typeface="-apple-system"/>
              </a:rPr>
              <a:t>学会说“不”</a:t>
            </a:r>
            <a:r>
              <a:rPr lang="zh-CN" altLang="en-US" sz="2000" b="0" i="0" dirty="0">
                <a:solidFill>
                  <a:srgbClr val="1F2328"/>
                </a:solidFill>
                <a:effectLst/>
                <a:highlight>
                  <a:srgbClr val="FFFFFF"/>
                </a:highlight>
                <a:latin typeface="-apple-system"/>
              </a:rPr>
              <a:t>：在合理范围内，如果上级提出的要求超出了项目或团队的能力范围，学会以建设性的方式表达限制，提出替代方案。</a:t>
            </a:r>
          </a:p>
          <a:p>
            <a:pPr algn="l">
              <a:buFont typeface="+mj-lt"/>
              <a:buAutoNum type="arabicPeriod"/>
            </a:pPr>
            <a:r>
              <a:rPr lang="zh-CN" altLang="en-US" sz="2000" b="1" i="0" dirty="0">
                <a:solidFill>
                  <a:srgbClr val="1F2328"/>
                </a:solidFill>
                <a:effectLst/>
                <a:highlight>
                  <a:srgbClr val="FFFFFF"/>
                </a:highlight>
                <a:latin typeface="-apple-system"/>
              </a:rPr>
              <a:t>自我关怀</a:t>
            </a:r>
            <a:r>
              <a:rPr lang="zh-CN" altLang="en-US" sz="2000" b="0" i="0" dirty="0">
                <a:solidFill>
                  <a:srgbClr val="1F2328"/>
                </a:solidFill>
                <a:effectLst/>
                <a:highlight>
                  <a:srgbClr val="FFFFFF"/>
                </a:highlight>
                <a:latin typeface="-apple-system"/>
              </a:rPr>
              <a:t>：在高压环境下，保持良好的工作生活平衡，注意休息和放松，这对于维持长期的工作效率和心理健康至关重要。</a:t>
            </a:r>
          </a:p>
        </p:txBody>
      </p:sp>
    </p:spTree>
    <p:extLst>
      <p:ext uri="{BB962C8B-B14F-4D97-AF65-F5344CB8AC3E}">
        <p14:creationId xmlns:p14="http://schemas.microsoft.com/office/powerpoint/2010/main" val="13322443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AECEF77D-A528-0D5C-673C-7F17767E0030}"/>
              </a:ext>
            </a:extLst>
          </p:cNvPr>
          <p:cNvSpPr txBox="1"/>
          <p:nvPr/>
        </p:nvSpPr>
        <p:spPr>
          <a:xfrm>
            <a:off x="-1" y="375798"/>
            <a:ext cx="12192001" cy="5693866"/>
          </a:xfrm>
          <a:prstGeom prst="rect">
            <a:avLst/>
          </a:prstGeom>
          <a:noFill/>
        </p:spPr>
        <p:txBody>
          <a:bodyPr wrap="square">
            <a:spAutoFit/>
          </a:bodyPr>
          <a:lstStyle/>
          <a:p>
            <a:pPr algn="just"/>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⑥</a:t>
            </a: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 </a:t>
            </a:r>
            <a:r>
              <a:rPr lang="zh-CN" altLang="en-US" sz="24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未来规划</a:t>
            </a:r>
            <a:endParaRPr lang="en-US" altLang="zh-CN" sz="24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a:p>
            <a:pPr algn="l">
              <a:buFont typeface="+mj-lt"/>
              <a:buAutoNum type="arabicPeriod"/>
            </a:pPr>
            <a:r>
              <a:rPr lang="zh-CN" altLang="en-US" sz="2000" b="1" i="0" dirty="0">
                <a:solidFill>
                  <a:srgbClr val="1F2328"/>
                </a:solidFill>
                <a:effectLst/>
                <a:highlight>
                  <a:srgbClr val="FFFFFF"/>
                </a:highlight>
                <a:latin typeface="-apple-system"/>
              </a:rPr>
              <a:t>深化专业技能</a:t>
            </a:r>
            <a:r>
              <a:rPr lang="zh-CN" altLang="en-US" sz="2000" b="0" i="0" dirty="0">
                <a:solidFill>
                  <a:srgbClr val="1F2328"/>
                </a:solidFill>
                <a:effectLst/>
                <a:highlight>
                  <a:srgbClr val="FFFFFF"/>
                </a:highlight>
                <a:latin typeface="-apple-system"/>
              </a:rPr>
              <a:t>：在选定的职业领域内，我计划通过参加专业培训、考取相关证书、阅读行业最新文献和实践项目，不断深化专业知识和技能。例如，如果从事软件开发，我将重点学习最新的编程语言、框架和技术趋势，如人工智能、大数据处理等，以保持技术前沿性。</a:t>
            </a:r>
          </a:p>
          <a:p>
            <a:pPr algn="l">
              <a:buFont typeface="+mj-lt"/>
              <a:buAutoNum type="arabicPeriod"/>
            </a:pPr>
            <a:r>
              <a:rPr lang="zh-CN" altLang="en-US" sz="2000" b="1" i="0" dirty="0">
                <a:solidFill>
                  <a:srgbClr val="1F2328"/>
                </a:solidFill>
                <a:effectLst/>
                <a:highlight>
                  <a:srgbClr val="FFFFFF"/>
                </a:highlight>
                <a:latin typeface="-apple-system"/>
              </a:rPr>
              <a:t>项目管理与领导力培养</a:t>
            </a:r>
            <a:r>
              <a:rPr lang="zh-CN" altLang="en-US" sz="2000" b="0" i="0" dirty="0">
                <a:solidFill>
                  <a:srgbClr val="1F2328"/>
                </a:solidFill>
                <a:effectLst/>
                <a:highlight>
                  <a:srgbClr val="FFFFFF"/>
                </a:highlight>
                <a:latin typeface="-apple-system"/>
              </a:rPr>
              <a:t>：积极参与项目管理，争取担任小型项目负责人或团队领导的角色，通过实践学习如何高效管理项目时间线、资源分配和团队协作。目标是在接下来的几年内，至少主导或参与两个以上从策划到实施全过程的项目，以此锻炼我的领导力和项目管理能力。</a:t>
            </a:r>
          </a:p>
          <a:p>
            <a:pPr algn="l">
              <a:buFont typeface="+mj-lt"/>
              <a:buAutoNum type="arabicPeriod"/>
            </a:pPr>
            <a:r>
              <a:rPr lang="zh-CN" altLang="en-US" sz="2000" b="1" i="0" dirty="0">
                <a:solidFill>
                  <a:srgbClr val="1F2328"/>
                </a:solidFill>
                <a:effectLst/>
                <a:highlight>
                  <a:srgbClr val="FFFFFF"/>
                </a:highlight>
                <a:latin typeface="-apple-system"/>
              </a:rPr>
              <a:t>建立人脉网络</a:t>
            </a:r>
            <a:r>
              <a:rPr lang="zh-CN" altLang="en-US" sz="2000" b="0" i="0" dirty="0">
                <a:solidFill>
                  <a:srgbClr val="1F2328"/>
                </a:solidFill>
                <a:effectLst/>
                <a:highlight>
                  <a:srgbClr val="FFFFFF"/>
                </a:highlight>
                <a:latin typeface="-apple-system"/>
              </a:rPr>
              <a:t>：意识到人脉在职业发展中的重要性，我将积极参加行业会议、研讨会、职业交流活动，以及利用社交媒体平台如</a:t>
            </a:r>
            <a:r>
              <a:rPr lang="en-US" altLang="zh-CN" sz="2000" b="0" i="0" dirty="0">
                <a:solidFill>
                  <a:srgbClr val="1F2328"/>
                </a:solidFill>
                <a:effectLst/>
                <a:highlight>
                  <a:srgbClr val="FFFFFF"/>
                </a:highlight>
                <a:latin typeface="-apple-system"/>
              </a:rPr>
              <a:t>LinkedIn</a:t>
            </a:r>
            <a:r>
              <a:rPr lang="zh-CN" altLang="en-US" sz="2000" b="0" i="0" dirty="0">
                <a:solidFill>
                  <a:srgbClr val="1F2328"/>
                </a:solidFill>
                <a:effectLst/>
                <a:highlight>
                  <a:srgbClr val="FFFFFF"/>
                </a:highlight>
                <a:latin typeface="-apple-system"/>
              </a:rPr>
              <a:t>等，与行业内专家、同行建立联系。通过这些网络，获取行业洞见、职业机会，同时也为未来的职业发展铺垫资源。</a:t>
            </a:r>
          </a:p>
          <a:p>
            <a:pPr algn="l">
              <a:buFont typeface="+mj-lt"/>
              <a:buAutoNum type="arabicPeriod"/>
            </a:pPr>
            <a:r>
              <a:rPr lang="zh-CN" altLang="en-US" sz="2000" b="1" i="0" dirty="0">
                <a:solidFill>
                  <a:srgbClr val="1F2328"/>
                </a:solidFill>
                <a:effectLst/>
                <a:highlight>
                  <a:srgbClr val="FFFFFF"/>
                </a:highlight>
                <a:latin typeface="-apple-system"/>
              </a:rPr>
              <a:t>跨领域学习与适应性</a:t>
            </a:r>
            <a:r>
              <a:rPr lang="zh-CN" altLang="en-US" sz="2000" b="0" i="0" dirty="0">
                <a:solidFill>
                  <a:srgbClr val="1F2328"/>
                </a:solidFill>
                <a:effectLst/>
                <a:highlight>
                  <a:srgbClr val="FFFFFF"/>
                </a:highlight>
                <a:latin typeface="-apple-system"/>
              </a:rPr>
              <a:t>：认识到多领域知识的融合对于解决复杂问题的重要性，我打算通过在线课程、工作坊等方式，学习与我的核心专业相邻或互补领域的知识，如市场营销、产品设计或财务管理。这有助于提升我的综合素质，增强在多变职场中的适应性和竞争力。</a:t>
            </a:r>
          </a:p>
          <a:p>
            <a:pPr algn="l">
              <a:buFont typeface="+mj-lt"/>
              <a:buAutoNum type="arabicPeriod"/>
            </a:pPr>
            <a:r>
              <a:rPr lang="zh-CN" altLang="en-US" sz="2000" b="1" i="0" dirty="0">
                <a:solidFill>
                  <a:srgbClr val="1F2328"/>
                </a:solidFill>
                <a:effectLst/>
                <a:highlight>
                  <a:srgbClr val="FFFFFF"/>
                </a:highlight>
                <a:latin typeface="-apple-system"/>
              </a:rPr>
              <a:t>个人品牌建设</a:t>
            </a:r>
            <a:r>
              <a:rPr lang="zh-CN" altLang="en-US" sz="2000" b="0" i="0" dirty="0">
                <a:solidFill>
                  <a:srgbClr val="1F2328"/>
                </a:solidFill>
                <a:effectLst/>
                <a:highlight>
                  <a:srgbClr val="FFFFFF"/>
                </a:highlight>
                <a:latin typeface="-apple-system"/>
              </a:rPr>
              <a:t>：通过撰写专业博客、发表文章、参与公开演讲或网络研讨会等形式，分享我的专业见解和实践经验，逐步建立个人品牌。这不仅能够提高我在行业内的知名度，也为未来的职业晋升和跳槽提供更多可能性。</a:t>
            </a:r>
          </a:p>
          <a:p>
            <a:pPr algn="l">
              <a:buFont typeface="+mj-lt"/>
              <a:buAutoNum type="arabicPeriod"/>
            </a:pPr>
            <a:r>
              <a:rPr lang="zh-CN" altLang="en-US" sz="2000" b="1" i="0" dirty="0">
                <a:solidFill>
                  <a:srgbClr val="1F2328"/>
                </a:solidFill>
                <a:effectLst/>
                <a:highlight>
                  <a:srgbClr val="FFFFFF"/>
                </a:highlight>
                <a:latin typeface="-apple-system"/>
              </a:rPr>
              <a:t>绩效评估与反馈循环</a:t>
            </a:r>
            <a:r>
              <a:rPr lang="zh-CN" altLang="en-US" sz="2000" b="0" i="0" dirty="0">
                <a:solidFill>
                  <a:srgbClr val="1F2328"/>
                </a:solidFill>
                <a:effectLst/>
                <a:highlight>
                  <a:srgbClr val="FFFFFF"/>
                </a:highlight>
                <a:latin typeface="-apple-system"/>
              </a:rPr>
              <a:t>：与上级和同事保持开放的沟通，定期进行绩效评估，主动寻求反馈，并根据反馈调整职业发展计划。这有助于我及时发现并改进工作中的不足，确保个人成长的方向与公司目标一致。</a:t>
            </a:r>
          </a:p>
        </p:txBody>
      </p:sp>
    </p:spTree>
    <p:extLst>
      <p:ext uri="{BB962C8B-B14F-4D97-AF65-F5344CB8AC3E}">
        <p14:creationId xmlns:p14="http://schemas.microsoft.com/office/powerpoint/2010/main" val="4116975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AECEF77D-A528-0D5C-673C-7F17767E0030}"/>
              </a:ext>
            </a:extLst>
          </p:cNvPr>
          <p:cNvSpPr txBox="1"/>
          <p:nvPr/>
        </p:nvSpPr>
        <p:spPr>
          <a:xfrm>
            <a:off x="-1" y="375798"/>
            <a:ext cx="12192001" cy="4462760"/>
          </a:xfrm>
          <a:prstGeom prst="rect">
            <a:avLst/>
          </a:prstGeom>
          <a:noFill/>
        </p:spPr>
        <p:txBody>
          <a:bodyPr wrap="square">
            <a:spAutoFit/>
          </a:bodyPr>
          <a:lstStyle/>
          <a:p>
            <a:pPr algn="just"/>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⑦</a:t>
            </a: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 </a:t>
            </a:r>
            <a:r>
              <a:rPr lang="zh-CN" altLang="en-US" sz="24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为什么选择华为</a:t>
            </a:r>
            <a:endParaRPr lang="en-US" altLang="zh-CN" sz="24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a:p>
            <a:pPr algn="l">
              <a:buFont typeface="+mj-lt"/>
              <a:buAutoNum type="arabicPeriod"/>
            </a:pPr>
            <a:r>
              <a:rPr lang="zh-CN" altLang="en-US" sz="2000" b="1" i="0" dirty="0">
                <a:solidFill>
                  <a:srgbClr val="1F2328"/>
                </a:solidFill>
                <a:effectLst/>
                <a:highlight>
                  <a:srgbClr val="FFFFFF"/>
                </a:highlight>
                <a:latin typeface="-apple-system"/>
              </a:rPr>
              <a:t>公司声誉与品牌价值</a:t>
            </a:r>
            <a:r>
              <a:rPr lang="zh-CN" altLang="en-US" sz="2000" b="0" i="0" dirty="0">
                <a:solidFill>
                  <a:srgbClr val="1F2328"/>
                </a:solidFill>
                <a:effectLst/>
                <a:highlight>
                  <a:srgbClr val="FFFFFF"/>
                </a:highlight>
                <a:latin typeface="-apple-system"/>
              </a:rPr>
              <a:t>：华为作为全球知名的科技企业，拥有强大的品牌影响力和行业地位。在华为实习可以在简历上增添亮点，对于未来的职业发展有着积极的促进作用。</a:t>
            </a:r>
          </a:p>
          <a:p>
            <a:pPr algn="l">
              <a:buFont typeface="+mj-lt"/>
              <a:buAutoNum type="arabicPeriod"/>
            </a:pPr>
            <a:r>
              <a:rPr lang="zh-CN" altLang="en-US" sz="2000" b="1" i="0" dirty="0">
                <a:solidFill>
                  <a:srgbClr val="1F2328"/>
                </a:solidFill>
                <a:effectLst/>
                <a:highlight>
                  <a:srgbClr val="FFFFFF"/>
                </a:highlight>
                <a:latin typeface="-apple-system"/>
              </a:rPr>
              <a:t>技术与创新能力</a:t>
            </a:r>
            <a:r>
              <a:rPr lang="zh-CN" altLang="en-US" sz="2000" b="0" i="0" dirty="0">
                <a:solidFill>
                  <a:srgbClr val="1F2328"/>
                </a:solidFill>
                <a:effectLst/>
                <a:highlight>
                  <a:srgbClr val="FFFFFF"/>
                </a:highlight>
                <a:latin typeface="-apple-system"/>
              </a:rPr>
              <a:t>：华为在通信技术、云计算、人工智能等多个领域处于国际领先地位。实习生有机会接触到最前沿的技术，参与高质量的项目，这对提升个人技术和创新能力是非常宝贵的。</a:t>
            </a:r>
          </a:p>
          <a:p>
            <a:pPr algn="l">
              <a:buFont typeface="+mj-lt"/>
              <a:buAutoNum type="arabicPeriod"/>
            </a:pPr>
            <a:r>
              <a:rPr lang="zh-CN" altLang="en-US" sz="2000" b="1" i="0" dirty="0">
                <a:solidFill>
                  <a:srgbClr val="1F2328"/>
                </a:solidFill>
                <a:effectLst/>
                <a:highlight>
                  <a:srgbClr val="FFFFFF"/>
                </a:highlight>
                <a:latin typeface="-apple-system"/>
              </a:rPr>
              <a:t>学习与成长机会</a:t>
            </a:r>
            <a:r>
              <a:rPr lang="zh-CN" altLang="en-US" sz="2000" b="0" i="0" dirty="0">
                <a:solidFill>
                  <a:srgbClr val="1F2328"/>
                </a:solidFill>
                <a:effectLst/>
                <a:highlight>
                  <a:srgbClr val="FFFFFF"/>
                </a:highlight>
                <a:latin typeface="-apple-system"/>
              </a:rPr>
              <a:t>：华为重视员工培训和个人发展，实习生同样可以享受丰富的学习资源和培训机会。通过与行业专家共事，可以快速提升专业技能和行业知识。</a:t>
            </a:r>
          </a:p>
          <a:p>
            <a:pPr algn="l">
              <a:buFont typeface="+mj-lt"/>
              <a:buAutoNum type="arabicPeriod"/>
            </a:pPr>
            <a:r>
              <a:rPr lang="zh-CN" altLang="en-US" sz="2000" b="1" i="0" dirty="0">
                <a:solidFill>
                  <a:srgbClr val="1F2328"/>
                </a:solidFill>
                <a:effectLst/>
                <a:highlight>
                  <a:srgbClr val="FFFFFF"/>
                </a:highlight>
                <a:latin typeface="-apple-system"/>
              </a:rPr>
              <a:t>薪酬福利</a:t>
            </a:r>
            <a:r>
              <a:rPr lang="zh-CN" altLang="en-US" sz="2000" b="0" i="0" dirty="0">
                <a:solidFill>
                  <a:srgbClr val="1F2328"/>
                </a:solidFill>
                <a:effectLst/>
                <a:highlight>
                  <a:srgbClr val="FFFFFF"/>
                </a:highlight>
                <a:latin typeface="-apple-system"/>
              </a:rPr>
              <a:t>：据信息显示，华为为员工提供的薪酬待遇相对较高，即使是实习生也可能享受到较为优厚的薪资待遇，这对许多求职者来说是一个重要的吸引力。</a:t>
            </a:r>
          </a:p>
          <a:p>
            <a:pPr algn="l">
              <a:buFont typeface="+mj-lt"/>
              <a:buAutoNum type="arabicPeriod"/>
            </a:pPr>
            <a:r>
              <a:rPr lang="zh-CN" altLang="en-US" sz="2000" b="1" i="0" dirty="0">
                <a:solidFill>
                  <a:srgbClr val="1F2328"/>
                </a:solidFill>
                <a:effectLst/>
                <a:highlight>
                  <a:srgbClr val="FFFFFF"/>
                </a:highlight>
                <a:latin typeface="-apple-system"/>
              </a:rPr>
              <a:t>职业发展平台</a:t>
            </a:r>
            <a:r>
              <a:rPr lang="zh-CN" altLang="en-US" sz="2000" b="0" i="0" dirty="0">
                <a:solidFill>
                  <a:srgbClr val="1F2328"/>
                </a:solidFill>
                <a:effectLst/>
                <a:highlight>
                  <a:srgbClr val="FFFFFF"/>
                </a:highlight>
                <a:latin typeface="-apple-system"/>
              </a:rPr>
              <a:t>：华为为实习生提供了较为明确的职业发展路径和转正机会。虽然有说法称实习生转正可能具有挑战性，但这段经历对于那些致力于在华为或相关领域长期发展的人来说，是积累经验和展示能力的宝贵机会。</a:t>
            </a:r>
          </a:p>
          <a:p>
            <a:pPr algn="l">
              <a:buFont typeface="+mj-lt"/>
              <a:buAutoNum type="arabicPeriod"/>
            </a:pPr>
            <a:r>
              <a:rPr lang="zh-CN" altLang="en-US" sz="2000" b="1" i="0" dirty="0">
                <a:solidFill>
                  <a:srgbClr val="1F2328"/>
                </a:solidFill>
                <a:effectLst/>
                <a:highlight>
                  <a:srgbClr val="FFFFFF"/>
                </a:highlight>
                <a:latin typeface="-apple-system"/>
              </a:rPr>
              <a:t>企业文化与工作环境</a:t>
            </a:r>
            <a:r>
              <a:rPr lang="zh-CN" altLang="en-US" sz="2000" b="0" i="0" dirty="0">
                <a:solidFill>
                  <a:srgbClr val="1F2328"/>
                </a:solidFill>
                <a:effectLst/>
                <a:highlight>
                  <a:srgbClr val="FFFFFF"/>
                </a:highlight>
                <a:latin typeface="-apple-system"/>
              </a:rPr>
              <a:t>：华为的企业文化强调奋斗、创新和团队合作，对于追求挑战、渴望在高压环境下快速成长的年轻人才而言，这种工作环境具有吸引力。</a:t>
            </a:r>
          </a:p>
        </p:txBody>
      </p:sp>
    </p:spTree>
    <p:extLst>
      <p:ext uri="{BB962C8B-B14F-4D97-AF65-F5344CB8AC3E}">
        <p14:creationId xmlns:p14="http://schemas.microsoft.com/office/powerpoint/2010/main" val="3821289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CFAF768-B42E-8BB2-A319-BCD625869E7E}"/>
              </a:ext>
            </a:extLst>
          </p:cNvPr>
          <p:cNvSpPr txBox="1"/>
          <p:nvPr/>
        </p:nvSpPr>
        <p:spPr>
          <a:xfrm>
            <a:off x="-1" y="375798"/>
            <a:ext cx="12192001" cy="5078313"/>
          </a:xfrm>
          <a:prstGeom prst="rect">
            <a:avLst/>
          </a:prstGeom>
          <a:noFill/>
        </p:spPr>
        <p:txBody>
          <a:bodyPr wrap="square">
            <a:spAutoFit/>
          </a:bodyPr>
          <a:lstStyle/>
          <a:p>
            <a:pPr algn="just"/>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⑧</a:t>
            </a: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 </a:t>
            </a:r>
            <a:r>
              <a:rPr lang="zh-CN" altLang="en-US" sz="24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华为企业文化</a:t>
            </a:r>
            <a:endParaRPr lang="en-US" altLang="zh-CN" sz="24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a:p>
            <a:pPr algn="l">
              <a:buFont typeface="+mj-lt"/>
              <a:buAutoNum type="arabicPeriod"/>
            </a:pPr>
            <a:r>
              <a:rPr lang="zh-CN" altLang="en-US" sz="2000" b="1" i="0" dirty="0">
                <a:solidFill>
                  <a:srgbClr val="1F2328"/>
                </a:solidFill>
                <a:effectLst/>
                <a:highlight>
                  <a:srgbClr val="FFFFFF"/>
                </a:highlight>
                <a:latin typeface="-apple-system"/>
              </a:rPr>
              <a:t>以客户为中心</a:t>
            </a:r>
            <a:r>
              <a:rPr lang="zh-CN" altLang="en-US" sz="2000" b="0" i="0" dirty="0">
                <a:solidFill>
                  <a:srgbClr val="1F2328"/>
                </a:solidFill>
                <a:effectLst/>
                <a:highlight>
                  <a:srgbClr val="FFFFFF"/>
                </a:highlight>
                <a:latin typeface="-apple-system"/>
              </a:rPr>
              <a:t>：这是华为企业文化的核心，意味着始终将客户需求放在首位，通过不断优化产品和服务，为客户提供最大价值。这意味着在决策制定、产品开发、服务提供等各个环节，都要围绕着如何更好地服务客户进行。</a:t>
            </a:r>
          </a:p>
          <a:p>
            <a:pPr algn="l">
              <a:buFont typeface="+mj-lt"/>
              <a:buAutoNum type="arabicPeriod"/>
            </a:pPr>
            <a:r>
              <a:rPr lang="zh-CN" altLang="en-US" sz="2000" b="1" i="0" dirty="0">
                <a:solidFill>
                  <a:srgbClr val="1F2328"/>
                </a:solidFill>
                <a:effectLst/>
                <a:highlight>
                  <a:srgbClr val="FFFFFF"/>
                </a:highlight>
                <a:latin typeface="-apple-system"/>
              </a:rPr>
              <a:t>以奋斗者为本</a:t>
            </a:r>
            <a:r>
              <a:rPr lang="zh-CN" altLang="en-US" sz="2000" b="0" i="0" dirty="0">
                <a:solidFill>
                  <a:srgbClr val="1F2328"/>
                </a:solidFill>
                <a:effectLst/>
                <a:highlight>
                  <a:srgbClr val="FFFFFF"/>
                </a:highlight>
                <a:latin typeface="-apple-system"/>
              </a:rPr>
              <a:t>：华为强调员工的奋斗精神，认可并奖励那些为公司发展付出额外努力和贡献的员工。这鼓励员工勇于承担责任，追求卓越，通过个人的努力和团队的协作来实现公司的目标。</a:t>
            </a:r>
          </a:p>
          <a:p>
            <a:pPr algn="l">
              <a:buFont typeface="+mj-lt"/>
              <a:buAutoNum type="arabicPeriod"/>
            </a:pPr>
            <a:r>
              <a:rPr lang="zh-CN" altLang="en-US" sz="2000" b="1" i="0" dirty="0">
                <a:solidFill>
                  <a:srgbClr val="1F2328"/>
                </a:solidFill>
                <a:effectLst/>
                <a:highlight>
                  <a:srgbClr val="FFFFFF"/>
                </a:highlight>
                <a:latin typeface="-apple-system"/>
              </a:rPr>
              <a:t>长期坚持艰苦奋斗</a:t>
            </a:r>
            <a:r>
              <a:rPr lang="zh-CN" altLang="en-US" sz="2000" b="0" i="0" dirty="0">
                <a:solidFill>
                  <a:srgbClr val="1F2328"/>
                </a:solidFill>
                <a:effectLst/>
                <a:highlight>
                  <a:srgbClr val="FFFFFF"/>
                </a:highlight>
                <a:latin typeface="-apple-system"/>
              </a:rPr>
              <a:t>：华为强调持续努力和不懈奋斗，即使在取得成功之后也不懈怠，保持创业初期的激情和努力，面对挑战和困难时能够坚持不懈。</a:t>
            </a:r>
          </a:p>
          <a:p>
            <a:pPr algn="l">
              <a:buFont typeface="+mj-lt"/>
              <a:buAutoNum type="arabicPeriod"/>
            </a:pPr>
            <a:r>
              <a:rPr lang="zh-CN" altLang="en-US" sz="2000" b="1" i="0" dirty="0">
                <a:solidFill>
                  <a:srgbClr val="1F2328"/>
                </a:solidFill>
                <a:effectLst/>
                <a:highlight>
                  <a:srgbClr val="FFFFFF"/>
                </a:highlight>
                <a:latin typeface="-apple-system"/>
              </a:rPr>
              <a:t>坚持自我批判</a:t>
            </a:r>
            <a:r>
              <a:rPr lang="zh-CN" altLang="en-US" sz="2000" b="0" i="0" dirty="0">
                <a:solidFill>
                  <a:srgbClr val="1F2328"/>
                </a:solidFill>
                <a:effectLst/>
                <a:highlight>
                  <a:srgbClr val="FFFFFF"/>
                </a:highlight>
                <a:latin typeface="-apple-system"/>
              </a:rPr>
              <a:t>：华为鼓励员工和组织层面的自我反省和批评，通过不断的自我审视和改进，保持组织的活力和适应性，及时纠正错误，促进持续进步。</a:t>
            </a:r>
          </a:p>
          <a:p>
            <a:pPr algn="l">
              <a:buFont typeface="+mj-lt"/>
              <a:buAutoNum type="arabicPeriod"/>
            </a:pPr>
            <a:r>
              <a:rPr lang="zh-CN" altLang="en-US" sz="2000" b="1" i="0" dirty="0">
                <a:solidFill>
                  <a:srgbClr val="1F2328"/>
                </a:solidFill>
                <a:effectLst/>
                <a:highlight>
                  <a:srgbClr val="FFFFFF"/>
                </a:highlight>
                <a:latin typeface="-apple-system"/>
              </a:rPr>
              <a:t>开放进取</a:t>
            </a:r>
            <a:r>
              <a:rPr lang="zh-CN" altLang="en-US" sz="2000" b="0" i="0" dirty="0">
                <a:solidFill>
                  <a:srgbClr val="1F2328"/>
                </a:solidFill>
                <a:effectLst/>
                <a:highlight>
                  <a:srgbClr val="FFFFFF"/>
                </a:highlight>
                <a:latin typeface="-apple-system"/>
              </a:rPr>
              <a:t>：华为倡导开放的心态，拥抱变化，积极学习吸收全球的先进技术和管理经验，鼓励创新思维，追求技术和市场的领先。</a:t>
            </a:r>
          </a:p>
          <a:p>
            <a:pPr algn="l">
              <a:buFont typeface="+mj-lt"/>
              <a:buAutoNum type="arabicPeriod"/>
            </a:pPr>
            <a:r>
              <a:rPr lang="zh-CN" altLang="en-US" sz="2000" b="1" i="0" dirty="0">
                <a:solidFill>
                  <a:srgbClr val="1F2328"/>
                </a:solidFill>
                <a:effectLst/>
                <a:highlight>
                  <a:srgbClr val="FFFFFF"/>
                </a:highlight>
                <a:latin typeface="-apple-system"/>
              </a:rPr>
              <a:t>至诚守信</a:t>
            </a:r>
            <a:r>
              <a:rPr lang="zh-CN" altLang="en-US" sz="2000" b="0" i="0" dirty="0">
                <a:solidFill>
                  <a:srgbClr val="1F2328"/>
                </a:solidFill>
                <a:effectLst/>
                <a:highlight>
                  <a:srgbClr val="FFFFFF"/>
                </a:highlight>
                <a:latin typeface="-apple-system"/>
              </a:rPr>
              <a:t>：诚信是华为与客户、合作伙伴及员工相处的基本原则，强调言行一致，遵守承诺，建立长久的信任关系。</a:t>
            </a:r>
          </a:p>
          <a:p>
            <a:pPr algn="l">
              <a:buFont typeface="+mj-lt"/>
              <a:buAutoNum type="arabicPeriod"/>
            </a:pPr>
            <a:r>
              <a:rPr lang="zh-CN" altLang="en-US" sz="2000" b="1" i="0" dirty="0">
                <a:solidFill>
                  <a:srgbClr val="1F2328"/>
                </a:solidFill>
                <a:effectLst/>
                <a:highlight>
                  <a:srgbClr val="FFFFFF"/>
                </a:highlight>
                <a:latin typeface="-apple-system"/>
              </a:rPr>
              <a:t>团队合作</a:t>
            </a:r>
            <a:r>
              <a:rPr lang="zh-CN" altLang="en-US" sz="2000" b="0" i="0" dirty="0">
                <a:solidFill>
                  <a:srgbClr val="1F2328"/>
                </a:solidFill>
                <a:effectLst/>
                <a:highlight>
                  <a:srgbClr val="FFFFFF"/>
                </a:highlight>
                <a:latin typeface="-apple-system"/>
              </a:rPr>
              <a:t>：华为强调团队的力量，提倡“胜则举杯相庆，败则拼死相救”的团队精神，鼓励内部协作，共同努力达成目标。</a:t>
            </a:r>
          </a:p>
        </p:txBody>
      </p:sp>
    </p:spTree>
    <p:extLst>
      <p:ext uri="{BB962C8B-B14F-4D97-AF65-F5344CB8AC3E}">
        <p14:creationId xmlns:p14="http://schemas.microsoft.com/office/powerpoint/2010/main" val="3216765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C31E6B-E63A-4973-985B-7241719E1549}"/>
              </a:ext>
            </a:extLst>
          </p:cNvPr>
          <p:cNvSpPr txBox="1"/>
          <p:nvPr/>
        </p:nvSpPr>
        <p:spPr>
          <a:xfrm>
            <a:off x="4514074" y="2497976"/>
            <a:ext cx="3163852" cy="1862048"/>
          </a:xfrm>
          <a:prstGeom prst="rect">
            <a:avLst/>
          </a:prstGeom>
          <a:noFill/>
        </p:spPr>
        <p:txBody>
          <a:bodyPr wrap="square" rtlCol="0">
            <a:spAutoFit/>
          </a:bodyPr>
          <a:lstStyle/>
          <a:p>
            <a:r>
              <a:rPr lang="zh-CN" altLang="en-US" sz="115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项目</a:t>
            </a:r>
            <a:endParaRPr lang="zh-CN" altLang="zh-CN" sz="115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80478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CFAF768-B42E-8BB2-A319-BCD625869E7E}"/>
              </a:ext>
            </a:extLst>
          </p:cNvPr>
          <p:cNvSpPr txBox="1"/>
          <p:nvPr/>
        </p:nvSpPr>
        <p:spPr>
          <a:xfrm>
            <a:off x="-1" y="375798"/>
            <a:ext cx="12192001" cy="5386090"/>
          </a:xfrm>
          <a:prstGeom prst="rect">
            <a:avLst/>
          </a:prstGeom>
          <a:noFill/>
        </p:spPr>
        <p:txBody>
          <a:bodyPr wrap="square">
            <a:spAutoFit/>
          </a:bodyPr>
          <a:lstStyle/>
          <a:p>
            <a:pPr algn="just"/>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⑧</a:t>
            </a: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 </a:t>
            </a:r>
            <a:r>
              <a:rPr lang="zh-CN" altLang="en-US" sz="24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鸿蒙和云测开发</a:t>
            </a:r>
            <a:endParaRPr lang="en-US" altLang="zh-CN" sz="24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a:p>
            <a:pPr algn="l"/>
            <a:r>
              <a:rPr lang="zh-CN" altLang="en-US" sz="2000" b="0" i="0" dirty="0">
                <a:solidFill>
                  <a:srgbClr val="1F2328"/>
                </a:solidFill>
                <a:effectLst/>
                <a:highlight>
                  <a:srgbClr val="FFFFFF"/>
                </a:highlight>
                <a:latin typeface="-apple-system"/>
              </a:rPr>
              <a:t>鸿蒙（</a:t>
            </a:r>
            <a:r>
              <a:rPr lang="en-US" altLang="zh-CN" sz="2000" b="0" i="0" dirty="0" err="1">
                <a:solidFill>
                  <a:srgbClr val="1F2328"/>
                </a:solidFill>
                <a:effectLst/>
                <a:highlight>
                  <a:srgbClr val="FFFFFF"/>
                </a:highlight>
                <a:latin typeface="-apple-system"/>
              </a:rPr>
              <a:t>HarmonyOS</a:t>
            </a:r>
            <a:r>
              <a:rPr lang="zh-CN" altLang="en-US" sz="2000" b="0" i="0" dirty="0">
                <a:solidFill>
                  <a:srgbClr val="1F2328"/>
                </a:solidFill>
                <a:effectLst/>
                <a:highlight>
                  <a:srgbClr val="FFFFFF"/>
                </a:highlight>
                <a:latin typeface="-apple-system"/>
              </a:rPr>
              <a:t>）</a:t>
            </a:r>
            <a:endParaRPr lang="en-US" altLang="zh-CN" sz="2000" b="0" i="0" dirty="0">
              <a:solidFill>
                <a:srgbClr val="1F2328"/>
              </a:solidFill>
              <a:effectLst/>
              <a:highlight>
                <a:srgbClr val="FFFFFF"/>
              </a:highlight>
              <a:latin typeface="-apple-system"/>
            </a:endParaRPr>
          </a:p>
          <a:p>
            <a:pPr algn="l"/>
            <a:r>
              <a:rPr lang="zh-CN" altLang="en-US" sz="2000" b="0" i="0" dirty="0">
                <a:solidFill>
                  <a:srgbClr val="1F2328"/>
                </a:solidFill>
                <a:effectLst/>
                <a:highlight>
                  <a:srgbClr val="FFFFFF"/>
                </a:highlight>
                <a:latin typeface="-apple-system"/>
              </a:rPr>
              <a:t>是由华为开发的分布式操作系统，设计之初就着眼于万物互联的时代，支持跨平台、多设备协同。鸿蒙的特点和优势包括：</a:t>
            </a:r>
          </a:p>
          <a:p>
            <a:pPr algn="l">
              <a:buFont typeface="+mj-lt"/>
              <a:buAutoNum type="arabicPeriod"/>
            </a:pPr>
            <a:r>
              <a:rPr lang="zh-CN" altLang="en-US" sz="2000" b="1" i="0" dirty="0">
                <a:solidFill>
                  <a:srgbClr val="1F2328"/>
                </a:solidFill>
                <a:effectLst/>
                <a:highlight>
                  <a:srgbClr val="FFFFFF"/>
                </a:highlight>
                <a:latin typeface="-apple-system"/>
              </a:rPr>
              <a:t>分布式架构</a:t>
            </a:r>
            <a:r>
              <a:rPr lang="zh-CN" altLang="en-US" sz="2000" b="0" i="0" dirty="0">
                <a:solidFill>
                  <a:srgbClr val="1F2328"/>
                </a:solidFill>
                <a:effectLst/>
                <a:highlight>
                  <a:srgbClr val="FFFFFF"/>
                </a:highlight>
                <a:latin typeface="-apple-system"/>
              </a:rPr>
              <a:t>：鸿蒙采用了微内核架构，支持设备间的无缝连接和资源共享，通过分布式软总线、分布式设备虚拟化等技术，使得不同设备如同一个“超级终端”一样协同工作。</a:t>
            </a:r>
          </a:p>
          <a:p>
            <a:pPr algn="l">
              <a:buFont typeface="+mj-lt"/>
              <a:buAutoNum type="arabicPeriod"/>
            </a:pPr>
            <a:r>
              <a:rPr lang="zh-CN" altLang="en-US" sz="2000" b="1" i="0" dirty="0">
                <a:solidFill>
                  <a:srgbClr val="1F2328"/>
                </a:solidFill>
                <a:effectLst/>
                <a:highlight>
                  <a:srgbClr val="FFFFFF"/>
                </a:highlight>
                <a:latin typeface="-apple-system"/>
              </a:rPr>
              <a:t>统一开发平台</a:t>
            </a:r>
            <a:r>
              <a:rPr lang="zh-CN" altLang="en-US" sz="2000" b="0" i="0" dirty="0">
                <a:solidFill>
                  <a:srgbClr val="1F2328"/>
                </a:solidFill>
                <a:effectLst/>
                <a:highlight>
                  <a:srgbClr val="FFFFFF"/>
                </a:highlight>
                <a:latin typeface="-apple-system"/>
              </a:rPr>
              <a:t>：为开发者提供了统一的开发工具和框架，使得开发者可以编写一次代码，实现多端部署，覆盖手机、平板、电视、穿戴设备等多种终端，大大提高了开发效率。</a:t>
            </a:r>
          </a:p>
          <a:p>
            <a:pPr algn="l">
              <a:buFont typeface="+mj-lt"/>
              <a:buAutoNum type="arabicPeriod"/>
            </a:pPr>
            <a:r>
              <a:rPr lang="zh-CN" altLang="en-US" sz="2000" b="1" i="0" dirty="0">
                <a:solidFill>
                  <a:srgbClr val="1F2328"/>
                </a:solidFill>
                <a:effectLst/>
                <a:highlight>
                  <a:srgbClr val="FFFFFF"/>
                </a:highlight>
                <a:latin typeface="-apple-system"/>
              </a:rPr>
              <a:t>方舟编译器</a:t>
            </a:r>
            <a:r>
              <a:rPr lang="zh-CN" altLang="en-US" sz="2000" b="0" i="0" dirty="0">
                <a:solidFill>
                  <a:srgbClr val="1F2328"/>
                </a:solidFill>
                <a:effectLst/>
                <a:highlight>
                  <a:srgbClr val="FFFFFF"/>
                </a:highlight>
                <a:latin typeface="-apple-system"/>
              </a:rPr>
              <a:t>：方舟编译器能够提高应用执行效率，使应用在不同硬件平台上运行更加流畅，同时支持跨平台的代码编译，使得应用开发更为灵活。</a:t>
            </a:r>
          </a:p>
          <a:p>
            <a:pPr algn="l">
              <a:buFont typeface="+mj-lt"/>
              <a:buAutoNum type="arabicPeriod"/>
            </a:pPr>
            <a:r>
              <a:rPr lang="zh-CN" altLang="en-US" sz="2000" b="1" i="0" dirty="0">
                <a:solidFill>
                  <a:srgbClr val="1F2328"/>
                </a:solidFill>
                <a:effectLst/>
                <a:highlight>
                  <a:srgbClr val="FFFFFF"/>
                </a:highlight>
                <a:latin typeface="-apple-system"/>
              </a:rPr>
              <a:t>安全性和隐私保护</a:t>
            </a:r>
            <a:r>
              <a:rPr lang="zh-CN" altLang="en-US" sz="2000" b="0" i="0" dirty="0">
                <a:solidFill>
                  <a:srgbClr val="1F2328"/>
                </a:solidFill>
                <a:effectLst/>
                <a:highlight>
                  <a:srgbClr val="FFFFFF"/>
                </a:highlight>
                <a:latin typeface="-apple-system"/>
              </a:rPr>
              <a:t>：鸿蒙系统在设计上强调安全性，微内核只包含最基础的服务，降低了系统被攻击的风险，同时提供了严格的权限管理和数据加密机制。</a:t>
            </a:r>
            <a:endParaRPr lang="en-US" altLang="zh-CN" sz="2000" b="0" i="0" dirty="0">
              <a:solidFill>
                <a:srgbClr val="1F2328"/>
              </a:solidFill>
              <a:effectLst/>
              <a:highlight>
                <a:srgbClr val="FFFFFF"/>
              </a:highlight>
              <a:latin typeface="-apple-system"/>
            </a:endParaRPr>
          </a:p>
          <a:p>
            <a:pPr algn="l">
              <a:buFont typeface="+mj-lt"/>
              <a:buAutoNum type="arabicPeriod"/>
            </a:pPr>
            <a:endParaRPr lang="zh-CN" altLang="en-US" sz="2000" b="0" i="0" dirty="0">
              <a:solidFill>
                <a:srgbClr val="1F2328"/>
              </a:solidFill>
              <a:effectLst/>
              <a:highlight>
                <a:srgbClr val="FFFFFF"/>
              </a:highlight>
              <a:latin typeface="-apple-system"/>
            </a:endParaRPr>
          </a:p>
          <a:p>
            <a:pPr algn="l"/>
            <a:r>
              <a:rPr lang="zh-CN" altLang="en-US" sz="2000" b="0" i="0" dirty="0">
                <a:solidFill>
                  <a:srgbClr val="1F2328"/>
                </a:solidFill>
                <a:effectLst/>
                <a:highlight>
                  <a:srgbClr val="FFFFFF"/>
                </a:highlight>
                <a:latin typeface="-apple-system"/>
              </a:rPr>
              <a:t>云侧开发</a:t>
            </a:r>
            <a:endParaRPr lang="en-US" altLang="zh-CN" sz="2000" b="0" i="0" dirty="0">
              <a:solidFill>
                <a:srgbClr val="1F2328"/>
              </a:solidFill>
              <a:effectLst/>
              <a:highlight>
                <a:srgbClr val="FFFFFF"/>
              </a:highlight>
              <a:latin typeface="-apple-system"/>
            </a:endParaRPr>
          </a:p>
          <a:p>
            <a:pPr algn="l"/>
            <a:r>
              <a:rPr lang="zh-CN" altLang="en-US" sz="2000" b="0" i="0" dirty="0">
                <a:solidFill>
                  <a:srgbClr val="1F2328"/>
                </a:solidFill>
                <a:effectLst/>
                <a:highlight>
                  <a:srgbClr val="FFFFFF"/>
                </a:highlight>
                <a:latin typeface="-apple-system"/>
              </a:rPr>
              <a:t>通常指的是在云计算平台（如阿里云、华为云、</a:t>
            </a:r>
            <a:r>
              <a:rPr lang="en-US" altLang="zh-CN" sz="2000" b="0" i="0" dirty="0">
                <a:solidFill>
                  <a:srgbClr val="1F2328"/>
                </a:solidFill>
                <a:effectLst/>
                <a:highlight>
                  <a:srgbClr val="FFFFFF"/>
                </a:highlight>
                <a:latin typeface="-apple-system"/>
              </a:rPr>
              <a:t>AWS</a:t>
            </a:r>
            <a:r>
              <a:rPr lang="zh-CN" altLang="en-US" sz="2000" b="0" i="0" dirty="0">
                <a:solidFill>
                  <a:srgbClr val="1F2328"/>
                </a:solidFill>
                <a:effectLst/>
                <a:highlight>
                  <a:srgbClr val="FFFFFF"/>
                </a:highlight>
                <a:latin typeface="-apple-system"/>
              </a:rPr>
              <a:t>、</a:t>
            </a:r>
            <a:r>
              <a:rPr lang="en-US" altLang="zh-CN" sz="2000" b="0" i="0" dirty="0">
                <a:solidFill>
                  <a:srgbClr val="1F2328"/>
                </a:solidFill>
                <a:effectLst/>
                <a:highlight>
                  <a:srgbClr val="FFFFFF"/>
                </a:highlight>
                <a:latin typeface="-apple-system"/>
              </a:rPr>
              <a:t>Azure</a:t>
            </a:r>
            <a:r>
              <a:rPr lang="zh-CN" altLang="en-US" sz="2000" b="0" i="0" dirty="0">
                <a:solidFill>
                  <a:srgbClr val="1F2328"/>
                </a:solidFill>
                <a:effectLst/>
                <a:highlight>
                  <a:srgbClr val="FFFFFF"/>
                </a:highlight>
                <a:latin typeface="-apple-system"/>
              </a:rPr>
              <a:t>等）上进行的软件开发活动。这种开发模式利用了云平台提供的基础设施、平台服务以及软件服务，使得开发者能够更加高效、灵活地构建、部署和管理应用程序。</a:t>
            </a:r>
          </a:p>
        </p:txBody>
      </p:sp>
    </p:spTree>
    <p:extLst>
      <p:ext uri="{BB962C8B-B14F-4D97-AF65-F5344CB8AC3E}">
        <p14:creationId xmlns:p14="http://schemas.microsoft.com/office/powerpoint/2010/main" val="1323333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EFB9843-9BC7-4C92-982E-AD6C003644C6}"/>
              </a:ext>
            </a:extLst>
          </p:cNvPr>
          <p:cNvSpPr txBox="1"/>
          <p:nvPr/>
        </p:nvSpPr>
        <p:spPr>
          <a:xfrm>
            <a:off x="1140759" y="428178"/>
            <a:ext cx="9910482" cy="6001643"/>
          </a:xfrm>
          <a:prstGeom prst="rect">
            <a:avLst/>
          </a:prstGeom>
          <a:noFill/>
        </p:spPr>
        <p:txBody>
          <a:bodyPr wrap="square">
            <a:spAutoFit/>
          </a:bodyPr>
          <a:lstStyle/>
          <a:p>
            <a:r>
              <a:rPr lang="zh-CN" altLang="en-US" sz="2400" b="1" dirty="0"/>
              <a:t>Linux高并发服务器开发</a:t>
            </a:r>
          </a:p>
          <a:p>
            <a:endParaRPr lang="zh-CN" altLang="en-US" sz="2400" b="1" dirty="0"/>
          </a:p>
          <a:p>
            <a:r>
              <a:rPr lang="zh-CN" altLang="en-US" sz="2400" dirty="0"/>
              <a:t>主要实现的功能首先是基于epoll和线程池技术，实现了一个基于同步I/O模拟的Proactor模式的一个高并发模型。</a:t>
            </a:r>
          </a:p>
          <a:p>
            <a:r>
              <a:rPr lang="zh-CN" altLang="en-US" sz="2400" dirty="0"/>
              <a:t>然后这个模型的业务逻辑就是要解析各个客户端发来的HTTP请求报文，然后生成一个响应报文回发给客户端</a:t>
            </a:r>
          </a:p>
          <a:p>
            <a:r>
              <a:rPr lang="zh-CN" altLang="en-US" sz="2400" dirty="0"/>
              <a:t>这个项目还包括一个异步的日志系统，是用来把服务器的一些运行状态写入到日志文件里面。</a:t>
            </a:r>
          </a:p>
          <a:p>
            <a:endParaRPr lang="zh-CN" altLang="en-US" sz="2400" b="1" dirty="0"/>
          </a:p>
          <a:p>
            <a:endParaRPr lang="zh-CN" altLang="en-US" sz="2400" b="1" dirty="0"/>
          </a:p>
          <a:p>
            <a:r>
              <a:rPr lang="zh-CN" altLang="en-US" sz="2400" b="1" dirty="0"/>
              <a:t>基于微信小程序的图像风格转换器开发</a:t>
            </a:r>
          </a:p>
          <a:p>
            <a:endParaRPr lang="zh-CN" altLang="en-US" sz="2400" b="1" dirty="0"/>
          </a:p>
          <a:p>
            <a:r>
              <a:rPr lang="zh-CN" altLang="en-US" sz="2400" dirty="0"/>
              <a:t>前端的话是比较简单的微信小程序界面，包括用户登录、页面跳转、图像上传下载等一些功能。后端的核心功能是一个风格迁移的神经网络，输入一张图片，可以把这张图片转换成一种特定的风格。然后后端使用的框架是django，用来把前端对某个url的访问映射到具体的业务逻辑</a:t>
            </a:r>
          </a:p>
        </p:txBody>
      </p:sp>
    </p:spTree>
    <p:extLst>
      <p:ext uri="{BB962C8B-B14F-4D97-AF65-F5344CB8AC3E}">
        <p14:creationId xmlns:p14="http://schemas.microsoft.com/office/powerpoint/2010/main" val="638383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ECEDAAE-5B91-4B74-9DB0-CB4EA46232F0}"/>
              </a:ext>
            </a:extLst>
          </p:cNvPr>
          <p:cNvSpPr txBox="1"/>
          <p:nvPr/>
        </p:nvSpPr>
        <p:spPr>
          <a:xfrm>
            <a:off x="0" y="0"/>
            <a:ext cx="3683637"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TCP</a:t>
            </a:r>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通信</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9E7D4E48-7D3B-4A0B-A0F1-23813CF088CD}"/>
              </a:ext>
            </a:extLst>
          </p:cNvPr>
          <p:cNvPicPr>
            <a:picLocks noChangeAspect="1"/>
          </p:cNvPicPr>
          <p:nvPr/>
        </p:nvPicPr>
        <p:blipFill>
          <a:blip r:embed="rId2"/>
          <a:stretch>
            <a:fillRect/>
          </a:stretch>
        </p:blipFill>
        <p:spPr>
          <a:xfrm>
            <a:off x="44900" y="1300223"/>
            <a:ext cx="3638737" cy="5200917"/>
          </a:xfrm>
          <a:prstGeom prst="rect">
            <a:avLst/>
          </a:prstGeom>
        </p:spPr>
      </p:pic>
      <p:sp>
        <p:nvSpPr>
          <p:cNvPr id="10" name="文本框 9">
            <a:extLst>
              <a:ext uri="{FF2B5EF4-FFF2-40B4-BE49-F238E27FC236}">
                <a16:creationId xmlns:a16="http://schemas.microsoft.com/office/drawing/2014/main" id="{FE870EFD-B763-4BE8-AAD8-50EAA78ECB39}"/>
              </a:ext>
            </a:extLst>
          </p:cNvPr>
          <p:cNvSpPr txBox="1"/>
          <p:nvPr/>
        </p:nvSpPr>
        <p:spPr>
          <a:xfrm>
            <a:off x="6791388" y="-1"/>
            <a:ext cx="3433953"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I/O</a:t>
            </a:r>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模型</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5C5C34A0-D6F1-4BF4-B9CB-860EA4E37F14}"/>
              </a:ext>
            </a:extLst>
          </p:cNvPr>
          <p:cNvSpPr txBox="1"/>
          <p:nvPr/>
        </p:nvSpPr>
        <p:spPr>
          <a:xfrm>
            <a:off x="5393698" y="1436170"/>
            <a:ext cx="6777318" cy="1938992"/>
          </a:xfrm>
          <a:prstGeom prst="rect">
            <a:avLst/>
          </a:prstGeom>
          <a:noFill/>
        </p:spPr>
        <p:txBody>
          <a:bodyPr wrap="square">
            <a:spAutoFit/>
          </a:bodyPr>
          <a:lstStyle/>
          <a:p>
            <a:pPr marL="457200" indent="-457200" algn="just">
              <a:buAutoNum type="arabicPeriod"/>
            </a:pP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阻塞</a:t>
            </a:r>
            <a:r>
              <a:rPr lang="en-US" altLang="zh-CN"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IO</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：调用函数，阻塞等待数据准备和拷贝</a:t>
            </a:r>
            <a:endPar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非阻塞</a:t>
            </a:r>
            <a:r>
              <a:rPr lang="en-US" altLang="zh-CN"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IO</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：数据准备可立即返回，拷贝阶段仍然是阻塞的</a:t>
            </a:r>
            <a:endPar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en-US" altLang="zh-CN"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IO</a:t>
            </a: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复用</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：一个进程监测多个</a:t>
            </a:r>
            <a:r>
              <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IO</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操作</a:t>
            </a:r>
            <a:endPar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异步</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数据准备和拷贝都非阻塞</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46531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8FF3F2D-D3E1-4852-B4D2-E698DDC57D48}"/>
              </a:ext>
            </a:extLst>
          </p:cNvPr>
          <p:cNvSpPr txBox="1"/>
          <p:nvPr/>
        </p:nvSpPr>
        <p:spPr>
          <a:xfrm>
            <a:off x="6379270" y="88995"/>
            <a:ext cx="5812729" cy="1200329"/>
          </a:xfrm>
          <a:prstGeom prst="rect">
            <a:avLst/>
          </a:prstGeom>
          <a:noFill/>
        </p:spPr>
        <p:txBody>
          <a:bodyPr wrap="square" rtlCol="0">
            <a:spAutoFit/>
          </a:bodyPr>
          <a:lstStyle/>
          <a:p>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事件处理模式</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725CFD36-642A-4218-B136-9F3EF6053E62}"/>
              </a:ext>
            </a:extLst>
          </p:cNvPr>
          <p:cNvSpPr txBox="1"/>
          <p:nvPr/>
        </p:nvSpPr>
        <p:spPr>
          <a:xfrm>
            <a:off x="6476897" y="1467239"/>
            <a:ext cx="5632611" cy="4524315"/>
          </a:xfrm>
          <a:prstGeom prst="rect">
            <a:avLst/>
          </a:prstGeom>
          <a:noFill/>
        </p:spPr>
        <p:txBody>
          <a:bodyPr wrap="square">
            <a:spAutoFit/>
          </a:bodyPr>
          <a:lstStyle/>
          <a:p>
            <a:pPr marL="457200" indent="-457200" algn="just">
              <a:buAutoNum type="arabicPeriod"/>
            </a:pPr>
            <a:r>
              <a:rPr lang="en-US" altLang="zh-CN"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Reactor</a:t>
            </a: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模式：</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非阻塞同步网络模式。来了事件操作系统通知应用进程，让应用进程来处理。主线程只负责监听事件发生。读、写、业务逻辑都由工作线程处理</a:t>
            </a:r>
            <a:endPar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en-US" altLang="zh-CN" sz="2400" b="1" kern="100" dirty="0" err="1">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Proactor</a:t>
            </a: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模式：</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异步网络模式。来了事件操作系统来处理，处理完再通知应用进程。内核负责读写，工作线程负责业务逻辑。</a:t>
            </a:r>
            <a:endPar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同步</a:t>
            </a:r>
            <a:r>
              <a:rPr lang="en-US" altLang="zh-CN"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I/O</a:t>
            </a: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模拟</a:t>
            </a:r>
            <a:r>
              <a:rPr lang="en-US" altLang="zh-CN" sz="2400" b="1" kern="100" dirty="0" err="1">
                <a:solidFill>
                  <a:srgbClr val="2C3E50"/>
                </a:solidFill>
                <a:latin typeface="等线" panose="02010600030101010101" pitchFamily="2" charset="-122"/>
                <a:ea typeface="等线" panose="02010600030101010101" pitchFamily="2" charset="-122"/>
                <a:cs typeface="Times New Roman" panose="02020603050405020304" pitchFamily="18" charset="0"/>
              </a:rPr>
              <a:t>Proactor</a:t>
            </a: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模式</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a:t>
            </a:r>
            <a:r>
              <a:rPr lang="zh-CN" altLang="en-US" sz="2400" i="0" dirty="0">
                <a:solidFill>
                  <a:srgbClr val="4D4D4D"/>
                </a:solidFill>
                <a:effectLst/>
                <a:latin typeface="-apple-system"/>
              </a:rPr>
              <a:t>主线程执行数据读写操作，</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工作线程负责业务逻辑。</a:t>
            </a:r>
            <a:endPar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23473B37-C0C7-4778-924B-1FED27303FE3}"/>
              </a:ext>
            </a:extLst>
          </p:cNvPr>
          <p:cNvSpPr txBox="1"/>
          <p:nvPr/>
        </p:nvSpPr>
        <p:spPr>
          <a:xfrm>
            <a:off x="2" y="6503"/>
            <a:ext cx="5812729" cy="1200329"/>
          </a:xfrm>
          <a:prstGeom prst="rect">
            <a:avLst/>
          </a:prstGeom>
          <a:noFill/>
        </p:spPr>
        <p:txBody>
          <a:bodyPr wrap="squar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IO</a:t>
            </a:r>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多路复用</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BBDE3CF4-BCC7-41F6-A18A-B9A4BF74347E}"/>
              </a:ext>
            </a:extLst>
          </p:cNvPr>
          <p:cNvSpPr txBox="1"/>
          <p:nvPr/>
        </p:nvSpPr>
        <p:spPr>
          <a:xfrm>
            <a:off x="-33979" y="1146750"/>
            <a:ext cx="5419711" cy="3600986"/>
          </a:xfrm>
          <a:prstGeom prst="rect">
            <a:avLst/>
          </a:prstGeom>
          <a:noFill/>
        </p:spPr>
        <p:txBody>
          <a:bodyPr wrap="square">
            <a:spAutoFit/>
          </a:bodyPr>
          <a:lstStyle/>
          <a:p>
            <a:pPr algn="just"/>
            <a:r>
              <a:rPr lang="en-US" altLang="zh-CN"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select/poll</a:t>
            </a: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已连接的</a:t>
            </a:r>
            <a:r>
              <a:rPr lang="en-US" altLang="zh-CN" sz="1800" dirty="0">
                <a:solidFill>
                  <a:srgbClr val="000000"/>
                </a:solidFill>
                <a:effectLst/>
                <a:latin typeface="Segoe UI" panose="020B0502040204020203" pitchFamily="34" charset="0"/>
                <a:ea typeface="等线" panose="02010600030101010101" pitchFamily="2" charset="-122"/>
              </a:rPr>
              <a:t> Socket </a:t>
            </a:r>
            <a:r>
              <a:rPr lang="zh-CN"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都放到一个</a:t>
            </a:r>
            <a:r>
              <a:rPr lang="zh-CN" altLang="zh-CN" sz="1800" b="1"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文件描述符集合</a:t>
            </a:r>
            <a:r>
              <a:rPr lang="zh-CN" altLang="en-US" sz="1800" b="1"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，然后</a:t>
            </a:r>
            <a:r>
              <a:rPr lang="zh-CN" altLang="zh-CN" sz="1800" b="1"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拷贝</a:t>
            </a:r>
            <a:r>
              <a:rPr lang="zh-CN"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到内核里检查是否有</a:t>
            </a:r>
            <a:r>
              <a:rPr lang="en-US"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IO</a:t>
            </a:r>
            <a:r>
              <a:rPr lang="zh-CN"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事件产生</a:t>
            </a:r>
            <a:r>
              <a:rPr lang="zh-CN" altLang="en-US" dirty="0">
                <a:solidFill>
                  <a:srgbClr val="000000"/>
                </a:solidFill>
                <a:latin typeface="Segoe UI" panose="020B0502040204020203" pitchFamily="34" charset="0"/>
                <a:ea typeface="等线" panose="02010600030101010101" pitchFamily="2" charset="-122"/>
                <a:cs typeface="Segoe UI" panose="020B0502040204020203" pitchFamily="34" charset="0"/>
              </a:rPr>
              <a:t>。</a:t>
            </a:r>
            <a:r>
              <a:rPr lang="en-US" altLang="zh-CN" dirty="0">
                <a:solidFill>
                  <a:srgbClr val="000000"/>
                </a:solidFill>
                <a:latin typeface="Segoe UI" panose="020B0502040204020203" pitchFamily="34" charset="0"/>
                <a:ea typeface="等线" panose="02010600030101010101" pitchFamily="2" charset="-122"/>
                <a:cs typeface="Segoe UI" panose="020B0502040204020203" pitchFamily="34" charset="0"/>
              </a:rPr>
              <a:t>Select</a:t>
            </a:r>
            <a:r>
              <a:rPr lang="zh-CN" altLang="en-US" dirty="0">
                <a:solidFill>
                  <a:srgbClr val="000000"/>
                </a:solidFill>
                <a:latin typeface="Segoe UI" panose="020B0502040204020203" pitchFamily="34" charset="0"/>
                <a:ea typeface="等线" panose="02010600030101010101" pitchFamily="2" charset="-122"/>
                <a:cs typeface="Segoe UI" panose="020B0502040204020203" pitchFamily="34" charset="0"/>
              </a:rPr>
              <a:t>：</a:t>
            </a:r>
            <a:r>
              <a:rPr lang="en-US" altLang="zh-CN" dirty="0" err="1">
                <a:solidFill>
                  <a:srgbClr val="000000"/>
                </a:solidFill>
                <a:latin typeface="Segoe UI" panose="020B0502040204020203" pitchFamily="34" charset="0"/>
                <a:ea typeface="等线" panose="02010600030101010101" pitchFamily="2" charset="-122"/>
                <a:cs typeface="Segoe UI" panose="020B0502040204020203" pitchFamily="34" charset="0"/>
              </a:rPr>
              <a:t>bitsmap</a:t>
            </a:r>
            <a:r>
              <a:rPr lang="en-US" altLang="zh-CN" dirty="0">
                <a:solidFill>
                  <a:srgbClr val="000000"/>
                </a:solidFill>
                <a:latin typeface="Segoe UI" panose="020B0502040204020203" pitchFamily="34" charset="0"/>
                <a:ea typeface="等线" panose="02010600030101010101" pitchFamily="2" charset="-122"/>
                <a:cs typeface="Segoe UI" panose="020B0502040204020203" pitchFamily="34" charset="0"/>
              </a:rPr>
              <a:t>	poll</a:t>
            </a:r>
            <a:r>
              <a:rPr lang="zh-CN" altLang="en-US" dirty="0">
                <a:solidFill>
                  <a:srgbClr val="000000"/>
                </a:solidFill>
                <a:latin typeface="Segoe UI" panose="020B0502040204020203" pitchFamily="34" charset="0"/>
                <a:ea typeface="等线" panose="02010600030101010101" pitchFamily="2" charset="-122"/>
                <a:cs typeface="Segoe UI" panose="020B0502040204020203" pitchFamily="34" charset="0"/>
              </a:rPr>
              <a:t>：链表</a:t>
            </a:r>
            <a:endParaRPr lang="en-US"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endParaRPr>
          </a:p>
          <a:p>
            <a:pPr algn="just"/>
            <a:r>
              <a:rPr lang="zh-CN" altLang="zh-CN" sz="1800" b="1" dirty="0">
                <a:solidFill>
                  <a:srgbClr val="FF0000"/>
                </a:solidFill>
                <a:effectLst/>
                <a:latin typeface="Segoe UI" panose="020B0502040204020203" pitchFamily="34" charset="0"/>
                <a:ea typeface="等线" panose="02010600030101010101" pitchFamily="2" charset="-122"/>
                <a:cs typeface="Segoe UI" panose="020B0502040204020203" pitchFamily="34" charset="0"/>
              </a:rPr>
              <a:t>需要在用户态与内核态之间拷贝文件描述符集合</a:t>
            </a:r>
            <a:r>
              <a:rPr lang="zh-CN" altLang="zh-CN" sz="1800" dirty="0">
                <a:solidFill>
                  <a:srgbClr val="2C3E50"/>
                </a:solidFill>
                <a:effectLst/>
                <a:latin typeface="Segoe UI" panose="020B0502040204020203" pitchFamily="34" charset="0"/>
                <a:ea typeface="等线" panose="02010600030101010101" pitchFamily="2" charset="-122"/>
                <a:cs typeface="Segoe UI" panose="020B0502040204020203" pitchFamily="34" charset="0"/>
              </a:rPr>
              <a:t>，性能的损耗很大</a:t>
            </a:r>
            <a:endParaRPr lang="en-US" altLang="zh-CN" dirty="0">
              <a:solidFill>
                <a:srgbClr val="000000"/>
              </a:solidFill>
              <a:latin typeface="Segoe UI" panose="020B0502040204020203" pitchFamily="34" charset="0"/>
              <a:ea typeface="等线" panose="02010600030101010101" pitchFamily="2" charset="-122"/>
              <a:cs typeface="Segoe UI" panose="020B0502040204020203" pitchFamily="34" charset="0"/>
            </a:endParaRPr>
          </a:p>
          <a:p>
            <a:pPr algn="just"/>
            <a:r>
              <a:rPr lang="en-US" altLang="zh-CN" sz="2400" b="1" kern="100" dirty="0" err="1">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Epoll</a:t>
            </a: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dirty="0">
                <a:effectLst/>
                <a:latin typeface="Segoe UI" panose="020B0502040204020203" pitchFamily="34" charset="0"/>
                <a:ea typeface="等线" panose="02010600030101010101" pitchFamily="2" charset="-122"/>
                <a:cs typeface="Segoe UI" panose="020B0502040204020203" pitchFamily="34" charset="0"/>
              </a:rPr>
              <a:t>把需要监控的</a:t>
            </a:r>
            <a:r>
              <a:rPr lang="en-US" altLang="zh-CN" sz="1800" dirty="0">
                <a:effectLst/>
                <a:latin typeface="Segoe UI" panose="020B0502040204020203" pitchFamily="34" charset="0"/>
                <a:ea typeface="等线" panose="02010600030101010101" pitchFamily="2" charset="-122"/>
              </a:rPr>
              <a:t> socket </a:t>
            </a:r>
            <a:r>
              <a:rPr lang="zh-CN" altLang="zh-CN" sz="1800" dirty="0">
                <a:effectLst/>
                <a:latin typeface="Segoe UI" panose="020B0502040204020203" pitchFamily="34" charset="0"/>
                <a:ea typeface="等线" panose="02010600030101010101" pitchFamily="2" charset="-122"/>
                <a:cs typeface="Segoe UI" panose="020B0502040204020203" pitchFamily="34" charset="0"/>
              </a:rPr>
              <a:t>通过</a:t>
            </a:r>
            <a:r>
              <a:rPr lang="en-US" altLang="zh-CN" sz="1800" dirty="0">
                <a:effectLst/>
                <a:latin typeface="Segoe UI" panose="020B0502040204020203" pitchFamily="34" charset="0"/>
                <a:ea typeface="等线" panose="02010600030101010101" pitchFamily="2" charset="-122"/>
              </a:rPr>
              <a:t> </a:t>
            </a:r>
            <a:r>
              <a:rPr lang="en-US" altLang="zh-CN" sz="1800" dirty="0" err="1">
                <a:effectLst/>
                <a:latin typeface="Segoe UI" panose="020B0502040204020203" pitchFamily="34" charset="0"/>
                <a:ea typeface="等线" panose="02010600030101010101" pitchFamily="2" charset="-122"/>
              </a:rPr>
              <a:t>epoll_ctl</a:t>
            </a:r>
            <a:r>
              <a:rPr lang="en-US" altLang="zh-CN" sz="1800" dirty="0">
                <a:effectLst/>
                <a:latin typeface="Segoe UI" panose="020B0502040204020203" pitchFamily="34" charset="0"/>
                <a:ea typeface="等线" panose="02010600030101010101" pitchFamily="2" charset="-122"/>
              </a:rPr>
              <a:t>() </a:t>
            </a:r>
            <a:r>
              <a:rPr lang="zh-CN" altLang="zh-CN" sz="1800" dirty="0">
                <a:effectLst/>
                <a:latin typeface="Segoe UI" panose="020B0502040204020203" pitchFamily="34" charset="0"/>
                <a:ea typeface="等线" panose="02010600030101010101" pitchFamily="2" charset="-122"/>
                <a:cs typeface="Segoe UI" panose="020B0502040204020203" pitchFamily="34" charset="0"/>
              </a:rPr>
              <a:t>函数加入内核中的红黑树里</a:t>
            </a:r>
            <a:r>
              <a:rPr lang="zh-CN" altLang="en-US" sz="1800" dirty="0">
                <a:effectLst/>
                <a:latin typeface="Segoe UI" panose="020B0502040204020203" pitchFamily="34" charset="0"/>
                <a:ea typeface="等线" panose="02010600030101010101" pitchFamily="2" charset="-122"/>
                <a:cs typeface="Segoe UI" panose="020B0502040204020203" pitchFamily="34" charset="0"/>
              </a:rPr>
              <a:t>，无需拷贝文件描述符。</a:t>
            </a:r>
            <a:r>
              <a:rPr lang="zh-CN" altLang="zh-CN" sz="1800" dirty="0">
                <a:solidFill>
                  <a:srgbClr val="FF0000"/>
                </a:solidFill>
                <a:effectLst/>
                <a:latin typeface="Segoe UI" panose="020B0502040204020203" pitchFamily="34" charset="0"/>
                <a:ea typeface="等线" panose="02010600030101010101" pitchFamily="2" charset="-122"/>
                <a:cs typeface="Segoe UI" panose="020B0502040204020203" pitchFamily="34" charset="0"/>
              </a:rPr>
              <a:t>内核里</a:t>
            </a:r>
            <a:r>
              <a:rPr lang="zh-CN" altLang="zh-CN" sz="1800" b="1" dirty="0">
                <a:solidFill>
                  <a:srgbClr val="FF0000"/>
                </a:solidFill>
                <a:effectLst/>
                <a:latin typeface="Segoe UI" panose="020B0502040204020203" pitchFamily="34" charset="0"/>
                <a:ea typeface="等线" panose="02010600030101010101" pitchFamily="2" charset="-122"/>
                <a:cs typeface="Segoe UI" panose="020B0502040204020203" pitchFamily="34" charset="0"/>
              </a:rPr>
              <a:t>维护了一个链表来记录就绪事件</a:t>
            </a:r>
            <a:r>
              <a:rPr lang="zh-CN"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，当某个</a:t>
            </a:r>
            <a:r>
              <a:rPr lang="en-US" altLang="zh-CN" sz="1800" dirty="0">
                <a:solidFill>
                  <a:srgbClr val="000000"/>
                </a:solidFill>
                <a:effectLst/>
                <a:latin typeface="Segoe UI" panose="020B0502040204020203" pitchFamily="34" charset="0"/>
                <a:ea typeface="等线" panose="02010600030101010101" pitchFamily="2" charset="-122"/>
              </a:rPr>
              <a:t> socket </a:t>
            </a:r>
            <a:r>
              <a:rPr lang="zh-CN"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有事件发生时，内核会将其加入到这个就绪事件链表中，当用户调用</a:t>
            </a:r>
            <a:r>
              <a:rPr lang="en-US" altLang="zh-CN" sz="1800" dirty="0">
                <a:solidFill>
                  <a:srgbClr val="000000"/>
                </a:solidFill>
                <a:effectLst/>
                <a:latin typeface="Segoe UI" panose="020B0502040204020203" pitchFamily="34" charset="0"/>
                <a:ea typeface="等线" panose="02010600030101010101" pitchFamily="2" charset="-122"/>
              </a:rPr>
              <a:t> </a:t>
            </a:r>
            <a:r>
              <a:rPr lang="en-US" altLang="zh-CN" sz="1800" dirty="0" err="1">
                <a:solidFill>
                  <a:srgbClr val="000000"/>
                </a:solidFill>
                <a:effectLst/>
                <a:latin typeface="Segoe UI" panose="020B0502040204020203" pitchFamily="34" charset="0"/>
                <a:ea typeface="等线" panose="02010600030101010101" pitchFamily="2" charset="-122"/>
              </a:rPr>
              <a:t>epoll_wait</a:t>
            </a:r>
            <a:r>
              <a:rPr lang="en-US" altLang="zh-CN" sz="1800" dirty="0">
                <a:solidFill>
                  <a:srgbClr val="000000"/>
                </a:solidFill>
                <a:effectLst/>
                <a:latin typeface="Segoe UI" panose="020B0502040204020203" pitchFamily="34" charset="0"/>
                <a:ea typeface="等线" panose="02010600030101010101" pitchFamily="2" charset="-122"/>
              </a:rPr>
              <a:t>() </a:t>
            </a:r>
            <a:r>
              <a:rPr lang="zh-CN"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函数时，</a:t>
            </a:r>
            <a:r>
              <a:rPr lang="zh-CN" altLang="zh-CN" sz="1800" b="1" dirty="0">
                <a:solidFill>
                  <a:srgbClr val="FF0000"/>
                </a:solidFill>
                <a:effectLst/>
                <a:latin typeface="Segoe UI" panose="020B0502040204020203" pitchFamily="34" charset="0"/>
                <a:ea typeface="等线" panose="02010600030101010101" pitchFamily="2" charset="-122"/>
                <a:cs typeface="Segoe UI" panose="020B0502040204020203" pitchFamily="34" charset="0"/>
              </a:rPr>
              <a:t>返回有事件发生的文件描述符的个数，并把就绪事件列表复制到用户空间</a:t>
            </a:r>
            <a:endPar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85569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DEFF399-60BF-189C-96F8-A731DB7D6CE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808" y="461761"/>
            <a:ext cx="7037662" cy="5934479"/>
          </a:xfrm>
          <a:prstGeom prst="rect">
            <a:avLst/>
          </a:prstGeom>
          <a:noFill/>
          <a:ln>
            <a:noFill/>
          </a:ln>
        </p:spPr>
      </p:pic>
      <p:sp>
        <p:nvSpPr>
          <p:cNvPr id="6" name="文本框 5">
            <a:extLst>
              <a:ext uri="{FF2B5EF4-FFF2-40B4-BE49-F238E27FC236}">
                <a16:creationId xmlns:a16="http://schemas.microsoft.com/office/drawing/2014/main" id="{912C8EE7-3EAC-04DC-B0A4-4B5A4E9D0BA3}"/>
              </a:ext>
            </a:extLst>
          </p:cNvPr>
          <p:cNvSpPr txBox="1"/>
          <p:nvPr/>
        </p:nvSpPr>
        <p:spPr>
          <a:xfrm>
            <a:off x="6936510" y="889843"/>
            <a:ext cx="4959927" cy="5078313"/>
          </a:xfrm>
          <a:prstGeom prst="rect">
            <a:avLst/>
          </a:prstGeom>
          <a:noFill/>
        </p:spPr>
        <p:txBody>
          <a:bodyPr wrap="square">
            <a:spAutoFit/>
          </a:bodyPr>
          <a:lstStyle/>
          <a:p>
            <a:pPr marL="342900" lvl="0" indent="-342900" algn="just">
              <a:buSzPts val="1000"/>
              <a:buFont typeface="Symbol" panose="05050102010706020507" pitchFamily="18" charset="2"/>
              <a:buChar char=""/>
              <a:tabLst>
                <a:tab pos="457200" algn="l"/>
              </a:tabLst>
            </a:pPr>
            <a:r>
              <a:rPr lang="en-US"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Reactor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对象通过</a:t>
            </a:r>
            <a:r>
              <a:rPr lang="en-US"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select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a:t>
            </a:r>
            <a:r>
              <a:rPr lang="en-US"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IO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多路复用接口）</a:t>
            </a:r>
            <a:r>
              <a:rPr lang="zh-CN" altLang="zh-CN" sz="1800" kern="100" dirty="0">
                <a:solidFill>
                  <a:srgbClr val="000000"/>
                </a:solidFill>
                <a:effectLst/>
                <a:highlight>
                  <a:srgbClr val="FFFFFF"/>
                </a:highlight>
                <a:latin typeface="等线" panose="02010600030101010101" pitchFamily="2" charset="-122"/>
                <a:ea typeface="Segoe UI" panose="020B0502040204020203" pitchFamily="34" charset="0"/>
                <a:cs typeface="Times New Roman" panose="02020603050405020304" pitchFamily="18" charset="0"/>
              </a:rPr>
              <a:t>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监听事件，收到事件后通过</a:t>
            </a:r>
            <a:r>
              <a:rPr lang="en-US"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进行分发，具体分发给</a:t>
            </a:r>
            <a:r>
              <a:rPr lang="en-US"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Acceptor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对象还是</a:t>
            </a:r>
            <a:r>
              <a:rPr lang="en-US"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Handler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对象，还要看收到的事件类型；</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如果是</a:t>
            </a:r>
            <a:r>
              <a:rPr lang="zh-CN" altLang="zh-CN" sz="1800" b="1"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连接建立</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的事件，则交由</a:t>
            </a:r>
            <a:r>
              <a:rPr lang="en-US"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Acceptor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对象进行处理，</a:t>
            </a:r>
            <a:r>
              <a:rPr lang="en-US"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Acceptor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对象会通过</a:t>
            </a:r>
            <a:r>
              <a:rPr lang="en-US"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accept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方法</a:t>
            </a:r>
            <a:r>
              <a:rPr lang="zh-CN" altLang="zh-CN" sz="1800" kern="100" dirty="0">
                <a:solidFill>
                  <a:srgbClr val="000000"/>
                </a:solidFill>
                <a:effectLst/>
                <a:highlight>
                  <a:srgbClr val="FFFFFF"/>
                </a:highlight>
                <a:latin typeface="等线" panose="02010600030101010101" pitchFamily="2" charset="-122"/>
                <a:ea typeface="Segoe UI" panose="020B0502040204020203" pitchFamily="34" charset="0"/>
                <a:cs typeface="Times New Roman" panose="02020603050405020304" pitchFamily="18" charset="0"/>
              </a:rPr>
              <a:t>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获取连接，并创建一个</a:t>
            </a:r>
            <a:r>
              <a:rPr lang="en-US"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Handler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对象来处理后续的响应事件；</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如果</a:t>
            </a:r>
            <a:r>
              <a:rPr lang="zh-CN" altLang="zh-CN" sz="1800" b="1"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不是连接建立</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事件，</a:t>
            </a:r>
            <a:r>
              <a:rPr lang="zh-CN" altLang="zh-CN" sz="1800" kern="100" dirty="0">
                <a:solidFill>
                  <a:srgbClr val="000000"/>
                </a:solidFill>
                <a:effectLst/>
                <a:highlight>
                  <a:srgbClr val="FFFFFF"/>
                </a:highlight>
                <a:latin typeface="等线" panose="02010600030101010101" pitchFamily="2" charset="-122"/>
                <a:ea typeface="Segoe UI" panose="020B0502040204020203" pitchFamily="34" charset="0"/>
                <a:cs typeface="Times New Roman" panose="02020603050405020304" pitchFamily="18" charset="0"/>
              </a:rPr>
              <a:t>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则交由当前连接对应的</a:t>
            </a:r>
            <a:r>
              <a:rPr lang="en-US"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Handler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对象来进行响应；</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US" altLang="zh-CN" sz="1800" kern="100" dirty="0">
                <a:solidFill>
                  <a:srgbClr val="FF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Handler </a:t>
            </a:r>
            <a:r>
              <a:rPr lang="zh-CN" altLang="zh-CN" sz="1800" kern="100" dirty="0">
                <a:solidFill>
                  <a:srgbClr val="FF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对象不再负责业务处理，</a:t>
            </a:r>
            <a:r>
              <a:rPr lang="zh-CN" altLang="zh-CN" sz="1800" b="1" kern="100" dirty="0">
                <a:solidFill>
                  <a:srgbClr val="FF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只负责数据的接收和发送</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a:t>
            </a:r>
            <a:r>
              <a:rPr lang="en-US"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Handler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对象通过</a:t>
            </a:r>
            <a:r>
              <a:rPr lang="en-US"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read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读取到数据后，会将数据发给子线程里的</a:t>
            </a:r>
            <a:r>
              <a:rPr lang="en-US"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Processor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对象进行业务处理；</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1800" b="1" kern="100" dirty="0">
                <a:solidFill>
                  <a:srgbClr val="FF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子线程里的</a:t>
            </a:r>
            <a:r>
              <a:rPr lang="en-US" altLang="zh-CN" sz="1800" b="1" kern="100" dirty="0">
                <a:solidFill>
                  <a:srgbClr val="FF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Processor </a:t>
            </a:r>
            <a:r>
              <a:rPr lang="zh-CN" altLang="zh-CN" sz="1800" b="1" kern="100" dirty="0">
                <a:solidFill>
                  <a:srgbClr val="FF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对象进行业务处理</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，处理完后，将结果发给主线程中的</a:t>
            </a:r>
            <a:r>
              <a:rPr lang="en-US"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Handler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对象，接着由</a:t>
            </a:r>
            <a:r>
              <a:rPr lang="en-US"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Handler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通过</a:t>
            </a:r>
            <a:r>
              <a:rPr lang="en-US"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send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方法将响应结果发送给</a:t>
            </a:r>
            <a:r>
              <a:rPr lang="en-US"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client</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43316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648BAEC-25D3-3F27-A4C3-D6CB3ACC752B}"/>
              </a:ext>
            </a:extLst>
          </p:cNvPr>
          <p:cNvSpPr txBox="1"/>
          <p:nvPr/>
        </p:nvSpPr>
        <p:spPr>
          <a:xfrm>
            <a:off x="2" y="6503"/>
            <a:ext cx="4230253" cy="1200329"/>
          </a:xfrm>
          <a:prstGeom prst="rect">
            <a:avLst/>
          </a:prstGeom>
          <a:noFill/>
        </p:spPr>
        <p:txBody>
          <a:bodyPr wrap="square" rtlCol="0">
            <a:spAutoFit/>
          </a:bodyPr>
          <a:lstStyle/>
          <a:p>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日志系统</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95451B82-3128-C9A1-BE7F-C1883F03BA52}"/>
              </a:ext>
            </a:extLst>
          </p:cNvPr>
          <p:cNvSpPr txBox="1"/>
          <p:nvPr/>
        </p:nvSpPr>
        <p:spPr>
          <a:xfrm>
            <a:off x="124691" y="1206832"/>
            <a:ext cx="6326908" cy="5632311"/>
          </a:xfrm>
          <a:prstGeom prst="rect">
            <a:avLst/>
          </a:prstGeom>
          <a:noFill/>
        </p:spPr>
        <p:txBody>
          <a:bodyPr wrap="square">
            <a:spAutoFit/>
          </a:bodyPr>
          <a:lstStyle/>
          <a:p>
            <a:r>
              <a:rPr lang="zh-CN" altLang="en-US" dirty="0"/>
              <a:t>日志系统通过单例模式还有双缓冲区、异步线程，实现日志文件的异步写入。通过使用宏定义简化日志系统的使用。</a:t>
            </a:r>
            <a:endParaRPr lang="en-US" altLang="zh-CN" dirty="0"/>
          </a:p>
          <a:p>
            <a:endParaRPr lang="en-US" altLang="zh-CN" dirty="0"/>
          </a:p>
          <a:p>
            <a:r>
              <a:rPr lang="zh-CN" altLang="en-US" b="1" dirty="0">
                <a:solidFill>
                  <a:srgbClr val="FF0000"/>
                </a:solidFill>
              </a:rPr>
              <a:t>双缓冲区分别是什么？怎么实现双缓冲区</a:t>
            </a:r>
            <a:endParaRPr lang="en-US" altLang="zh-CN" b="1" dirty="0">
              <a:solidFill>
                <a:srgbClr val="FF0000"/>
              </a:solidFill>
            </a:endParaRPr>
          </a:p>
          <a:p>
            <a:r>
              <a:rPr lang="zh-CN" altLang="en-US" dirty="0"/>
              <a:t>一个是buff缓冲区，接收要输入的日志消息，如果开启异步线程则再将其转移到生产者消费者队列中，同时唤醒异步线程将其取出写入到对应的日志文件中去。如果没有开启异步线程则直接将buff缓冲区的内容写入到对应文件中去。这里双缓冲区是为了缓解内存读写速度和IO读写速度不匹配的问题，如果不开启异步线程，则不需要，因为当前进程会被IO阻塞，不存在读写速度不匹配的问题。但是当开启异步线程时，IO读写速度和内存读写速度不匹配，容易导致数据丢失，所以开启异步线程时需要使用双缓冲区。</a:t>
            </a:r>
            <a:endParaRPr lang="en-US" altLang="zh-CN" dirty="0"/>
          </a:p>
          <a:p>
            <a:endParaRPr lang="en-US" altLang="zh-CN" dirty="0"/>
          </a:p>
          <a:p>
            <a:r>
              <a:rPr lang="zh-CN" altLang="en-US" b="1" dirty="0">
                <a:solidFill>
                  <a:srgbClr val="FF0000"/>
                </a:solidFill>
              </a:rPr>
              <a:t>双缓冲区有什么用</a:t>
            </a:r>
            <a:endParaRPr lang="en-US" altLang="zh-CN" b="1" dirty="0">
              <a:solidFill>
                <a:srgbClr val="FF0000"/>
              </a:solidFill>
            </a:endParaRPr>
          </a:p>
          <a:p>
            <a:r>
              <a:rPr lang="zh-CN" altLang="en-US" dirty="0"/>
              <a:t>双缓冲区是为了缓解内存读写速度和IO读写速度不匹配的问题，如果不开启异步线程，则不需要，因为当前进程会被IO阻塞，不存在读写速度不匹配的问题。但是当开启异步线程时，IO读写速度和内存读写速度不匹配，容易导致数据丢失，所以开启异步线程时需要使用双缓冲区。</a:t>
            </a:r>
          </a:p>
        </p:txBody>
      </p:sp>
      <p:sp>
        <p:nvSpPr>
          <p:cNvPr id="7" name="文本框 6">
            <a:extLst>
              <a:ext uri="{FF2B5EF4-FFF2-40B4-BE49-F238E27FC236}">
                <a16:creationId xmlns:a16="http://schemas.microsoft.com/office/drawing/2014/main" id="{11B91D3F-CBF4-8EBF-794A-421A135731C1}"/>
              </a:ext>
            </a:extLst>
          </p:cNvPr>
          <p:cNvSpPr txBox="1"/>
          <p:nvPr/>
        </p:nvSpPr>
        <p:spPr>
          <a:xfrm>
            <a:off x="7458366" y="0"/>
            <a:ext cx="4230253" cy="1200329"/>
          </a:xfrm>
          <a:prstGeom prst="rect">
            <a:avLst/>
          </a:prstGeom>
          <a:noFill/>
        </p:spPr>
        <p:txBody>
          <a:bodyPr wrap="squar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LT/ET</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48B75485-2824-4E70-A72F-7C7E71B10199}"/>
              </a:ext>
            </a:extLst>
          </p:cNvPr>
          <p:cNvSpPr txBox="1"/>
          <p:nvPr/>
        </p:nvSpPr>
        <p:spPr>
          <a:xfrm>
            <a:off x="6451599" y="1074726"/>
            <a:ext cx="5578679" cy="1569660"/>
          </a:xfrm>
          <a:prstGeom prst="rect">
            <a:avLst/>
          </a:prstGeom>
          <a:noFill/>
        </p:spPr>
        <p:txBody>
          <a:bodyPr wrap="square">
            <a:spAutoFit/>
          </a:bodyPr>
          <a:lstStyle/>
          <a:p>
            <a:pPr marL="457200" indent="-457200" algn="just">
              <a:buAutoNum type="arabicPeriod"/>
            </a:pP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水平触发（</a:t>
            </a:r>
            <a:r>
              <a:rPr lang="en-US" altLang="zh-CN"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LT</a:t>
            </a: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）：有事件时不断通知</a:t>
            </a: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，直至缓冲区</a:t>
            </a:r>
            <a:r>
              <a:rPr lang="en-US" altLang="zh-CN"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read</a:t>
            </a: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完</a:t>
            </a:r>
            <a:endParaRPr lang="en-US" altLang="zh-CN"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边缘触发（</a:t>
            </a:r>
            <a:r>
              <a:rPr lang="en-US" altLang="zh-CN"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ET</a:t>
            </a: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）：只会通知一次事件，因此要保证一次读取完数据</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46300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C8E3E6B-6807-4683-9B99-6F4F227897F8}"/>
              </a:ext>
            </a:extLst>
          </p:cNvPr>
          <p:cNvSpPr txBox="1"/>
          <p:nvPr/>
        </p:nvSpPr>
        <p:spPr>
          <a:xfrm>
            <a:off x="0" y="0"/>
            <a:ext cx="4994031" cy="1200329"/>
          </a:xfrm>
          <a:prstGeom prst="rect">
            <a:avLst/>
          </a:prstGeom>
          <a:noFill/>
        </p:spPr>
        <p:txBody>
          <a:bodyPr wrap="square" rtlCol="0">
            <a:spAutoFit/>
          </a:bodyPr>
          <a:lstStyle/>
          <a:p>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遇到的问题</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25A3C9E7-85BD-44D1-BECB-ECF5D2C8CD06}"/>
              </a:ext>
            </a:extLst>
          </p:cNvPr>
          <p:cNvSpPr txBox="1"/>
          <p:nvPr/>
        </p:nvSpPr>
        <p:spPr>
          <a:xfrm>
            <a:off x="129886" y="1166842"/>
            <a:ext cx="4994031" cy="5016758"/>
          </a:xfrm>
          <a:prstGeom prst="rect">
            <a:avLst/>
          </a:prstGeom>
          <a:noFill/>
        </p:spPr>
        <p:txBody>
          <a:bodyPr wrap="square">
            <a:spAutoFit/>
          </a:bodyPr>
          <a:lstStyle/>
          <a:p>
            <a:pPr algn="just"/>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⼀⽅⾯是对不同的技术理解不够深刻，难以选出最合适的技术框架。这部分的话我主要是反复阅读作者在</a:t>
            </a:r>
            <a:r>
              <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GitHub</a:t>
            </a:r>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提供的⼀些技术⽂档，同时也去搜索⼀些技术对⽐的⽂章去看，如果没有任何相关的资料我会尝试去联系作者。</a:t>
            </a:r>
            <a:endPar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另⼀⽅⾯是编程期间遇到的困难，在代码编写的过程中由于⼯程能⼒不⾜，程序总会出现⼀些</a:t>
            </a:r>
            <a:r>
              <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bug</a:t>
            </a:r>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。这部分的话我⾸先是通过⽇志去定位</a:t>
            </a:r>
            <a:r>
              <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bug</a:t>
            </a:r>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，然后推断</a:t>
            </a:r>
            <a:r>
              <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bug</a:t>
            </a:r>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出现的原因并尝试修复，如果是⾃⼰⽬前⽔平⽆法修复的</a:t>
            </a:r>
            <a:r>
              <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bug</a:t>
            </a:r>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，我会先到⽹上去查找有没有同类型问题的解决⽅法，然后向同学或者直接到</a:t>
            </a:r>
            <a:r>
              <a:rPr lang="en-US" altLang="zh-CN" sz="2000" kern="100" dirty="0" err="1">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StackOverflow</a:t>
            </a:r>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等⼀些国外知名论坛上求助。</a:t>
            </a:r>
            <a:endPar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2EA528DA-24C8-4E26-8518-23FAA7821C92}"/>
              </a:ext>
            </a:extLst>
          </p:cNvPr>
          <p:cNvSpPr txBox="1"/>
          <p:nvPr/>
        </p:nvSpPr>
        <p:spPr>
          <a:xfrm>
            <a:off x="6009047" y="1883894"/>
            <a:ext cx="4994031" cy="1015663"/>
          </a:xfrm>
          <a:prstGeom prst="rect">
            <a:avLst/>
          </a:prstGeom>
          <a:noFill/>
        </p:spPr>
        <p:txBody>
          <a:bodyPr wrap="square">
            <a:spAutoFit/>
          </a:bodyPr>
          <a:lstStyle/>
          <a:p>
            <a:pPr algn="just"/>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细节问题：</a:t>
            </a:r>
            <a:endPar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回车符和空格弄混</a:t>
            </a:r>
            <a:endPar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20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解决：仔细排查报错、</a:t>
            </a:r>
            <a:r>
              <a:rPr lang="en-US" altLang="zh-CN" sz="20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debug</a:t>
            </a:r>
          </a:p>
        </p:txBody>
      </p:sp>
      <p:pic>
        <p:nvPicPr>
          <p:cNvPr id="8" name="图片 7">
            <a:extLst>
              <a:ext uri="{FF2B5EF4-FFF2-40B4-BE49-F238E27FC236}">
                <a16:creationId xmlns:a16="http://schemas.microsoft.com/office/drawing/2014/main" id="{A75390C0-02D8-4ACE-BB51-13BF17302ABC}"/>
              </a:ext>
            </a:extLst>
          </p:cNvPr>
          <p:cNvPicPr>
            <a:picLocks noChangeAspect="1"/>
          </p:cNvPicPr>
          <p:nvPr/>
        </p:nvPicPr>
        <p:blipFill>
          <a:blip r:embed="rId2"/>
          <a:stretch>
            <a:fillRect/>
          </a:stretch>
        </p:blipFill>
        <p:spPr>
          <a:xfrm>
            <a:off x="5797648" y="3222287"/>
            <a:ext cx="5416828" cy="1987652"/>
          </a:xfrm>
          <a:prstGeom prst="rect">
            <a:avLst/>
          </a:prstGeom>
        </p:spPr>
      </p:pic>
    </p:spTree>
    <p:extLst>
      <p:ext uri="{BB962C8B-B14F-4D97-AF65-F5344CB8AC3E}">
        <p14:creationId xmlns:p14="http://schemas.microsoft.com/office/powerpoint/2010/main" val="79872916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966</TotalTime>
  <Words>5768</Words>
  <Application>Microsoft Office PowerPoint</Application>
  <PresentationFormat>宽屏</PresentationFormat>
  <Paragraphs>307</Paragraphs>
  <Slides>30</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-apple-system</vt:lpstr>
      <vt:lpstr>PingFang SC</vt:lpstr>
      <vt:lpstr>等线</vt:lpstr>
      <vt:lpstr>等线 Light</vt:lpstr>
      <vt:lpstr>宋体</vt:lpstr>
      <vt:lpstr>Arial</vt:lpstr>
      <vt:lpstr>Segoe UI</vt:lpstr>
      <vt:lpstr>Symbol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Tokisaki Kurumi</dc:creator>
  <cp:lastModifiedBy>Tokisaki Kurumi</cp:lastModifiedBy>
  <cp:revision>76</cp:revision>
  <dcterms:created xsi:type="dcterms:W3CDTF">2024-04-16T00:46:39Z</dcterms:created>
  <dcterms:modified xsi:type="dcterms:W3CDTF">2024-04-24T11:21:41Z</dcterms:modified>
</cp:coreProperties>
</file>