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7135C-0EF9-81C8-DEA8-30333DC0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A035E-07AB-2618-39EF-887B96313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54DA2-7A51-DF42-C972-439005DB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838A9-2F29-937B-DF01-212860BF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A73C-41EB-240B-89D5-57922ABF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93AB-D479-06C2-FC25-00A03376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33069-AE52-2AF2-DECC-D0752047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4B744-C58A-866C-2D41-7B2B151B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EF990-4DC8-724C-ACB3-ECC38B4F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FCC13-4E7B-F6F7-6B82-1BD74BD3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BA741-242B-6CD6-4D33-633AB8353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74F4A-FD63-1E28-AB96-5B26FCA2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59E5-0731-4904-7009-2A2A9129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27CE-41FA-0BA1-EEF0-EB1E1B8D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8CA73-CC02-21A7-7712-B8E41F11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7955E-ADE2-47B6-D6CB-50233A4B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39989-E1CA-89FB-5A52-E37DFE0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5541A-2488-A12A-5B2D-4797F61C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E7D24-4BE2-48F0-8E81-F08B03F1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CFE58-028B-C119-51D7-535459FC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C16A-B8EB-B833-6F31-59A63E7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B2639-6D04-5186-EE87-9C1FCDD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26FAC-7EE4-3325-7E01-C696ED5E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D468-5D39-69F5-1AB8-9B8CBC68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7D25F-30A2-79A9-FC1E-916A44AE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4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09AB-5321-E127-50BE-46FF5039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E8A3-C110-E36D-3338-72A87A4E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C21E8-B1BA-5CA7-F284-712554DF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6AF13-A2B7-0BA9-DFD7-27B7901A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EBE98-A678-238B-A4A1-0AC977C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7FCF5-94E6-BD36-4331-09C18D2C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60C40-2022-372E-9155-2B279374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80ACE-5350-B867-ADB8-014D5D1F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03A9C-50C0-F0BC-AEA7-D1C2A160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E41A4-A490-69DF-0E6A-897078161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AFDC54-3894-6CB8-BC84-A63A042C1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41F3F-48B1-8CA2-7CA3-1457AFAD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60327-2439-E13D-8492-4E52EDF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47B7D-E24E-FB38-CD2C-9CAE924B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61F8-AB45-7E60-D2A8-B2E89311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3AE4D-EBDA-AE48-954B-E7EDF0AC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31D57E-3E07-D1EB-D681-51A306F0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5DA340-9435-6EED-3FD8-8DFA529E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5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1F3A3-AA34-F707-8118-171D24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1616A-24B4-0C5F-024E-21C5920B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C6A8A-FEEE-893F-F1ED-E6CEDF39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8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9A71E-5225-E89B-F472-3CAD2D17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06E5A-35D9-ED8E-6990-FFADBC05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6CC38-9F00-F745-B3FA-B6ECEC8D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826C6-EDC5-E456-9C10-834875E5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CB4A1-8237-3294-523F-EFA4D1D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DE0DC-4653-C309-36D4-A3CABED2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C88E3-0970-3737-68CA-6BE820E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8F33A-E83E-3267-A59F-4D3656E5F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D0763-4210-5428-9CDB-ABF3714C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B8A2E-00A5-CA82-A92E-E1D9C759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2D2A4-5861-E22A-8B12-831303F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14AB9-B71E-8A9F-9D64-7482BD2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2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DA8C36-DC76-AB54-01BB-8DB2E7E4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2B14A-C56D-181C-5EA1-04FC48E2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DFFE2-D17D-D1CA-F0E8-297658F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B0AC-725F-4523-BB3A-FDA3EA4775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E31F5-A91F-EB8C-AC13-6F64CBBBD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53C29-23BE-1C85-371B-D229B2E79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1BCF-36E0-480A-8E19-67EE6F88B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818FAC9-E101-CC8B-409B-A961F5FF0087}"/>
              </a:ext>
            </a:extLst>
          </p:cNvPr>
          <p:cNvSpPr txBox="1"/>
          <p:nvPr/>
        </p:nvSpPr>
        <p:spPr>
          <a:xfrm>
            <a:off x="0" y="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网络模型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AD4F34-1247-71D9-A6C3-0CB8BDD73BD1}"/>
              </a:ext>
            </a:extLst>
          </p:cNvPr>
          <p:cNvSpPr txBox="1"/>
          <p:nvPr/>
        </p:nvSpPr>
        <p:spPr>
          <a:xfrm>
            <a:off x="142874" y="1616839"/>
            <a:ext cx="5781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OSI 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网络模型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应用层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，负责给应用程序提供统一的接口；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表示层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，负责把数据转换成兼容另一个系统能识别的格式；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会话层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，负责建立、管理和终止表示层实体之间的通信会话；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传输层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，负责端到端的数据传输；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网络层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，负责数据的路由、转发、分片；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数据链路层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，负责数据的封帧和差错检测，以及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MAC 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寻址；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物理层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，负责在物理网络中传输数据帧；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683A3E-6E96-580F-9D3E-7147C11D2C13}"/>
              </a:ext>
            </a:extLst>
          </p:cNvPr>
          <p:cNvSpPr txBox="1"/>
          <p:nvPr/>
        </p:nvSpPr>
        <p:spPr>
          <a:xfrm>
            <a:off x="6200776" y="1616839"/>
            <a:ext cx="58483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TCP/IP 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网络模型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应用层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，负责向用户提供一组应用程序，比如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HTTP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FTP 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等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传输层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</a:t>
            </a: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端到端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的通信，比如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TCP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UDP 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等；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网络层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，负责网络包的封装、分片、路由、转发，比如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IP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ICMP </a:t>
            </a:r>
            <a:r>
              <a:rPr lang="zh-CN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等；</a:t>
            </a:r>
            <a:endParaRPr lang="en-US" altLang="zh-CN" sz="2400" kern="100" dirty="0">
              <a:solidFill>
                <a:srgbClr val="2C3E5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  <a:cs typeface="Segoe UI" panose="020B0502040204020203" pitchFamily="34" charset="0"/>
            </a:endParaRPr>
          </a:p>
          <a:p>
            <a:pPr marL="34290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b="1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网络接口层</a:t>
            </a:r>
            <a:r>
              <a:rPr lang="zh-CN" altLang="zh-CN" sz="24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，负责网络包在物理网络中的传输，比如网络包的封帧、</a:t>
            </a:r>
            <a:r>
              <a:rPr lang="en-US" altLang="zh-CN" sz="24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</a:rPr>
              <a:t> MAC </a:t>
            </a:r>
            <a:r>
              <a:rPr lang="zh-CN" altLang="zh-CN" sz="24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寻址、差错检测，以及通过网卡传输网络帧等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35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59EA97-4286-148A-FE7F-02E53D339595}"/>
              </a:ext>
            </a:extLst>
          </p:cNvPr>
          <p:cNvSpPr txBox="1"/>
          <p:nvPr/>
        </p:nvSpPr>
        <p:spPr>
          <a:xfrm>
            <a:off x="0" y="0"/>
            <a:ext cx="440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HTTP</a:t>
            </a:r>
            <a:r>
              <a:rPr lang="zh-CN" altLang="en-US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请求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D3897A-CB06-A8DB-C8E7-DA55C6C7DA5F}"/>
              </a:ext>
            </a:extLst>
          </p:cNvPr>
          <p:cNvSpPr txBox="1"/>
          <p:nvPr/>
        </p:nvSpPr>
        <p:spPr>
          <a:xfrm>
            <a:off x="123824" y="1200329"/>
            <a:ext cx="48672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，生成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请求报文</a:t>
            </a:r>
            <a:endParaRPr lang="en-US" altLang="zh-CN" sz="2400" kern="100" dirty="0">
              <a:solidFill>
                <a:srgbClr val="2C3E5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altLang="zh-CN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kern="100" dirty="0">
              <a:solidFill>
                <a:srgbClr val="2C3E50"/>
              </a:solidFill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与服务器建立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连接</a:t>
            </a:r>
            <a:endParaRPr lang="en-US" altLang="zh-CN" sz="2400" kern="100" dirty="0">
              <a:solidFill>
                <a:srgbClr val="2C3E5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请求，服务器处理、回发响应</a:t>
            </a:r>
            <a:endParaRPr lang="en-US" altLang="zh-CN" sz="2400" kern="100" dirty="0">
              <a:solidFill>
                <a:srgbClr val="2C3E50"/>
              </a:solidFill>
              <a:highlight>
                <a:srgbClr val="FFFFFF"/>
              </a:highlight>
              <a:latin typeface="Segoe UI" panose="020B0502040204020203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浏览器根据响应渲染页面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1A1658-E37F-E399-0566-752344220738}"/>
              </a:ext>
            </a:extLst>
          </p:cNvPr>
          <p:cNvSpPr txBox="1"/>
          <p:nvPr/>
        </p:nvSpPr>
        <p:spPr>
          <a:xfrm>
            <a:off x="6667500" y="0"/>
            <a:ext cx="440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HTTP 123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4BBD4-DEBA-17F1-0C45-528EE6FF088A}"/>
              </a:ext>
            </a:extLst>
          </p:cNvPr>
          <p:cNvSpPr txBox="1"/>
          <p:nvPr/>
        </p:nvSpPr>
        <p:spPr>
          <a:xfrm>
            <a:off x="6427109" y="1120676"/>
            <a:ext cx="57648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 1.1</a:t>
            </a:r>
          </a:p>
          <a:p>
            <a:pPr algn="just"/>
            <a:r>
              <a:rPr lang="zh-CN" altLang="en-US" sz="24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简单、灵活、易扩展</a:t>
            </a:r>
            <a:r>
              <a:rPr lang="en-US" altLang="zh-CN" sz="24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无状态、明文</a:t>
            </a:r>
            <a:endParaRPr lang="en-US" altLang="zh-CN" sz="24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 长连接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 管道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 2</a:t>
            </a:r>
          </a:p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 基于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	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 头部压缩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 二进制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④并发传输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⑤服务器推送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 3</a:t>
            </a:r>
          </a:p>
          <a:p>
            <a:pPr algn="just"/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传输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，应用层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QUIC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31D0D1-E4CE-EB99-6CDC-B15185FD57E9}"/>
              </a:ext>
            </a:extLst>
          </p:cNvPr>
          <p:cNvSpPr txBox="1"/>
          <p:nvPr/>
        </p:nvSpPr>
        <p:spPr>
          <a:xfrm>
            <a:off x="0" y="3933825"/>
            <a:ext cx="2422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QUIC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84E872-D6F3-9AFB-0E48-B68843EB092A}"/>
              </a:ext>
            </a:extLst>
          </p:cNvPr>
          <p:cNvSpPr txBox="1"/>
          <p:nvPr/>
        </p:nvSpPr>
        <p:spPr>
          <a:xfrm>
            <a:off x="0" y="492460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无队头阻塞（只阻塞一个流）</a:t>
            </a:r>
            <a:endParaRPr lang="en-US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内部包含了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TLS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，和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握手同时进行，更快连接</a:t>
            </a:r>
            <a:endParaRPr lang="en-US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使用连接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而非</a:t>
            </a:r>
            <a:r>
              <a:rPr lang="en-US" altLang="zh-CN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kern="100" dirty="0">
                <a:solidFill>
                  <a:srgbClr val="2C3E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四元组，更快的重连</a:t>
            </a:r>
            <a:endParaRPr lang="zh-CN" altLang="zh-CN" sz="2400" kern="100" dirty="0">
              <a:solidFill>
                <a:srgbClr val="2C3E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B57D50-7058-7B4B-190C-0D5439EA785B}"/>
              </a:ext>
            </a:extLst>
          </p:cNvPr>
          <p:cNvSpPr txBox="1"/>
          <p:nvPr/>
        </p:nvSpPr>
        <p:spPr>
          <a:xfrm>
            <a:off x="0" y="0"/>
            <a:ext cx="440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HTTP</a:t>
            </a:r>
            <a:r>
              <a:rPr lang="zh-CN" altLang="en-US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缓存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EB31C-0422-0782-526B-817806892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00328"/>
            <a:ext cx="6569730" cy="54671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416E23-2CE0-E1F1-4FA1-B5F5F43CEE35}"/>
              </a:ext>
            </a:extLst>
          </p:cNvPr>
          <p:cNvSpPr txBox="1"/>
          <p:nvPr/>
        </p:nvSpPr>
        <p:spPr>
          <a:xfrm>
            <a:off x="7124700" y="28576"/>
            <a:ext cx="440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HTTP</a:t>
            </a:r>
            <a:r>
              <a:rPr lang="zh-CN" altLang="en-US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优化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FAB1AD-BC43-369B-86E9-D796B643FB6F}"/>
              </a:ext>
            </a:extLst>
          </p:cNvPr>
          <p:cNvSpPr txBox="1"/>
          <p:nvPr/>
        </p:nvSpPr>
        <p:spPr>
          <a:xfrm>
            <a:off x="6427109" y="1120676"/>
            <a:ext cx="57648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sz="2400" b="1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避免发送请求：</a:t>
            </a:r>
            <a:r>
              <a:rPr lang="zh-CN" altLang="en-US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缓存技术</a:t>
            </a:r>
            <a:endParaRPr lang="en-US" altLang="zh-CN" sz="2400" kern="100" dirty="0">
              <a:solidFill>
                <a:srgbClr val="2C3E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zh-CN" altLang="en-US" sz="2400" b="1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减少发送请求：</a:t>
            </a:r>
            <a:endParaRPr lang="en-US" altLang="zh-CN" sz="2400" b="1" kern="100" dirty="0">
              <a:solidFill>
                <a:srgbClr val="2C3E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 减少重定向：代理服务器来重定向</a:t>
            </a:r>
            <a:endParaRPr lang="en-US" altLang="zh-CN" sz="2400" kern="100" dirty="0">
              <a:solidFill>
                <a:srgbClr val="2C3E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 合并多个请求</a:t>
            </a:r>
            <a:endParaRPr lang="en-US" altLang="zh-CN" sz="2400" kern="100" dirty="0">
              <a:solidFill>
                <a:srgbClr val="2C3E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 页面看到哪加载到哪</a:t>
            </a:r>
            <a:endParaRPr lang="en-US" altLang="zh-CN" sz="2400" kern="100" dirty="0">
              <a:solidFill>
                <a:srgbClr val="2C3E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  </a:t>
            </a:r>
            <a:r>
              <a:rPr lang="zh-CN" altLang="en-US" sz="2400" b="1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减小响应数据大小：</a:t>
            </a:r>
            <a:r>
              <a:rPr lang="zh-CN" altLang="en-US" sz="2400" kern="100" dirty="0">
                <a:solidFill>
                  <a:srgbClr val="2C3E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压缩资源</a:t>
            </a:r>
            <a:endParaRPr lang="en-US" altLang="zh-CN" sz="2400" b="1" kern="100" dirty="0">
              <a:solidFill>
                <a:srgbClr val="2C3E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11D689-FFF3-4BCE-7E45-F13D038ED366}"/>
              </a:ext>
            </a:extLst>
          </p:cNvPr>
          <p:cNvSpPr txBox="1"/>
          <p:nvPr/>
        </p:nvSpPr>
        <p:spPr>
          <a:xfrm>
            <a:off x="0" y="0"/>
            <a:ext cx="368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TCP</a:t>
            </a:r>
            <a:r>
              <a:rPr lang="zh-CN" altLang="en-US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握手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TCP 三次握手">
            <a:extLst>
              <a:ext uri="{FF2B5EF4-FFF2-40B4-BE49-F238E27FC236}">
                <a16:creationId xmlns:a16="http://schemas.microsoft.com/office/drawing/2014/main" id="{4DDE699E-91E9-168F-E7C2-4C21CFCD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14654"/>
            <a:ext cx="5492420" cy="45813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C82442-9E3F-C331-491A-C3FEBC20E6EC}"/>
              </a:ext>
            </a:extLst>
          </p:cNvPr>
          <p:cNvSpPr txBox="1"/>
          <p:nvPr/>
        </p:nvSpPr>
        <p:spPr>
          <a:xfrm>
            <a:off x="7734300" y="0"/>
            <a:ext cx="368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TCP</a:t>
            </a:r>
            <a:r>
              <a:rPr lang="zh-CN" altLang="en-US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挥手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客户端主动关闭连接 —— TCP 四次挥手">
            <a:extLst>
              <a:ext uri="{FF2B5EF4-FFF2-40B4-BE49-F238E27FC236}">
                <a16:creationId xmlns:a16="http://schemas.microsoft.com/office/drawing/2014/main" id="{C60CFA4E-491D-BC17-12E0-5448CCD67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224243"/>
            <a:ext cx="4895850" cy="516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1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DABC66-9042-0D0B-7C98-FFAA73B72D76}"/>
              </a:ext>
            </a:extLst>
          </p:cNvPr>
          <p:cNvSpPr txBox="1"/>
          <p:nvPr/>
        </p:nvSpPr>
        <p:spPr>
          <a:xfrm>
            <a:off x="0" y="0"/>
            <a:ext cx="3078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kern="100" dirty="0">
                <a:solidFill>
                  <a:srgbClr val="2C3E50"/>
                </a:solidFill>
                <a:effectLst/>
                <a:latin typeface="Segoe UI" panose="020B0502040204020203" pitchFamily="34" charset="0"/>
                <a:ea typeface="等线 Light" panose="02010600030101010101" pitchFamily="2" charset="-122"/>
                <a:cs typeface="Segoe UI" panose="020B0502040204020203" pitchFamily="34" charset="0"/>
              </a:rPr>
              <a:t>HTTPS</a:t>
            </a:r>
            <a:endParaRPr lang="zh-CN" altLang="zh-CN" sz="7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60A5A-97CB-B91F-D505-9B08AEED53AC}"/>
              </a:ext>
            </a:extLst>
          </p:cNvPr>
          <p:cNvSpPr txBox="1"/>
          <p:nvPr/>
        </p:nvSpPr>
        <p:spPr>
          <a:xfrm>
            <a:off x="0" y="1095672"/>
            <a:ext cx="42100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 dirty="0">
                <a:solidFill>
                  <a:srgbClr val="304FF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窃听风险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：通过</a:t>
            </a:r>
            <a:r>
              <a:rPr lang="zh-CN" altLang="zh-CN" sz="2800" b="1" kern="100" dirty="0">
                <a:solidFill>
                  <a:srgbClr val="304FF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信息加密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kern="100" dirty="0">
                <a:solidFill>
                  <a:srgbClr val="304FF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篡改风险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：通过</a:t>
            </a:r>
            <a:r>
              <a:rPr lang="zh-CN" altLang="zh-CN" sz="2800" b="1" kern="100" dirty="0">
                <a:solidFill>
                  <a:srgbClr val="304FF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校验机制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b="1" kern="100" dirty="0">
                <a:solidFill>
                  <a:srgbClr val="304FF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冒充风险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：通过</a:t>
            </a:r>
            <a:r>
              <a:rPr lang="zh-CN" altLang="zh-CN" sz="2800" b="1" kern="100" dirty="0">
                <a:solidFill>
                  <a:srgbClr val="304FFE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身份证书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0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370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Segoe UI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Tokisaki Kurumi</dc:creator>
  <cp:lastModifiedBy>Tokisaki Kurumi</cp:lastModifiedBy>
  <cp:revision>13</cp:revision>
  <dcterms:created xsi:type="dcterms:W3CDTF">2024-04-16T00:46:39Z</dcterms:created>
  <dcterms:modified xsi:type="dcterms:W3CDTF">2024-04-16T02:50:42Z</dcterms:modified>
</cp:coreProperties>
</file>