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0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9" r:id="rId12"/>
    <p:sldId id="270" r:id="rId13"/>
    <p:sldId id="273" r:id="rId14"/>
    <p:sldId id="271" r:id="rId15"/>
    <p:sldId id="275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0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0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4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6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3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6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1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6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8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kaggle.com/code/anuraggupta29/optical-character-recognition-chars74k-datase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kaggle.com/datasets/thomasqazwsxedc/alphabet-characters-fonts-datase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ersonal.ee.surrey.ac.uk/Personal/T.Decampo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ersonal.ee.surrey.ac.uk/Personal/T.Decampos/papers/decampos_etal_visapp2009.pdf" TargetMode="External"/><Relationship Id="rId4" Type="http://schemas.openxmlformats.org/officeDocument/2006/relationships/hyperlink" Target="http://research.microsoft.com/~manik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ensorflow.org/tutorials/images/classifica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467A2-49E8-7249-52F0-65515F596C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APR 2023 – Fil rouge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E40A6-33E8-E49E-6DA2-DC4076DFA2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Tom Vaucourt</a:t>
            </a:r>
          </a:p>
        </p:txBody>
      </p:sp>
    </p:spTree>
    <p:extLst>
      <p:ext uri="{BB962C8B-B14F-4D97-AF65-F5344CB8AC3E}">
        <p14:creationId xmlns:p14="http://schemas.microsoft.com/office/powerpoint/2010/main" val="3715699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F27B2E-4DE7-47FD-8277-1C6703DB2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0E84C15-9243-4CCA-86B8-7A13EE280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5308" y="128465"/>
            <a:ext cx="1888871" cy="1471725"/>
            <a:chOff x="195308" y="128465"/>
            <a:chExt cx="1888871" cy="1471725"/>
          </a:xfrm>
        </p:grpSpPr>
        <p:sp useBgFill="1">
          <p:nvSpPr>
            <p:cNvPr id="50" name="Graphic 10">
              <a:extLst>
                <a:ext uri="{FF2B5EF4-FFF2-40B4-BE49-F238E27FC236}">
                  <a16:creationId xmlns:a16="http://schemas.microsoft.com/office/drawing/2014/main" id="{E014A4E0-2539-4DA0-A0B5-715898474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54841" y="128465"/>
              <a:ext cx="966722" cy="966722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1" name="Oval 50">
              <a:extLst>
                <a:ext uri="{FF2B5EF4-FFF2-40B4-BE49-F238E27FC236}">
                  <a16:creationId xmlns:a16="http://schemas.microsoft.com/office/drawing/2014/main" id="{6A55503D-2920-4B77-A454-8FEA3378B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95308" y="1338299"/>
              <a:ext cx="261891" cy="26189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52" name="Oval 51">
              <a:extLst>
                <a:ext uri="{FF2B5EF4-FFF2-40B4-BE49-F238E27FC236}">
                  <a16:creationId xmlns:a16="http://schemas.microsoft.com/office/drawing/2014/main" id="{E5300822-6CE9-4457-8099-6BF7922A9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95456" y="625555"/>
              <a:ext cx="388723" cy="3887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4869E3-E9ED-7853-741E-B82A0243A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57189"/>
            <a:ext cx="4419601" cy="2775141"/>
          </a:xfrm>
        </p:spPr>
        <p:txBody>
          <a:bodyPr anchor="b">
            <a:normAutofit/>
          </a:bodyPr>
          <a:lstStyle/>
          <a:p>
            <a:r>
              <a:rPr lang="fr-FR" dirty="0"/>
              <a:t>Modèle 2 = Modèle 1 + data augmentation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10ADCD-E163-AE8A-0738-8630D868E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04045"/>
            <a:ext cx="4419594" cy="2796760"/>
          </a:xfrm>
        </p:spPr>
        <p:txBody>
          <a:bodyPr anchor="t">
            <a:normAutofit/>
          </a:bodyPr>
          <a:lstStyle/>
          <a:p>
            <a:r>
              <a:rPr lang="fr-FR" sz="1800" dirty="0"/>
              <a:t>Toujours 15 époques </a:t>
            </a:r>
          </a:p>
          <a:p>
            <a:r>
              <a:rPr lang="fr-FR" sz="1800" dirty="0"/>
              <a:t>Convergence après 10 époques</a:t>
            </a:r>
          </a:p>
          <a:p>
            <a:r>
              <a:rPr lang="fr-FR" sz="1800" dirty="0"/>
              <a:t>Précision de 90% et perte de 0,26 sur le dataset de validation</a:t>
            </a:r>
          </a:p>
          <a:p>
            <a:r>
              <a:rPr lang="fr-FR" sz="1800" dirty="0"/>
              <a:t>Léger gain mais entraînement 2x plus long</a:t>
            </a:r>
          </a:p>
          <a:p>
            <a:endParaRPr lang="fr-FR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BFA3B7-0775-232D-2281-1A9BB910FD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8"/>
          <a:stretch/>
        </p:blipFill>
        <p:spPr>
          <a:xfrm>
            <a:off x="5543939" y="575423"/>
            <a:ext cx="5879520" cy="574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12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49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1">
            <a:extLst>
              <a:ext uri="{FF2B5EF4-FFF2-40B4-BE49-F238E27FC236}">
                <a16:creationId xmlns:a16="http://schemas.microsoft.com/office/drawing/2014/main" id="{CBF27B2E-4DE7-47FD-8277-1C6703DB2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1" name="Group 53">
            <a:extLst>
              <a:ext uri="{FF2B5EF4-FFF2-40B4-BE49-F238E27FC236}">
                <a16:creationId xmlns:a16="http://schemas.microsoft.com/office/drawing/2014/main" id="{30E84C15-9243-4CCA-86B8-7A13EE280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5308" y="128465"/>
            <a:ext cx="1888871" cy="1471725"/>
            <a:chOff x="195308" y="128465"/>
            <a:chExt cx="1888871" cy="1471725"/>
          </a:xfrm>
        </p:grpSpPr>
        <p:sp useBgFill="1">
          <p:nvSpPr>
            <p:cNvPr id="62" name="Graphic 10">
              <a:extLst>
                <a:ext uri="{FF2B5EF4-FFF2-40B4-BE49-F238E27FC236}">
                  <a16:creationId xmlns:a16="http://schemas.microsoft.com/office/drawing/2014/main" id="{E014A4E0-2539-4DA0-A0B5-715898474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54841" y="128465"/>
              <a:ext cx="966722" cy="966722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63" name="Oval 55">
              <a:extLst>
                <a:ext uri="{FF2B5EF4-FFF2-40B4-BE49-F238E27FC236}">
                  <a16:creationId xmlns:a16="http://schemas.microsoft.com/office/drawing/2014/main" id="{6A55503D-2920-4B77-A454-8FEA3378B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95308" y="1338299"/>
              <a:ext cx="261891" cy="26189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64" name="Oval 56">
              <a:extLst>
                <a:ext uri="{FF2B5EF4-FFF2-40B4-BE49-F238E27FC236}">
                  <a16:creationId xmlns:a16="http://schemas.microsoft.com/office/drawing/2014/main" id="{E5300822-6CE9-4457-8099-6BF7922A9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95456" y="625555"/>
              <a:ext cx="388723" cy="3887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4869E3-E9ED-7853-741E-B82A0243A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7" y="212619"/>
            <a:ext cx="4419601" cy="2775141"/>
          </a:xfrm>
        </p:spPr>
        <p:txBody>
          <a:bodyPr anchor="b">
            <a:normAutofit/>
          </a:bodyPr>
          <a:lstStyle/>
          <a:p>
            <a:r>
              <a:rPr lang="fr-FR" dirty="0"/>
              <a:t>Modèle 3 : définition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10ADCD-E163-AE8A-0738-8630D868E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30657"/>
            <a:ext cx="4318198" cy="3155848"/>
          </a:xfrm>
        </p:spPr>
        <p:txBody>
          <a:bodyPr anchor="t">
            <a:normAutofit fontScale="92500" lnSpcReduction="10000"/>
          </a:bodyPr>
          <a:lstStyle/>
          <a:p>
            <a:r>
              <a:rPr lang="fr-FR" sz="1800" dirty="0"/>
              <a:t>Réseau simple inspiré de </a:t>
            </a:r>
            <a:r>
              <a:rPr lang="fr-FR" sz="1800" dirty="0">
                <a:hlinkClick r:id="rId2"/>
              </a:rPr>
              <a:t>https://www.kaggle.com/code/anuraggupta29/optical-character-recognition-chars74k-dataset</a:t>
            </a:r>
            <a:endParaRPr lang="fr-FR" sz="1800" dirty="0"/>
          </a:p>
          <a:p>
            <a:r>
              <a:rPr lang="fr-FR" sz="1800" dirty="0"/>
              <a:t>Changements : filtres des Conv2D, </a:t>
            </a:r>
            <a:r>
              <a:rPr lang="fr-FR" sz="1800" dirty="0" err="1"/>
              <a:t>pool_size</a:t>
            </a:r>
            <a:r>
              <a:rPr lang="fr-FR" sz="1800" dirty="0"/>
              <a:t> des MaxPooling2D</a:t>
            </a:r>
          </a:p>
          <a:p>
            <a:r>
              <a:rPr lang="fr-FR" sz="1800" dirty="0"/>
              <a:t>Augmentation de la taille de la dernière couche cachée à 310 neurones</a:t>
            </a:r>
          </a:p>
          <a:p>
            <a:r>
              <a:rPr lang="fr-FR" sz="1800" dirty="0"/>
              <a:t>On augmente le dropout car plus de neurones</a:t>
            </a:r>
          </a:p>
          <a:p>
            <a:r>
              <a:rPr lang="fr-FR" sz="1800" dirty="0"/>
              <a:t>On garde la data augmentation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7429C3-1454-B756-ADED-782053864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5" y="1938153"/>
            <a:ext cx="6299408" cy="302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50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BF27B2E-4DE7-47FD-8277-1C6703DB2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0E84C15-9243-4CCA-86B8-7A13EE280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5308" y="128465"/>
            <a:ext cx="1888871" cy="1471725"/>
            <a:chOff x="195308" y="128465"/>
            <a:chExt cx="1888871" cy="1471725"/>
          </a:xfrm>
        </p:grpSpPr>
        <p:sp useBgFill="1">
          <p:nvSpPr>
            <p:cNvPr id="74" name="Graphic 10">
              <a:extLst>
                <a:ext uri="{FF2B5EF4-FFF2-40B4-BE49-F238E27FC236}">
                  <a16:creationId xmlns:a16="http://schemas.microsoft.com/office/drawing/2014/main" id="{E014A4E0-2539-4DA0-A0B5-715898474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54841" y="128465"/>
              <a:ext cx="966722" cy="966722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75" name="Oval 74">
              <a:extLst>
                <a:ext uri="{FF2B5EF4-FFF2-40B4-BE49-F238E27FC236}">
                  <a16:creationId xmlns:a16="http://schemas.microsoft.com/office/drawing/2014/main" id="{6A55503D-2920-4B77-A454-8FEA3378B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95308" y="1338299"/>
              <a:ext cx="261891" cy="26189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76" name="Oval 75">
              <a:extLst>
                <a:ext uri="{FF2B5EF4-FFF2-40B4-BE49-F238E27FC236}">
                  <a16:creationId xmlns:a16="http://schemas.microsoft.com/office/drawing/2014/main" id="{E5300822-6CE9-4457-8099-6BF7922A9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95456" y="625555"/>
              <a:ext cx="388723" cy="3887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4869E3-E9ED-7853-741E-B82A0243A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57189"/>
            <a:ext cx="4419601" cy="2775141"/>
          </a:xfrm>
        </p:spPr>
        <p:txBody>
          <a:bodyPr anchor="b">
            <a:normAutofit/>
          </a:bodyPr>
          <a:lstStyle/>
          <a:p>
            <a:r>
              <a:rPr lang="fr-FR" dirty="0"/>
              <a:t>Modèle 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10ADCD-E163-AE8A-0738-8630D868E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04045"/>
            <a:ext cx="4419594" cy="2796760"/>
          </a:xfrm>
        </p:spPr>
        <p:txBody>
          <a:bodyPr anchor="t">
            <a:normAutofit/>
          </a:bodyPr>
          <a:lstStyle/>
          <a:p>
            <a:r>
              <a:rPr lang="fr-FR" sz="1800" dirty="0"/>
              <a:t>Convergence après 10 époques</a:t>
            </a:r>
          </a:p>
          <a:p>
            <a:r>
              <a:rPr lang="fr-FR" sz="1800" dirty="0"/>
              <a:t>Précision de 91% et perte de 0,25 sur le dataset de validation</a:t>
            </a:r>
          </a:p>
          <a:p>
            <a:r>
              <a:rPr lang="fr-FR" sz="1800" dirty="0"/>
              <a:t>Léger gain, entraînement d’une durée similaire</a:t>
            </a:r>
          </a:p>
          <a:p>
            <a:r>
              <a:rPr lang="fr-FR" sz="1800" dirty="0"/>
              <a:t>Ces paramètres semblent plus adaptés, essayons de les optimiser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C11E00-F0CA-A969-5100-59B2DE168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110" y="575423"/>
            <a:ext cx="5749177" cy="574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20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BF27B2E-4DE7-47FD-8277-1C6703DB2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0E84C15-9243-4CCA-86B8-7A13EE280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5308" y="128465"/>
            <a:ext cx="1888871" cy="1471725"/>
            <a:chOff x="195308" y="128465"/>
            <a:chExt cx="1888871" cy="1471725"/>
          </a:xfrm>
        </p:grpSpPr>
        <p:sp useBgFill="1">
          <p:nvSpPr>
            <p:cNvPr id="74" name="Graphic 10">
              <a:extLst>
                <a:ext uri="{FF2B5EF4-FFF2-40B4-BE49-F238E27FC236}">
                  <a16:creationId xmlns:a16="http://schemas.microsoft.com/office/drawing/2014/main" id="{E014A4E0-2539-4DA0-A0B5-715898474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54841" y="128465"/>
              <a:ext cx="966722" cy="966722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75" name="Oval 74">
              <a:extLst>
                <a:ext uri="{FF2B5EF4-FFF2-40B4-BE49-F238E27FC236}">
                  <a16:creationId xmlns:a16="http://schemas.microsoft.com/office/drawing/2014/main" id="{6A55503D-2920-4B77-A454-8FEA3378B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95308" y="1338299"/>
              <a:ext cx="261891" cy="26189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76" name="Oval 75">
              <a:extLst>
                <a:ext uri="{FF2B5EF4-FFF2-40B4-BE49-F238E27FC236}">
                  <a16:creationId xmlns:a16="http://schemas.microsoft.com/office/drawing/2014/main" id="{E5300822-6CE9-4457-8099-6BF7922A9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95456" y="625555"/>
              <a:ext cx="388723" cy="3887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4869E3-E9ED-7853-741E-B82A0243A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7" y="308315"/>
            <a:ext cx="4419601" cy="2147687"/>
          </a:xfrm>
        </p:spPr>
        <p:txBody>
          <a:bodyPr anchor="b">
            <a:normAutofit/>
          </a:bodyPr>
          <a:lstStyle/>
          <a:p>
            <a:r>
              <a:rPr lang="fr-FR" dirty="0"/>
              <a:t>Modèle 4 : définition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10ADCD-E163-AE8A-0738-8630D868E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56002"/>
            <a:ext cx="4419594" cy="3844803"/>
          </a:xfrm>
        </p:spPr>
        <p:txBody>
          <a:bodyPr anchor="t">
            <a:normAutofit/>
          </a:bodyPr>
          <a:lstStyle/>
          <a:p>
            <a:r>
              <a:rPr lang="fr-FR" sz="1800" dirty="0"/>
              <a:t>On va optimiser les hyperparamètres de ce modèle</a:t>
            </a:r>
          </a:p>
          <a:p>
            <a:pPr lvl="1"/>
            <a:r>
              <a:rPr lang="fr-FR" sz="1500" dirty="0"/>
              <a:t>Nombre de filtres dans les 3 couches Conv2D (16/32 et 16/32/48/64 pour la dernière)</a:t>
            </a:r>
          </a:p>
          <a:p>
            <a:pPr lvl="1"/>
            <a:r>
              <a:rPr lang="fr-FR" sz="1500" dirty="0"/>
              <a:t>Taux de dropout (entre 0,3 et 0,7)</a:t>
            </a:r>
          </a:p>
          <a:p>
            <a:pPr lvl="1"/>
            <a:r>
              <a:rPr lang="fr-FR" sz="1500" dirty="0"/>
              <a:t>Nombre de neurones dans la dernière couche cachée dense (entre 256 et 512 par pas de 32)</a:t>
            </a:r>
          </a:p>
          <a:p>
            <a:r>
              <a:rPr lang="fr-FR" sz="1800" dirty="0"/>
              <a:t>On doit créer un constructeur que le tuner va appeler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50200B-8C47-DECE-DD11-A5A118E0E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037" y="906555"/>
            <a:ext cx="6401355" cy="51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53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87DE861-9AC3-4AA5-B885-AF8EBE948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34076" y="241085"/>
            <a:ext cx="1165681" cy="5612701"/>
            <a:chOff x="10734076" y="241085"/>
            <a:chExt cx="1165681" cy="5612701"/>
          </a:xfrm>
        </p:grpSpPr>
        <p:sp useBgFill="1">
          <p:nvSpPr>
            <p:cNvPr id="76" name="Graphic 10">
              <a:extLst>
                <a:ext uri="{FF2B5EF4-FFF2-40B4-BE49-F238E27FC236}">
                  <a16:creationId xmlns:a16="http://schemas.microsoft.com/office/drawing/2014/main" id="{D43C1A1E-DA50-4210-9A1D-5437CBFEF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891156" y="241085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77" name="Oval 76">
              <a:extLst>
                <a:ext uri="{FF2B5EF4-FFF2-40B4-BE49-F238E27FC236}">
                  <a16:creationId xmlns:a16="http://schemas.microsoft.com/office/drawing/2014/main" id="{7691169A-6B21-4B1F-96DF-2BD6D6BA0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0734076" y="1394142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78" name="Oval 77">
              <a:extLst>
                <a:ext uri="{FF2B5EF4-FFF2-40B4-BE49-F238E27FC236}">
                  <a16:creationId xmlns:a16="http://schemas.microsoft.com/office/drawing/2014/main" id="{AFF485D7-DE5D-47EE-8B37-15E9B77B3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474676" y="5428705"/>
              <a:ext cx="425081" cy="42508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4869E3-E9ED-7853-741E-B82A0243A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49896"/>
            <a:ext cx="11238347" cy="1502704"/>
          </a:xfrm>
        </p:spPr>
        <p:txBody>
          <a:bodyPr anchor="ctr">
            <a:normAutofit/>
          </a:bodyPr>
          <a:lstStyle/>
          <a:p>
            <a:r>
              <a:rPr lang="fr-FR" dirty="0"/>
              <a:t>Optimisation des hyperparamètres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10ADCD-E163-AE8A-0738-8630D868E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55802"/>
            <a:ext cx="5470879" cy="4635708"/>
          </a:xfrm>
        </p:spPr>
        <p:txBody>
          <a:bodyPr anchor="t">
            <a:normAutofit/>
          </a:bodyPr>
          <a:lstStyle/>
          <a:p>
            <a:r>
              <a:rPr lang="fr-FR" sz="1800" dirty="0"/>
              <a:t>On va utiliser le tuner </a:t>
            </a:r>
            <a:r>
              <a:rPr lang="fr-FR" sz="1800" b="1" dirty="0" err="1"/>
              <a:t>Hyperband</a:t>
            </a:r>
            <a:r>
              <a:rPr lang="fr-FR" sz="1800" dirty="0"/>
              <a:t> de la  bibliothèque </a:t>
            </a:r>
            <a:r>
              <a:rPr lang="fr-FR" sz="1800" b="1" dirty="0" err="1"/>
              <a:t>keras_tuner</a:t>
            </a:r>
            <a:r>
              <a:rPr lang="fr-FR" sz="1800" b="1" dirty="0"/>
              <a:t>  </a:t>
            </a:r>
            <a:r>
              <a:rPr lang="fr-FR" sz="1800" dirty="0"/>
              <a:t>pour la rapidité</a:t>
            </a:r>
          </a:p>
          <a:p>
            <a:r>
              <a:rPr lang="fr-FR" sz="1800" dirty="0"/>
              <a:t>Divise les modèles en </a:t>
            </a:r>
            <a:r>
              <a:rPr lang="fr-FR" sz="1800" dirty="0" err="1"/>
              <a:t>brackets</a:t>
            </a:r>
            <a:r>
              <a:rPr lang="fr-FR" sz="1800" dirty="0"/>
              <a:t>. Les modèles les plus performants de chaque </a:t>
            </a:r>
            <a:r>
              <a:rPr lang="fr-FR" sz="1800" dirty="0" err="1"/>
              <a:t>bracket</a:t>
            </a:r>
            <a:r>
              <a:rPr lang="fr-FR" sz="1800" dirty="0"/>
              <a:t> sont promus au tour suivant, où ils sont entraînés pour plus d’époques, jusqu’à ce qu’un seul modèle reste.</a:t>
            </a:r>
          </a:p>
          <a:p>
            <a:r>
              <a:rPr lang="fr-FR" sz="1800" dirty="0"/>
              <a:t>Performance : précision sur le dataset de validation</a:t>
            </a:r>
          </a:p>
          <a:p>
            <a:r>
              <a:rPr lang="fr-FR" sz="1800" dirty="0"/>
              <a:t>Paramètres:</a:t>
            </a:r>
          </a:p>
          <a:p>
            <a:pPr lvl="1"/>
            <a:r>
              <a:rPr lang="fr-FR" sz="1500" dirty="0" err="1"/>
              <a:t>max_epochs</a:t>
            </a:r>
            <a:r>
              <a:rPr lang="fr-FR" sz="1500" dirty="0"/>
              <a:t> : nombre max d’époques d’entraînement pour un seul modèle</a:t>
            </a:r>
          </a:p>
          <a:p>
            <a:pPr lvl="1"/>
            <a:r>
              <a:rPr lang="fr-FR" sz="1500" dirty="0"/>
              <a:t>factor : réduction du nombre de modèles et époques à chaque nouveau </a:t>
            </a:r>
            <a:r>
              <a:rPr lang="fr-FR" sz="1500" dirty="0" err="1"/>
              <a:t>bracket</a:t>
            </a:r>
            <a:endParaRPr lang="fr-FR" sz="1500" dirty="0"/>
          </a:p>
          <a:p>
            <a:endParaRPr lang="fr-FR" sz="1800" dirty="0"/>
          </a:p>
          <a:p>
            <a:endParaRPr lang="fr-FR" sz="1800" b="1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F1BFBA-49EC-A3F7-DCAB-6D7A72A64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157" y="2286000"/>
            <a:ext cx="5435027" cy="194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40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BF27B2E-4DE7-47FD-8277-1C6703DB2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0E84C15-9243-4CCA-86B8-7A13EE280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5308" y="128465"/>
            <a:ext cx="1888871" cy="1471725"/>
            <a:chOff x="195308" y="128465"/>
            <a:chExt cx="1888871" cy="1471725"/>
          </a:xfrm>
        </p:grpSpPr>
        <p:sp useBgFill="1">
          <p:nvSpPr>
            <p:cNvPr id="74" name="Graphic 10">
              <a:extLst>
                <a:ext uri="{FF2B5EF4-FFF2-40B4-BE49-F238E27FC236}">
                  <a16:creationId xmlns:a16="http://schemas.microsoft.com/office/drawing/2014/main" id="{E014A4E0-2539-4DA0-A0B5-715898474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54841" y="128465"/>
              <a:ext cx="966722" cy="966722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75" name="Oval 74">
              <a:extLst>
                <a:ext uri="{FF2B5EF4-FFF2-40B4-BE49-F238E27FC236}">
                  <a16:creationId xmlns:a16="http://schemas.microsoft.com/office/drawing/2014/main" id="{6A55503D-2920-4B77-A454-8FEA3378B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95308" y="1338299"/>
              <a:ext cx="261891" cy="26189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76" name="Oval 75">
              <a:extLst>
                <a:ext uri="{FF2B5EF4-FFF2-40B4-BE49-F238E27FC236}">
                  <a16:creationId xmlns:a16="http://schemas.microsoft.com/office/drawing/2014/main" id="{E5300822-6CE9-4457-8099-6BF7922A9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95456" y="625555"/>
              <a:ext cx="388723" cy="3887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4869E3-E9ED-7853-741E-B82A0243A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05082"/>
            <a:ext cx="4419601" cy="1595475"/>
          </a:xfrm>
        </p:spPr>
        <p:txBody>
          <a:bodyPr anchor="b">
            <a:normAutofit/>
          </a:bodyPr>
          <a:lstStyle/>
          <a:p>
            <a:r>
              <a:rPr lang="fr-FR" dirty="0"/>
              <a:t>Modèle 4 : résultats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10ADCD-E163-AE8A-0738-8630D868E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00557"/>
            <a:ext cx="4419594" cy="4276468"/>
          </a:xfrm>
        </p:spPr>
        <p:txBody>
          <a:bodyPr anchor="t">
            <a:normAutofit lnSpcReduction="10000"/>
          </a:bodyPr>
          <a:lstStyle/>
          <a:p>
            <a:r>
              <a:rPr lang="fr-FR" sz="1800" dirty="0"/>
              <a:t>1h11 de recherche </a:t>
            </a:r>
          </a:p>
          <a:p>
            <a:r>
              <a:rPr lang="fr-FR" sz="1800" dirty="0"/>
              <a:t>Hyperparamètres:</a:t>
            </a:r>
          </a:p>
          <a:p>
            <a:pPr lvl="1"/>
            <a:r>
              <a:rPr lang="fr-FR" sz="1500" dirty="0"/>
              <a:t>filters_hp_1 :16</a:t>
            </a:r>
          </a:p>
          <a:p>
            <a:pPr lvl="1"/>
            <a:r>
              <a:rPr lang="fr-FR" sz="1500" dirty="0"/>
              <a:t>filters_hp_2 : 32</a:t>
            </a:r>
          </a:p>
          <a:p>
            <a:pPr lvl="1"/>
            <a:r>
              <a:rPr lang="fr-FR" sz="1500" dirty="0"/>
              <a:t>filters_hp_3 : 64</a:t>
            </a:r>
          </a:p>
          <a:p>
            <a:pPr lvl="1"/>
            <a:r>
              <a:rPr lang="fr-FR" sz="1500" dirty="0"/>
              <a:t>dropout : 0.6</a:t>
            </a:r>
          </a:p>
          <a:p>
            <a:pPr lvl="1"/>
            <a:r>
              <a:rPr lang="fr-FR" sz="1500" dirty="0" err="1"/>
              <a:t>units</a:t>
            </a:r>
            <a:r>
              <a:rPr lang="fr-FR" sz="1500" dirty="0"/>
              <a:t> : 288</a:t>
            </a:r>
          </a:p>
          <a:p>
            <a:r>
              <a:rPr lang="fr-FR" sz="1800" dirty="0"/>
              <a:t>Précision de 91% et perte de 0,25 sur le dataset de validation</a:t>
            </a:r>
          </a:p>
          <a:p>
            <a:r>
              <a:rPr lang="fr-FR" sz="1800" dirty="0"/>
              <a:t>On a obtenu un modèle aussi performant que le précédent mais qui converge en 19 époques...</a:t>
            </a:r>
          </a:p>
          <a:p>
            <a:r>
              <a:rPr lang="fr-FR" sz="1800" dirty="0"/>
              <a:t>Les époques sont cependant plus rapides que le modèle 3, similaires au modèle 2.</a:t>
            </a:r>
          </a:p>
        </p:txBody>
      </p:sp>
      <p:pic>
        <p:nvPicPr>
          <p:cNvPr id="11" name="Picture 10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67BDFE41-FF4D-FB05-3078-FFC8BCC172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9" t="9122" r="8889" b="6945"/>
          <a:stretch/>
        </p:blipFill>
        <p:spPr>
          <a:xfrm>
            <a:off x="5772150" y="625555"/>
            <a:ext cx="5810250" cy="575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86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AF7E0FB-6226-433C-9D44-5A9FC10E1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A0BC9E0-7A64-44FD-809F-27EBC75CD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028" y="173174"/>
            <a:ext cx="1902465" cy="1114373"/>
            <a:chOff x="272028" y="173174"/>
            <a:chExt cx="1902465" cy="1114373"/>
          </a:xfrm>
        </p:grpSpPr>
        <p:sp useBgFill="1">
          <p:nvSpPr>
            <p:cNvPr id="88" name="Graphic 10">
              <a:extLst>
                <a:ext uri="{FF2B5EF4-FFF2-40B4-BE49-F238E27FC236}">
                  <a16:creationId xmlns:a16="http://schemas.microsoft.com/office/drawing/2014/main" id="{5B42AEF4-BB8D-48DF-A80B-EC107906C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2028" y="173174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89" name="Oval 88">
              <a:extLst>
                <a:ext uri="{FF2B5EF4-FFF2-40B4-BE49-F238E27FC236}">
                  <a16:creationId xmlns:a16="http://schemas.microsoft.com/office/drawing/2014/main" id="{E608F1DF-51C9-42DB-9F9A-02CFB8079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525246" y="40613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90" name="Oval 89">
              <a:extLst>
                <a:ext uri="{FF2B5EF4-FFF2-40B4-BE49-F238E27FC236}">
                  <a16:creationId xmlns:a16="http://schemas.microsoft.com/office/drawing/2014/main" id="{3CE14AE4-1D62-4BF5-AE5B-37B228DB6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25692" y="938746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4869E3-E9ED-7853-741E-B82A0243A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4786"/>
            <a:ext cx="6400800" cy="1683971"/>
          </a:xfrm>
        </p:spPr>
        <p:txBody>
          <a:bodyPr anchor="b">
            <a:normAutofit/>
          </a:bodyPr>
          <a:lstStyle/>
          <a:p>
            <a:r>
              <a:rPr lang="fr-FR"/>
              <a:t>Prédictions sur des nouvelles données</a:t>
            </a:r>
            <a:endParaRPr lang="fr-F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10ADCD-E163-AE8A-0738-8630D868E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09776"/>
            <a:ext cx="6400800" cy="3714837"/>
          </a:xfrm>
        </p:spPr>
        <p:txBody>
          <a:bodyPr anchor="t">
            <a:normAutofit/>
          </a:bodyPr>
          <a:lstStyle/>
          <a:p>
            <a:pPr lvl="1"/>
            <a:endParaRPr lang="fr-FR" sz="1800"/>
          </a:p>
          <a:p>
            <a:r>
              <a:rPr lang="fr-FR" sz="1800"/>
              <a:t>On utilise MINST et le dataset Alphabet Characters Fonts Dataset (</a:t>
            </a:r>
            <a:r>
              <a:rPr lang="fr-FR" sz="1800">
                <a:hlinkClick r:id="rId2"/>
              </a:rPr>
              <a:t>https://www.kaggle.com/datasets/thomasqazwsxedc/alphabet-characters-fonts-dataset</a:t>
            </a:r>
            <a:r>
              <a:rPr lang="fr-FR" sz="1800"/>
              <a:t>)</a:t>
            </a:r>
          </a:p>
          <a:p>
            <a:r>
              <a:rPr lang="fr-FR" sz="1800"/>
              <a:t>On va essayer de lui faire reconnaître les textes « APR » et « 2023 »</a:t>
            </a:r>
          </a:p>
          <a:p>
            <a:r>
              <a:rPr lang="fr-FR" sz="1800"/>
              <a:t>On choisit une police au hasard pour chaque lettre dans le Alphabet Characters Fonts Dataset </a:t>
            </a:r>
          </a:p>
          <a:p>
            <a:r>
              <a:rPr lang="fr-FR" sz="1800"/>
              <a:t>On choisit une police au hasard pour chaque chiffre dans le dataset MINST</a:t>
            </a:r>
          </a:p>
          <a:p>
            <a:endParaRPr lang="fr-FR" sz="1800"/>
          </a:p>
          <a:p>
            <a:endParaRPr lang="fr-FR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48702A-361A-6404-8A0D-5446E600E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9" y="614169"/>
            <a:ext cx="4022185" cy="17898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F39685-0D39-69ED-55FE-84922FFD2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999" y="2552108"/>
            <a:ext cx="4022185" cy="17898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CD4C24-4A78-FA53-9F5C-10C2565230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9999" y="4540325"/>
            <a:ext cx="4022185" cy="168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88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6444-804C-5A07-4053-8D380230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C4625-D063-CC6A-3984-B7A4958AB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Problème sélectionné et solution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Modèle 1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Data augmentation et dropout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Modèle 2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Modèle 3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Modèle 4 : optimisation des hyperparamètres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Prédictions sur de nouvelles données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428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F27B2E-4DE7-47FD-8277-1C6703DB2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E84C15-9243-4CCA-86B8-7A13EE280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5308" y="128465"/>
            <a:ext cx="1888871" cy="1471725"/>
            <a:chOff x="195308" y="128465"/>
            <a:chExt cx="1888871" cy="1471725"/>
          </a:xfrm>
        </p:grpSpPr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E014A4E0-2539-4DA0-A0B5-715898474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54841" y="128465"/>
              <a:ext cx="966722" cy="966722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0" name="Oval 19">
              <a:extLst>
                <a:ext uri="{FF2B5EF4-FFF2-40B4-BE49-F238E27FC236}">
                  <a16:creationId xmlns:a16="http://schemas.microsoft.com/office/drawing/2014/main" id="{6A55503D-2920-4B77-A454-8FEA3378B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95308" y="1338299"/>
              <a:ext cx="261891" cy="26189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E5300822-6CE9-4457-8099-6BF7922A9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95456" y="625555"/>
              <a:ext cx="388723" cy="3887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E70A55-C65C-4402-666B-51EEA83D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508" y="188895"/>
            <a:ext cx="4419601" cy="2775141"/>
          </a:xfrm>
        </p:spPr>
        <p:txBody>
          <a:bodyPr anchor="b">
            <a:normAutofit/>
          </a:bodyPr>
          <a:lstStyle/>
          <a:p>
            <a:r>
              <a:rPr lang="fr-FR" dirty="0"/>
              <a:t>Problème sélectionné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E9385-CF45-B7F2-B796-FB3953A19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515" y="3088546"/>
            <a:ext cx="4419594" cy="2796760"/>
          </a:xfrm>
        </p:spPr>
        <p:txBody>
          <a:bodyPr anchor="t">
            <a:normAutofit/>
          </a:bodyPr>
          <a:lstStyle/>
          <a:p>
            <a:r>
              <a:rPr lang="fr-FR" sz="1800" dirty="0"/>
              <a:t>Classification d’images</a:t>
            </a:r>
          </a:p>
          <a:p>
            <a:r>
              <a:rPr lang="fr-FR" sz="1800" dirty="0"/>
              <a:t>Dataset : </a:t>
            </a:r>
            <a:r>
              <a:rPr lang="de-DE" sz="1800" b="1" i="0" dirty="0">
                <a:effectLst/>
                <a:latin typeface="Arial" panose="020B0604020202020204" pitchFamily="34" charset="0"/>
              </a:rPr>
              <a:t>Chars74K </a:t>
            </a:r>
            <a:r>
              <a:rPr lang="de-DE" sz="1800" b="1" i="0" dirty="0" err="1">
                <a:effectLst/>
                <a:latin typeface="Arial" panose="020B0604020202020204" pitchFamily="34" charset="0"/>
              </a:rPr>
              <a:t>dataset</a:t>
            </a:r>
            <a:r>
              <a:rPr lang="de-DE" sz="1800" b="1" i="0" dirty="0"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lang="de-DE" sz="1800" b="1" i="0" dirty="0">
                <a:effectLst/>
                <a:latin typeface="Arial" panose="020B0604020202020204" pitchFamily="34" charset="0"/>
              </a:rPr>
              <a:t>62992 </a:t>
            </a:r>
            <a:r>
              <a:rPr lang="de-DE" sz="1800" i="0" dirty="0" err="1">
                <a:effectLst/>
                <a:latin typeface="Arial" panose="020B0604020202020204" pitchFamily="34" charset="0"/>
              </a:rPr>
              <a:t>images</a:t>
            </a:r>
            <a:r>
              <a:rPr lang="de-DE" sz="1800" b="1" i="0" dirty="0">
                <a:effectLst/>
                <a:latin typeface="Arial" panose="020B0604020202020204" pitchFamily="34" charset="0"/>
              </a:rPr>
              <a:t> </a:t>
            </a:r>
            <a:r>
              <a:rPr lang="de-DE" sz="1800" i="0" dirty="0" err="1">
                <a:effectLst/>
                <a:latin typeface="Arial" panose="020B0604020202020204" pitchFamily="34" charset="0"/>
              </a:rPr>
              <a:t>provenant</a:t>
            </a:r>
            <a:r>
              <a:rPr lang="de-DE" sz="1800" i="0" dirty="0">
                <a:effectLst/>
                <a:latin typeface="Arial" panose="020B0604020202020204" pitchFamily="34" charset="0"/>
              </a:rPr>
              <a:t> de </a:t>
            </a:r>
            <a:r>
              <a:rPr lang="de-DE" sz="1800" b="1" i="0" dirty="0" err="1">
                <a:effectLst/>
                <a:latin typeface="Arial" panose="020B0604020202020204" pitchFamily="34" charset="0"/>
              </a:rPr>
              <a:t>polices</a:t>
            </a:r>
            <a:r>
              <a:rPr lang="de-DE" sz="1800" b="1" i="0" dirty="0">
                <a:effectLst/>
                <a:latin typeface="Arial" panose="020B0604020202020204" pitchFamily="34" charset="0"/>
              </a:rPr>
              <a:t> </a:t>
            </a:r>
            <a:r>
              <a:rPr lang="de-DE" sz="1800" b="1" i="0" dirty="0" err="1">
                <a:effectLst/>
                <a:latin typeface="Arial" panose="020B0604020202020204" pitchFamily="34" charset="0"/>
              </a:rPr>
              <a:t>d‘écriture</a:t>
            </a:r>
            <a:endParaRPr lang="de-DE" sz="1800" b="1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de-DE" sz="1800" b="1" i="0" dirty="0">
                <a:effectLst/>
                <a:latin typeface="Arial" panose="020B0604020202020204" pitchFamily="34" charset="0"/>
              </a:rPr>
              <a:t>0-9, a-z, A-Z </a:t>
            </a:r>
            <a:r>
              <a:rPr lang="de-DE" sz="1800" i="0" dirty="0">
                <a:effectLst/>
                <a:latin typeface="Arial" panose="020B0604020202020204" pitchFamily="34" charset="0"/>
              </a:rPr>
              <a:t>= </a:t>
            </a:r>
            <a:r>
              <a:rPr lang="de-DE" sz="1800" b="1" i="0" dirty="0">
                <a:effectLst/>
                <a:latin typeface="Arial" panose="020B0604020202020204" pitchFamily="34" charset="0"/>
              </a:rPr>
              <a:t>62</a:t>
            </a:r>
            <a:r>
              <a:rPr lang="de-DE" sz="1800" i="0" dirty="0">
                <a:effectLst/>
                <a:latin typeface="Arial" panose="020B0604020202020204" pitchFamily="34" charset="0"/>
              </a:rPr>
              <a:t> </a:t>
            </a:r>
            <a:r>
              <a:rPr lang="de-DE" sz="1800" b="1" i="0" dirty="0" err="1">
                <a:effectLst/>
                <a:latin typeface="Arial" panose="020B0604020202020204" pitchFamily="34" charset="0"/>
              </a:rPr>
              <a:t>classes</a:t>
            </a:r>
            <a:endParaRPr lang="de-DE" sz="1800" b="1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de-DE" sz="1800" b="1" dirty="0">
                <a:latin typeface="Arial" panose="020B0604020202020204" pitchFamily="34" charset="0"/>
              </a:rPr>
              <a:t>128 x 128 </a:t>
            </a:r>
            <a:r>
              <a:rPr lang="de-DE" sz="1800" dirty="0" err="1">
                <a:latin typeface="Arial" panose="020B0604020202020204" pitchFamily="34" charset="0"/>
              </a:rPr>
              <a:t>pixels</a:t>
            </a:r>
            <a:endParaRPr lang="de-DE" sz="1800" dirty="0">
              <a:latin typeface="Arial" panose="020B0604020202020204" pitchFamily="34" charset="0"/>
            </a:endParaRPr>
          </a:p>
          <a:p>
            <a:pPr lvl="1"/>
            <a:endParaRPr lang="de-DE" sz="1800" b="1" i="0" dirty="0">
              <a:effectLst/>
              <a:latin typeface="Arial" panose="020B0604020202020204" pitchFamily="34" charset="0"/>
            </a:endParaRPr>
          </a:p>
          <a:p>
            <a:endParaRPr lang="fr-FR" sz="1800" dirty="0"/>
          </a:p>
        </p:txBody>
      </p:sp>
      <p:pic>
        <p:nvPicPr>
          <p:cNvPr id="8" name="Content Placeholder 4" descr="A group of letters on a white background">
            <a:extLst>
              <a:ext uri="{FF2B5EF4-FFF2-40B4-BE49-F238E27FC236}">
                <a16:creationId xmlns:a16="http://schemas.microsoft.com/office/drawing/2014/main" id="{1E96B5C2-ABE8-B932-A6A7-D3E6FBFA3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623" y="300135"/>
            <a:ext cx="5749177" cy="57491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ABA09B-8C69-4397-9793-715315A30D24}"/>
              </a:ext>
            </a:extLst>
          </p:cNvPr>
          <p:cNvSpPr txBox="1"/>
          <p:nvPr/>
        </p:nvSpPr>
        <p:spPr>
          <a:xfrm>
            <a:off x="7011284" y="5654532"/>
            <a:ext cx="3697854" cy="46653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300" i="1" dirty="0">
                <a:solidFill>
                  <a:srgbClr val="FFFFFF"/>
                </a:solidFill>
              </a:rPr>
              <a:t>Échantillons du dataset et labels correspondants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9E91EA-1A1F-FB8A-AA87-141B5C7959B6}"/>
              </a:ext>
            </a:extLst>
          </p:cNvPr>
          <p:cNvSpPr txBox="1"/>
          <p:nvPr/>
        </p:nvSpPr>
        <p:spPr>
          <a:xfrm>
            <a:off x="95322" y="6009817"/>
            <a:ext cx="6372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Référence : </a:t>
            </a:r>
            <a:r>
              <a:rPr lang="en-US" sz="1200" b="0" i="0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T. E. de Campos</a:t>
            </a:r>
            <a:r>
              <a:rPr lang="en-US" sz="1200" b="0" i="0" dirty="0">
                <a:effectLst/>
              </a:rPr>
              <a:t>, B. R. Babu and </a:t>
            </a:r>
            <a:r>
              <a:rPr lang="en-US" sz="1200" b="0" i="0" dirty="0"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M. Varma</a:t>
            </a:r>
            <a:r>
              <a:rPr lang="en-US" sz="1200" b="0" i="0" dirty="0">
                <a:effectLst/>
              </a:rPr>
              <a:t>. </a:t>
            </a:r>
            <a:r>
              <a:rPr lang="en-US" sz="1200" b="1" i="0" dirty="0"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Character recognition in natural images</a:t>
            </a:r>
            <a:r>
              <a:rPr lang="en-US" sz="1200" b="1" i="0" dirty="0">
                <a:effectLst/>
              </a:rPr>
              <a:t>. </a:t>
            </a:r>
            <a:r>
              <a:rPr lang="en-US" sz="1200" b="0" i="0" dirty="0">
                <a:effectLst/>
              </a:rPr>
              <a:t>In </a:t>
            </a:r>
            <a:r>
              <a:rPr lang="en-US" sz="1200" b="0" i="1" dirty="0">
                <a:effectLst/>
              </a:rPr>
              <a:t>Proceedings of the International Conference on Computer Vision Theory and Applications (VISAPP), Lisbon, Portugal</a:t>
            </a:r>
            <a:r>
              <a:rPr lang="en-US" sz="1200" b="0" i="0" dirty="0">
                <a:effectLst/>
              </a:rPr>
              <a:t>, February 2009.</a:t>
            </a:r>
            <a:endParaRPr lang="fr-FR" sz="1200" dirty="0"/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03112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063A-9049-6327-4F58-7F69297D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D14FDB-7FBD-9BD4-D65B-5A43CB3B1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Élaboration de réseaux de neurones convolutifs</a:t>
            </a:r>
          </a:p>
          <a:p>
            <a:r>
              <a:rPr lang="fr-FR" dirty="0"/>
              <a:t>Outils : </a:t>
            </a:r>
            <a:r>
              <a:rPr lang="fr-FR" dirty="0" err="1"/>
              <a:t>Kaggle</a:t>
            </a:r>
            <a:r>
              <a:rPr lang="fr-FR" dirty="0"/>
              <a:t>, </a:t>
            </a:r>
            <a:r>
              <a:rPr lang="fr-FR" dirty="0" err="1"/>
              <a:t>Nvidia</a:t>
            </a:r>
            <a:r>
              <a:rPr lang="fr-FR" dirty="0"/>
              <a:t> P100</a:t>
            </a:r>
          </a:p>
          <a:p>
            <a:r>
              <a:rPr lang="fr-FR" dirty="0"/>
              <a:t>Taille des </a:t>
            </a:r>
            <a:r>
              <a:rPr lang="fr-FR" dirty="0" err="1"/>
              <a:t>batches</a:t>
            </a:r>
            <a:r>
              <a:rPr lang="fr-FR" dirty="0"/>
              <a:t> : 64 (meilleure utilisation de la mémoire)</a:t>
            </a:r>
          </a:p>
        </p:txBody>
      </p:sp>
    </p:spTree>
    <p:extLst>
      <p:ext uri="{BB962C8B-B14F-4D97-AF65-F5344CB8AC3E}">
        <p14:creationId xmlns:p14="http://schemas.microsoft.com/office/powerpoint/2010/main" val="1881444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F27B2E-4DE7-47FD-8277-1C6703DB2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E84C15-9243-4CCA-86B8-7A13EE280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5308" y="128465"/>
            <a:ext cx="1888871" cy="1471725"/>
            <a:chOff x="195308" y="128465"/>
            <a:chExt cx="1888871" cy="1471725"/>
          </a:xfrm>
        </p:grpSpPr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E014A4E0-2539-4DA0-A0B5-715898474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54841" y="128465"/>
              <a:ext cx="966722" cy="966722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0" name="Oval 19">
              <a:extLst>
                <a:ext uri="{FF2B5EF4-FFF2-40B4-BE49-F238E27FC236}">
                  <a16:creationId xmlns:a16="http://schemas.microsoft.com/office/drawing/2014/main" id="{6A55503D-2920-4B77-A454-8FEA3378B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95308" y="1338299"/>
              <a:ext cx="261891" cy="26189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E5300822-6CE9-4457-8099-6BF7922A9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95456" y="625555"/>
              <a:ext cx="388723" cy="3887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4869E3-E9ED-7853-741E-B82A0243A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57189"/>
            <a:ext cx="4419601" cy="2775141"/>
          </a:xfrm>
        </p:spPr>
        <p:txBody>
          <a:bodyPr anchor="b">
            <a:normAutofit/>
          </a:bodyPr>
          <a:lstStyle/>
          <a:p>
            <a:r>
              <a:rPr lang="fr-FR" dirty="0"/>
              <a:t>Modèle 1 : définition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10ADCD-E163-AE8A-0738-8630D868E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04045"/>
            <a:ext cx="4419594" cy="2796760"/>
          </a:xfrm>
        </p:spPr>
        <p:txBody>
          <a:bodyPr anchor="t">
            <a:normAutofit/>
          </a:bodyPr>
          <a:lstStyle/>
          <a:p>
            <a:r>
              <a:rPr lang="fr-FR" sz="1800" dirty="0"/>
              <a:t>Réseau simple inspiré de </a:t>
            </a:r>
            <a:r>
              <a:rPr lang="fr-FR" sz="1800" dirty="0">
                <a:hlinkClick r:id="rId2"/>
              </a:rPr>
              <a:t>https://www.tensorflow.org/tutorials/images/classification</a:t>
            </a:r>
            <a:endParaRPr lang="fr-FR" sz="1800" dirty="0"/>
          </a:p>
          <a:p>
            <a:r>
              <a:rPr lang="fr-FR" sz="1800" dirty="0"/>
              <a:t>Initialement pour des images 180 x 180 donc pas de modifications de </a:t>
            </a:r>
            <a:r>
              <a:rPr lang="fr-FR" sz="1800" i="1" dirty="0" err="1"/>
              <a:t>kernel_size</a:t>
            </a:r>
            <a:r>
              <a:rPr lang="fr-FR" sz="1800" i="1" dirty="0"/>
              <a:t> </a:t>
            </a:r>
            <a:r>
              <a:rPr lang="fr-FR" sz="1800" dirty="0"/>
              <a:t>ou </a:t>
            </a:r>
            <a:r>
              <a:rPr lang="fr-FR" sz="1800" i="1" dirty="0"/>
              <a:t>strides</a:t>
            </a:r>
          </a:p>
          <a:p>
            <a:r>
              <a:rPr lang="fr-FR" sz="1800" dirty="0"/>
              <a:t>Couche de sortie entièrement connectée de 62 neurones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B039AF-D1CB-963F-5142-91ACC49E6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5" y="1623183"/>
            <a:ext cx="6299408" cy="365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7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5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7" name="Group 29">
            <a:extLst>
              <a:ext uri="{FF2B5EF4-FFF2-40B4-BE49-F238E27FC236}">
                <a16:creationId xmlns:a16="http://schemas.microsoft.com/office/drawing/2014/main" id="{CA830A06-5366-40D2-9F31-6A80A7252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757" y="1728404"/>
            <a:ext cx="1116921" cy="2284272"/>
            <a:chOff x="70757" y="1728404"/>
            <a:chExt cx="1116921" cy="2284272"/>
          </a:xfrm>
        </p:grpSpPr>
        <p:sp useBgFill="1">
          <p:nvSpPr>
            <p:cNvPr id="38" name="Graphic 10">
              <a:extLst>
                <a:ext uri="{FF2B5EF4-FFF2-40B4-BE49-F238E27FC236}">
                  <a16:creationId xmlns:a16="http://schemas.microsoft.com/office/drawing/2014/main" id="{008BEE5D-476B-41B7-AA33-CD87D8D69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0757" y="1728404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39" name="Oval 31">
              <a:extLst>
                <a:ext uri="{FF2B5EF4-FFF2-40B4-BE49-F238E27FC236}">
                  <a16:creationId xmlns:a16="http://schemas.microsoft.com/office/drawing/2014/main" id="{844050D3-0BFB-49B6-A972-F36280DEE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63307" y="2845324"/>
              <a:ext cx="224371" cy="22437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40" name="Oval 32">
              <a:extLst>
                <a:ext uri="{FF2B5EF4-FFF2-40B4-BE49-F238E27FC236}">
                  <a16:creationId xmlns:a16="http://schemas.microsoft.com/office/drawing/2014/main" id="{FEF802CE-8E4C-4CC5-B1B1-6573598D7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4800" y="3631676"/>
              <a:ext cx="381000" cy="38100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4869E3-E9ED-7853-741E-B82A0243A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6490"/>
            <a:ext cx="5537993" cy="2278834"/>
          </a:xfrm>
        </p:spPr>
        <p:txBody>
          <a:bodyPr anchor="t">
            <a:normAutofit/>
          </a:bodyPr>
          <a:lstStyle/>
          <a:p>
            <a:r>
              <a:rPr lang="fr-FR" dirty="0"/>
              <a:t>Modèle 1 : compilation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10ADCD-E163-AE8A-0738-8630D868E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7721" y="381001"/>
            <a:ext cx="5470879" cy="2464323"/>
          </a:xfrm>
        </p:spPr>
        <p:txBody>
          <a:bodyPr anchor="t">
            <a:noAutofit/>
          </a:bodyPr>
          <a:lstStyle/>
          <a:p>
            <a:r>
              <a:rPr lang="fr-FR" sz="1800" dirty="0"/>
              <a:t>Optimiseur : algorithme d’Adam</a:t>
            </a:r>
          </a:p>
          <a:p>
            <a:pPr lvl="1"/>
            <a:r>
              <a:rPr lang="fr-FR" sz="1500" dirty="0"/>
              <a:t>Descente de gradient stochastique</a:t>
            </a:r>
          </a:p>
          <a:p>
            <a:pPr lvl="1"/>
            <a:r>
              <a:rPr lang="fr-FR" sz="1500" dirty="0"/>
              <a:t>Estimation du moment de premier et second ordre</a:t>
            </a:r>
          </a:p>
          <a:p>
            <a:pPr lvl="1"/>
            <a:r>
              <a:rPr lang="fr-FR" sz="1500" dirty="0"/>
              <a:t>On conserve les paramètres par défaut pour l’instant</a:t>
            </a:r>
          </a:p>
          <a:p>
            <a:r>
              <a:rPr lang="fr-FR" sz="1800" dirty="0" err="1"/>
              <a:t>Loss</a:t>
            </a:r>
            <a:r>
              <a:rPr lang="fr-FR" sz="1800" dirty="0"/>
              <a:t> : </a:t>
            </a:r>
            <a:r>
              <a:rPr lang="fr-FR" sz="1800" dirty="0" err="1"/>
              <a:t>SparseCategoricalCrossentropy</a:t>
            </a:r>
            <a:r>
              <a:rPr lang="fr-FR" sz="1800" dirty="0"/>
              <a:t> car les labels sont des entiers</a:t>
            </a:r>
          </a:p>
          <a:p>
            <a:r>
              <a:rPr lang="fr-FR" sz="1800" dirty="0" err="1"/>
              <a:t>Metric</a:t>
            </a:r>
            <a:r>
              <a:rPr lang="fr-FR" sz="1800" dirty="0"/>
              <a:t> : </a:t>
            </a:r>
            <a:r>
              <a:rPr lang="fr-FR" sz="1800" dirty="0" err="1"/>
              <a:t>accuracy</a:t>
            </a:r>
            <a:r>
              <a:rPr lang="fr-FR" sz="1800" dirty="0"/>
              <a:t> pour un problème de classification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28F9CE-A8E3-9411-285F-1330B5501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19" y="3401150"/>
            <a:ext cx="11105762" cy="25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03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5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7" name="Group 29">
            <a:extLst>
              <a:ext uri="{FF2B5EF4-FFF2-40B4-BE49-F238E27FC236}">
                <a16:creationId xmlns:a16="http://schemas.microsoft.com/office/drawing/2014/main" id="{CA830A06-5366-40D2-9F31-6A80A7252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757" y="1728404"/>
            <a:ext cx="1116921" cy="2284272"/>
            <a:chOff x="70757" y="1728404"/>
            <a:chExt cx="1116921" cy="2284272"/>
          </a:xfrm>
        </p:grpSpPr>
        <p:sp useBgFill="1">
          <p:nvSpPr>
            <p:cNvPr id="38" name="Graphic 10">
              <a:extLst>
                <a:ext uri="{FF2B5EF4-FFF2-40B4-BE49-F238E27FC236}">
                  <a16:creationId xmlns:a16="http://schemas.microsoft.com/office/drawing/2014/main" id="{008BEE5D-476B-41B7-AA33-CD87D8D69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0757" y="1728404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39" name="Oval 31">
              <a:extLst>
                <a:ext uri="{FF2B5EF4-FFF2-40B4-BE49-F238E27FC236}">
                  <a16:creationId xmlns:a16="http://schemas.microsoft.com/office/drawing/2014/main" id="{844050D3-0BFB-49B6-A972-F36280DEE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63307" y="2845324"/>
              <a:ext cx="224371" cy="22437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40" name="Oval 32">
              <a:extLst>
                <a:ext uri="{FF2B5EF4-FFF2-40B4-BE49-F238E27FC236}">
                  <a16:creationId xmlns:a16="http://schemas.microsoft.com/office/drawing/2014/main" id="{FEF802CE-8E4C-4CC5-B1B1-6573598D7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4800" y="3631676"/>
              <a:ext cx="381000" cy="38100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4869E3-E9ED-7853-741E-B82A0243A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6490"/>
            <a:ext cx="5537993" cy="2278834"/>
          </a:xfrm>
        </p:spPr>
        <p:txBody>
          <a:bodyPr anchor="t">
            <a:normAutofit/>
          </a:bodyPr>
          <a:lstStyle/>
          <a:p>
            <a:r>
              <a:rPr lang="fr-FR" dirty="0"/>
              <a:t>Modèle 1 : entraînement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10ADCD-E163-AE8A-0738-8630D868E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780514"/>
            <a:ext cx="5470879" cy="2464323"/>
          </a:xfrm>
        </p:spPr>
        <p:txBody>
          <a:bodyPr anchor="t">
            <a:normAutofit/>
          </a:bodyPr>
          <a:lstStyle/>
          <a:p>
            <a:r>
              <a:rPr lang="fr-FR" sz="1800" dirty="0"/>
              <a:t>On commence par 15 époques (7 mins)</a:t>
            </a:r>
          </a:p>
          <a:p>
            <a:r>
              <a:rPr lang="fr-FR" sz="1800" dirty="0"/>
              <a:t>On observe du </a:t>
            </a:r>
            <a:r>
              <a:rPr lang="fr-FR" sz="1800" b="1" dirty="0"/>
              <a:t>surapprentissage</a:t>
            </a:r>
            <a:r>
              <a:rPr lang="fr-FR" sz="1800" dirty="0"/>
              <a:t> à partir de l’époque 5, ce qui est rapide</a:t>
            </a:r>
          </a:p>
          <a:p>
            <a:r>
              <a:rPr lang="fr-FR" sz="1800" dirty="0"/>
              <a:t>Précision de 89% et perte de 0,33 sur le dataset de validation</a:t>
            </a:r>
          </a:p>
          <a:p>
            <a:r>
              <a:rPr lang="fr-FR" sz="1800" dirty="0"/>
              <a:t>Comment empêcher ce </a:t>
            </a:r>
            <a:r>
              <a:rPr lang="fr-FR" sz="1800" b="1" dirty="0"/>
              <a:t>surapprentissage</a:t>
            </a:r>
            <a:r>
              <a:rPr lang="fr-FR" sz="1800" dirty="0"/>
              <a:t> 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267D8-BDD1-965C-B47B-14E474435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391" y="739824"/>
            <a:ext cx="3627434" cy="14250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E5EFBD-4C50-05A0-C388-0353265BF5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2"/>
          <a:stretch/>
        </p:blipFill>
        <p:spPr>
          <a:xfrm>
            <a:off x="457199" y="1954913"/>
            <a:ext cx="4855737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73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A610AFC-0C6C-49F2-980D-4C5C3698A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41085"/>
            <a:ext cx="11816442" cy="1414717"/>
            <a:chOff x="1" y="241085"/>
            <a:chExt cx="11816442" cy="1414717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B90AE9E-DFF5-4308-93E0-24C5152F8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286999" y="241085"/>
              <a:ext cx="1529444" cy="1414717"/>
              <a:chOff x="10286999" y="241085"/>
              <a:chExt cx="1529444" cy="1414717"/>
            </a:xfrm>
          </p:grpSpPr>
          <p:sp useBgFill="1">
            <p:nvSpPr>
              <p:cNvPr id="52" name="Graphic 10">
                <a:extLst>
                  <a:ext uri="{FF2B5EF4-FFF2-40B4-BE49-F238E27FC236}">
                    <a16:creationId xmlns:a16="http://schemas.microsoft.com/office/drawing/2014/main" id="{57996463-1EF5-4F30-BD31-C3A4744E28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10891156" y="241085"/>
                <a:ext cx="925287" cy="925287"/>
              </a:xfrm>
              <a:custGeom>
                <a:avLst/>
                <a:gdLst>
                  <a:gd name="connsiteX0" fmla="*/ 4053340 w 6859500"/>
                  <a:gd name="connsiteY0" fmla="*/ 6235893 h 6859500"/>
                  <a:gd name="connsiteX1" fmla="*/ 4053340 w 6859500"/>
                  <a:gd name="connsiteY1" fmla="*/ 4053340 h 6859500"/>
                  <a:gd name="connsiteX2" fmla="*/ 6235893 w 6859500"/>
                  <a:gd name="connsiteY2" fmla="*/ 4053340 h 6859500"/>
                  <a:gd name="connsiteX3" fmla="*/ 6859501 w 6859500"/>
                  <a:gd name="connsiteY3" fmla="*/ 3429731 h 6859500"/>
                  <a:gd name="connsiteX4" fmla="*/ 6235893 w 6859500"/>
                  <a:gd name="connsiteY4" fmla="*/ 2806123 h 6859500"/>
                  <a:gd name="connsiteX5" fmla="*/ 4053340 w 6859500"/>
                  <a:gd name="connsiteY5" fmla="*/ 2806123 h 6859500"/>
                  <a:gd name="connsiteX6" fmla="*/ 4053340 w 6859500"/>
                  <a:gd name="connsiteY6" fmla="*/ 623608 h 6859500"/>
                  <a:gd name="connsiteX7" fmla="*/ 3429731 w 6859500"/>
                  <a:gd name="connsiteY7" fmla="*/ 0 h 6859500"/>
                  <a:gd name="connsiteX8" fmla="*/ 2806123 w 6859500"/>
                  <a:gd name="connsiteY8" fmla="*/ 623608 h 6859500"/>
                  <a:gd name="connsiteX9" fmla="*/ 2806123 w 6859500"/>
                  <a:gd name="connsiteY9" fmla="*/ 2806161 h 6859500"/>
                  <a:gd name="connsiteX10" fmla="*/ 623608 w 6859500"/>
                  <a:gd name="connsiteY10" fmla="*/ 2806161 h 6859500"/>
                  <a:gd name="connsiteX11" fmla="*/ 0 w 6859500"/>
                  <a:gd name="connsiteY11" fmla="*/ 3429731 h 6859500"/>
                  <a:gd name="connsiteX12" fmla="*/ 623608 w 6859500"/>
                  <a:gd name="connsiteY12" fmla="*/ 4053340 h 6859500"/>
                  <a:gd name="connsiteX13" fmla="*/ 2806161 w 6859500"/>
                  <a:gd name="connsiteY13" fmla="*/ 4053340 h 6859500"/>
                  <a:gd name="connsiteX14" fmla="*/ 2806161 w 6859500"/>
                  <a:gd name="connsiteY14" fmla="*/ 6235893 h 6859500"/>
                  <a:gd name="connsiteX15" fmla="*/ 3429770 w 6859500"/>
                  <a:gd name="connsiteY15" fmla="*/ 6859501 h 6859500"/>
                  <a:gd name="connsiteX16" fmla="*/ 4053340 w 6859500"/>
                  <a:gd name="connsiteY16" fmla="*/ 6235893 h 685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859500" h="6859500">
                    <a:moveTo>
                      <a:pt x="4053340" y="6235893"/>
                    </a:moveTo>
                    <a:lnTo>
                      <a:pt x="4053340" y="4053340"/>
                    </a:lnTo>
                    <a:lnTo>
                      <a:pt x="6235893" y="4053340"/>
                    </a:lnTo>
                    <a:cubicBezTo>
                      <a:pt x="6580293" y="4053340"/>
                      <a:pt x="6859501" y="3774132"/>
                      <a:pt x="6859501" y="3429731"/>
                    </a:cubicBezTo>
                    <a:cubicBezTo>
                      <a:pt x="6859501" y="3085330"/>
                      <a:pt x="6580332" y="2806123"/>
                      <a:pt x="6235893" y="2806123"/>
                    </a:cubicBezTo>
                    <a:lnTo>
                      <a:pt x="4053340" y="2806123"/>
                    </a:lnTo>
                    <a:lnTo>
                      <a:pt x="4053340" y="623608"/>
                    </a:lnTo>
                    <a:cubicBezTo>
                      <a:pt x="4053340" y="279208"/>
                      <a:pt x="3774171" y="0"/>
                      <a:pt x="3429731" y="0"/>
                    </a:cubicBezTo>
                    <a:cubicBezTo>
                      <a:pt x="3085330" y="0"/>
                      <a:pt x="2806123" y="279208"/>
                      <a:pt x="2806123" y="623608"/>
                    </a:cubicBezTo>
                    <a:lnTo>
                      <a:pt x="2806123" y="2806161"/>
                    </a:lnTo>
                    <a:lnTo>
                      <a:pt x="623608" y="2806161"/>
                    </a:lnTo>
                    <a:cubicBezTo>
                      <a:pt x="279208" y="2806161"/>
                      <a:pt x="0" y="3085369"/>
                      <a:pt x="0" y="3429731"/>
                    </a:cubicBezTo>
                    <a:cubicBezTo>
                      <a:pt x="0" y="3774132"/>
                      <a:pt x="279208" y="4053340"/>
                      <a:pt x="623608" y="4053340"/>
                    </a:cubicBezTo>
                    <a:lnTo>
                      <a:pt x="2806161" y="4053340"/>
                    </a:lnTo>
                    <a:lnTo>
                      <a:pt x="2806161" y="6235893"/>
                    </a:lnTo>
                    <a:cubicBezTo>
                      <a:pt x="2806161" y="6580293"/>
                      <a:pt x="3085369" y="6859501"/>
                      <a:pt x="3429770" y="6859501"/>
                    </a:cubicBezTo>
                    <a:cubicBezTo>
                      <a:pt x="3774171" y="6859501"/>
                      <a:pt x="4053340" y="6580293"/>
                      <a:pt x="4053340" y="6235893"/>
                    </a:cubicBezTo>
                    <a:close/>
                  </a:path>
                </a:pathLst>
              </a:custGeom>
              <a:ln w="3848" cap="flat">
                <a:noFill/>
                <a:prstDash val="solid"/>
                <a:miter/>
              </a:ln>
              <a:effectLst>
                <a:glow rad="152400">
                  <a:srgbClr val="000000">
                    <a:alpha val="4000"/>
                  </a:srgbClr>
                </a:glow>
                <a:outerShdw blurRad="101600" dist="38100" dir="16200000" rotWithShape="0">
                  <a:srgbClr val="000000">
                    <a:alpha val="5000"/>
                  </a:srgbClr>
                </a:outerShd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 useBgFill="1">
            <p:nvSpPr>
              <p:cNvPr id="53" name="Oval 52">
                <a:extLst>
                  <a:ext uri="{FF2B5EF4-FFF2-40B4-BE49-F238E27FC236}">
                    <a16:creationId xmlns:a16="http://schemas.microsoft.com/office/drawing/2014/main" id="{F1E297B4-1508-4A21-8A6E-D5D0404898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0734076" y="1394142"/>
                <a:ext cx="261660" cy="261660"/>
              </a:xfrm>
              <a:prstGeom prst="ellipse">
                <a:avLst/>
              </a:prstGeom>
              <a:ln w="3848" cap="flat">
                <a:noFill/>
                <a:prstDash val="solid"/>
                <a:miter/>
              </a:ln>
              <a:effectLst>
                <a:glow rad="152400">
                  <a:srgbClr val="000000">
                    <a:alpha val="4000"/>
                  </a:srgbClr>
                </a:glow>
                <a:outerShdw blurRad="101600" dist="38100" dir="16200000" rotWithShape="0">
                  <a:srgbClr val="000000">
                    <a:alpha val="5000"/>
                  </a:srgb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 useBgFill="1">
            <p:nvSpPr>
              <p:cNvPr id="54" name="Oval 53">
                <a:extLst>
                  <a:ext uri="{FF2B5EF4-FFF2-40B4-BE49-F238E27FC236}">
                    <a16:creationId xmlns:a16="http://schemas.microsoft.com/office/drawing/2014/main" id="{C740ABBE-4EA9-45ED-B7DF-426157337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0286999" y="609600"/>
                <a:ext cx="402536" cy="402536"/>
              </a:xfrm>
              <a:prstGeom prst="ellipse">
                <a:avLst/>
              </a:prstGeom>
              <a:ln w="3848" cap="flat">
                <a:noFill/>
                <a:prstDash val="solid"/>
                <a:miter/>
              </a:ln>
              <a:effectLst>
                <a:glow rad="152400">
                  <a:srgbClr val="000000">
                    <a:alpha val="4000"/>
                  </a:srgbClr>
                </a:glow>
                <a:outerShdw blurRad="101600" dist="38100" dir="16200000" rotWithShape="0">
                  <a:srgbClr val="000000">
                    <a:alpha val="5000"/>
                  </a:srgb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47C25E8-2D79-431C-99AC-DB70EFB99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703728"/>
              <a:ext cx="356447" cy="490260"/>
            </a:xfrm>
            <a:custGeom>
              <a:avLst/>
              <a:gdLst>
                <a:gd name="connsiteX0" fmla="*/ 111317 w 356447"/>
                <a:gd name="connsiteY0" fmla="*/ 0 h 490260"/>
                <a:gd name="connsiteX1" fmla="*/ 356447 w 356447"/>
                <a:gd name="connsiteY1" fmla="*/ 245130 h 490260"/>
                <a:gd name="connsiteX2" fmla="*/ 111317 w 356447"/>
                <a:gd name="connsiteY2" fmla="*/ 490260 h 490260"/>
                <a:gd name="connsiteX3" fmla="*/ 15901 w 356447"/>
                <a:gd name="connsiteY3" fmla="*/ 470997 h 490260"/>
                <a:gd name="connsiteX4" fmla="*/ 0 w 356447"/>
                <a:gd name="connsiteY4" fmla="*/ 460276 h 490260"/>
                <a:gd name="connsiteX5" fmla="*/ 0 w 356447"/>
                <a:gd name="connsiteY5" fmla="*/ 29984 h 490260"/>
                <a:gd name="connsiteX6" fmla="*/ 15901 w 356447"/>
                <a:gd name="connsiteY6" fmla="*/ 19264 h 490260"/>
                <a:gd name="connsiteX7" fmla="*/ 111317 w 356447"/>
                <a:gd name="connsiteY7" fmla="*/ 0 h 49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6447" h="490260">
                  <a:moveTo>
                    <a:pt x="111317" y="0"/>
                  </a:moveTo>
                  <a:cubicBezTo>
                    <a:pt x="246699" y="0"/>
                    <a:pt x="356447" y="109748"/>
                    <a:pt x="356447" y="245130"/>
                  </a:cubicBezTo>
                  <a:cubicBezTo>
                    <a:pt x="356447" y="380512"/>
                    <a:pt x="246699" y="490260"/>
                    <a:pt x="111317" y="490260"/>
                  </a:cubicBezTo>
                  <a:cubicBezTo>
                    <a:pt x="77472" y="490260"/>
                    <a:pt x="45228" y="483401"/>
                    <a:pt x="15901" y="470997"/>
                  </a:cubicBezTo>
                  <a:lnTo>
                    <a:pt x="0" y="460276"/>
                  </a:lnTo>
                  <a:lnTo>
                    <a:pt x="0" y="29984"/>
                  </a:lnTo>
                  <a:lnTo>
                    <a:pt x="15901" y="19264"/>
                  </a:lnTo>
                  <a:cubicBezTo>
                    <a:pt x="45228" y="6859"/>
                    <a:pt x="77472" y="0"/>
                    <a:pt x="111317" y="0"/>
                  </a:cubicBezTo>
                  <a:close/>
                </a:path>
              </a:pathLst>
            </a:custGeom>
            <a:solidFill>
              <a:schemeClr val="bg1"/>
            </a:solidFill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4869E3-E9ED-7853-741E-B82A0243A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6490"/>
            <a:ext cx="11238347" cy="1289203"/>
          </a:xfrm>
        </p:spPr>
        <p:txBody>
          <a:bodyPr anchor="t">
            <a:normAutofit/>
          </a:bodyPr>
          <a:lstStyle/>
          <a:p>
            <a:r>
              <a:rPr lang="fr-FR" dirty="0"/>
              <a:t>Data augmentation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10ADCD-E163-AE8A-0738-8630D868E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003800"/>
            <a:ext cx="6324601" cy="4287710"/>
          </a:xfrm>
        </p:spPr>
        <p:txBody>
          <a:bodyPr anchor="t">
            <a:normAutofit/>
          </a:bodyPr>
          <a:lstStyle/>
          <a:p>
            <a:r>
              <a:rPr lang="fr-FR" sz="1800" dirty="0"/>
              <a:t>Augmenter la diversité et la taille du jeu de données d’entraînement en appliquant des transformations aléatoires mais réalistes</a:t>
            </a:r>
          </a:p>
          <a:p>
            <a:r>
              <a:rPr lang="fr-FR" sz="1800" dirty="0"/>
              <a:t>Transformations :</a:t>
            </a:r>
          </a:p>
          <a:p>
            <a:pPr lvl="1"/>
            <a:r>
              <a:rPr lang="fr-FR" sz="1500" dirty="0"/>
              <a:t>Rotation : 0.02 * 2</a:t>
            </a:r>
            <a:r>
              <a:rPr lang="el-GR" sz="1500" dirty="0"/>
              <a:t>π</a:t>
            </a:r>
            <a:r>
              <a:rPr lang="en-US" sz="1500" dirty="0"/>
              <a:t> rad = 7,2 °</a:t>
            </a:r>
          </a:p>
          <a:p>
            <a:pPr lvl="1"/>
            <a:r>
              <a:rPr lang="en-US" sz="1500" dirty="0"/>
              <a:t>Zoom : 10% </a:t>
            </a:r>
            <a:r>
              <a:rPr lang="en-US" sz="1500" dirty="0" err="1"/>
              <a:t>en</a:t>
            </a:r>
            <a:r>
              <a:rPr lang="en-US" sz="1500" dirty="0"/>
              <a:t> </a:t>
            </a:r>
            <a:r>
              <a:rPr lang="en-US" sz="1500" dirty="0" err="1"/>
              <a:t>largeur</a:t>
            </a:r>
            <a:r>
              <a:rPr lang="en-US" sz="1500" dirty="0"/>
              <a:t> </a:t>
            </a:r>
            <a:r>
              <a:rPr lang="en-US" sz="1500" dirty="0" err="1"/>
              <a:t>ou</a:t>
            </a:r>
            <a:r>
              <a:rPr lang="en-US" sz="1500" dirty="0"/>
              <a:t> hauteur car les </a:t>
            </a:r>
            <a:r>
              <a:rPr lang="en-US" sz="1500" dirty="0" err="1"/>
              <a:t>caractères</a:t>
            </a:r>
            <a:r>
              <a:rPr lang="en-US" sz="1500" dirty="0"/>
              <a:t> </a:t>
            </a:r>
            <a:r>
              <a:rPr lang="en-US" sz="1500" dirty="0" err="1"/>
              <a:t>sont</a:t>
            </a:r>
            <a:r>
              <a:rPr lang="en-US" sz="1500" dirty="0"/>
              <a:t> déjà </a:t>
            </a:r>
            <a:r>
              <a:rPr lang="en-US" sz="1500" dirty="0" err="1"/>
              <a:t>assez</a:t>
            </a:r>
            <a:r>
              <a:rPr lang="en-US" sz="1500" dirty="0"/>
              <a:t> </a:t>
            </a:r>
            <a:r>
              <a:rPr lang="en-US" sz="1500" dirty="0" err="1"/>
              <a:t>normalisées</a:t>
            </a:r>
            <a:r>
              <a:rPr lang="en-US" sz="1500" dirty="0"/>
              <a:t> </a:t>
            </a:r>
            <a:r>
              <a:rPr lang="en-US" sz="1500" dirty="0" err="1"/>
              <a:t>en</a:t>
            </a:r>
            <a:r>
              <a:rPr lang="en-US" sz="1500" dirty="0"/>
              <a:t> taille</a:t>
            </a:r>
          </a:p>
          <a:p>
            <a:pPr lvl="1"/>
            <a:r>
              <a:rPr lang="en-US" sz="1500" dirty="0" err="1"/>
              <a:t>Fill_mode</a:t>
            </a:r>
            <a:r>
              <a:rPr lang="en-US" sz="1500" dirty="0"/>
              <a:t> : constant, </a:t>
            </a:r>
            <a:r>
              <a:rPr lang="en-US" sz="1500" dirty="0" err="1"/>
              <a:t>toutes</a:t>
            </a:r>
            <a:r>
              <a:rPr lang="en-US" sz="1500" dirty="0"/>
              <a:t> les </a:t>
            </a:r>
            <a:r>
              <a:rPr lang="en-US" sz="1500" dirty="0" err="1"/>
              <a:t>valeurs</a:t>
            </a:r>
            <a:r>
              <a:rPr lang="en-US" sz="1500" dirty="0"/>
              <a:t> </a:t>
            </a:r>
            <a:r>
              <a:rPr lang="en-US" sz="1500" dirty="0" err="1"/>
              <a:t>extrapolées</a:t>
            </a:r>
            <a:r>
              <a:rPr lang="en-US" sz="1500" dirty="0"/>
              <a:t> </a:t>
            </a:r>
            <a:r>
              <a:rPr lang="en-US" sz="1500" dirty="0" err="1"/>
              <a:t>sont</a:t>
            </a:r>
            <a:r>
              <a:rPr lang="en-US" sz="1500" dirty="0"/>
              <a:t> </a:t>
            </a:r>
            <a:r>
              <a:rPr lang="en-US" sz="1500" dirty="0" err="1"/>
              <a:t>égales</a:t>
            </a:r>
            <a:r>
              <a:rPr lang="en-US" sz="1500" dirty="0"/>
              <a:t> à </a:t>
            </a:r>
            <a:r>
              <a:rPr lang="en-US" sz="1500" dirty="0" err="1"/>
              <a:t>fill_value</a:t>
            </a:r>
            <a:r>
              <a:rPr lang="en-US" sz="1500" dirty="0"/>
              <a:t> = 255 </a:t>
            </a:r>
            <a:r>
              <a:rPr lang="en-US" sz="1500" dirty="0" err="1"/>
              <a:t>donc</a:t>
            </a:r>
            <a:r>
              <a:rPr lang="en-US" sz="1500" dirty="0"/>
              <a:t> du </a:t>
            </a:r>
            <a:r>
              <a:rPr lang="en-US" sz="1500" dirty="0" err="1"/>
              <a:t>blanc</a:t>
            </a:r>
            <a:endParaRPr lang="fr-FR" sz="15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9B73FF-9A73-B6C6-2A2F-E490A808B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082" y="609599"/>
            <a:ext cx="4114801" cy="40942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607D30-2703-7F02-30CB-D295E7D66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15" y="4693285"/>
            <a:ext cx="6497768" cy="11695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E90AB3-877A-66FF-4483-5E2868F6D18E}"/>
              </a:ext>
            </a:extLst>
          </p:cNvPr>
          <p:cNvSpPr txBox="1"/>
          <p:nvPr/>
        </p:nvSpPr>
        <p:spPr>
          <a:xfrm>
            <a:off x="7920466" y="4802441"/>
            <a:ext cx="33060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i="1" dirty="0"/>
              <a:t>Effets de l’augmentation des données</a:t>
            </a:r>
          </a:p>
        </p:txBody>
      </p:sp>
    </p:spTree>
    <p:extLst>
      <p:ext uri="{BB962C8B-B14F-4D97-AF65-F5344CB8AC3E}">
        <p14:creationId xmlns:p14="http://schemas.microsoft.com/office/powerpoint/2010/main" val="3356780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5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7" name="Group 29">
            <a:extLst>
              <a:ext uri="{FF2B5EF4-FFF2-40B4-BE49-F238E27FC236}">
                <a16:creationId xmlns:a16="http://schemas.microsoft.com/office/drawing/2014/main" id="{CA830A06-5366-40D2-9F31-6A80A7252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757" y="1728404"/>
            <a:ext cx="1116921" cy="2284272"/>
            <a:chOff x="70757" y="1728404"/>
            <a:chExt cx="1116921" cy="2284272"/>
          </a:xfrm>
        </p:grpSpPr>
        <p:sp useBgFill="1">
          <p:nvSpPr>
            <p:cNvPr id="38" name="Graphic 10">
              <a:extLst>
                <a:ext uri="{FF2B5EF4-FFF2-40B4-BE49-F238E27FC236}">
                  <a16:creationId xmlns:a16="http://schemas.microsoft.com/office/drawing/2014/main" id="{008BEE5D-476B-41B7-AA33-CD87D8D69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0757" y="1728404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39" name="Oval 31">
              <a:extLst>
                <a:ext uri="{FF2B5EF4-FFF2-40B4-BE49-F238E27FC236}">
                  <a16:creationId xmlns:a16="http://schemas.microsoft.com/office/drawing/2014/main" id="{844050D3-0BFB-49B6-A972-F36280DEE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63307" y="2845324"/>
              <a:ext cx="224371" cy="22437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40" name="Oval 32">
              <a:extLst>
                <a:ext uri="{FF2B5EF4-FFF2-40B4-BE49-F238E27FC236}">
                  <a16:creationId xmlns:a16="http://schemas.microsoft.com/office/drawing/2014/main" id="{FEF802CE-8E4C-4CC5-B1B1-6573598D7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4800" y="3631676"/>
              <a:ext cx="381000" cy="38100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4869E3-E9ED-7853-741E-B82A0243A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478" y="1490491"/>
            <a:ext cx="5537993" cy="2278834"/>
          </a:xfrm>
        </p:spPr>
        <p:txBody>
          <a:bodyPr anchor="t">
            <a:normAutofit/>
          </a:bodyPr>
          <a:lstStyle/>
          <a:p>
            <a:r>
              <a:rPr lang="fr-FR" dirty="0"/>
              <a:t>Dropout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10ADCD-E163-AE8A-0738-8630D868E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629908"/>
            <a:ext cx="5470879" cy="2464323"/>
          </a:xfrm>
        </p:spPr>
        <p:txBody>
          <a:bodyPr anchor="t">
            <a:noAutofit/>
          </a:bodyPr>
          <a:lstStyle/>
          <a:p>
            <a:r>
              <a:rPr lang="fr-FR" sz="1800" dirty="0"/>
              <a:t>Désactiver aléatoirement une fraction des neurones de la couche précédente lors de l’entraînement d’un réseau de neurones </a:t>
            </a:r>
          </a:p>
          <a:p>
            <a:pPr lvl="1"/>
            <a:r>
              <a:rPr lang="fr-FR" sz="1500" dirty="0"/>
              <a:t>réduire le surapprentissage </a:t>
            </a:r>
          </a:p>
          <a:p>
            <a:pPr lvl="1"/>
            <a:r>
              <a:rPr lang="fr-FR" sz="1500" dirty="0"/>
              <a:t>améliorer la robustesse du modèle en le forçant à apprendre des caractéristiques redondantes et indépendantes</a:t>
            </a:r>
          </a:p>
          <a:p>
            <a:pPr lvl="1"/>
            <a:endParaRPr lang="fr-FR" sz="1800" dirty="0"/>
          </a:p>
          <a:p>
            <a:r>
              <a:rPr lang="fr-FR" sz="1800" dirty="0"/>
              <a:t>On le fixe ici à 20% pour commencer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BEF04D-5BE2-97E5-08DF-B1F9B25C6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61" y="3102940"/>
            <a:ext cx="4875518" cy="45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04226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3D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</Template>
  <TotalTime>391</TotalTime>
  <Words>833</Words>
  <Application>Microsoft Office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Courier New</vt:lpstr>
      <vt:lpstr>Open Sans</vt:lpstr>
      <vt:lpstr>Segoe UI</vt:lpstr>
      <vt:lpstr>MinimalXOVTI</vt:lpstr>
      <vt:lpstr>APR 2023 – Fil rouge</vt:lpstr>
      <vt:lpstr>Sommaire</vt:lpstr>
      <vt:lpstr>Problème sélectionné</vt:lpstr>
      <vt:lpstr>Solution</vt:lpstr>
      <vt:lpstr>Modèle 1 : définition </vt:lpstr>
      <vt:lpstr>Modèle 1 : compilation </vt:lpstr>
      <vt:lpstr>Modèle 1 : entraînement </vt:lpstr>
      <vt:lpstr>Data augmentation</vt:lpstr>
      <vt:lpstr>Dropout</vt:lpstr>
      <vt:lpstr>Modèle 2 = Modèle 1 + data augmentation</vt:lpstr>
      <vt:lpstr>Modèle 3 : définition </vt:lpstr>
      <vt:lpstr>Modèle 3</vt:lpstr>
      <vt:lpstr>Modèle 4 : définition </vt:lpstr>
      <vt:lpstr>Optimisation des hyperparamètres</vt:lpstr>
      <vt:lpstr>Modèle 4 : résultats</vt:lpstr>
      <vt:lpstr>Prédictions sur des nouvelles données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 2023 – Fil rouge</dc:title>
  <dc:creator>Tom Vaucourt</dc:creator>
  <cp:lastModifiedBy>Tom Vaucourt</cp:lastModifiedBy>
  <cp:revision>1</cp:revision>
  <dcterms:created xsi:type="dcterms:W3CDTF">2023-06-29T15:17:00Z</dcterms:created>
  <dcterms:modified xsi:type="dcterms:W3CDTF">2023-06-29T21:48:15Z</dcterms:modified>
</cp:coreProperties>
</file>