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16" r:id="rId2"/>
    <p:sldMasterId id="2147484015" r:id="rId3"/>
    <p:sldMasterId id="2147484019" r:id="rId4"/>
    <p:sldMasterId id="2147484023" r:id="rId5"/>
  </p:sldMasterIdLst>
  <p:notesMasterIdLst>
    <p:notesMasterId r:id="rId17"/>
  </p:notesMasterIdLst>
  <p:sldIdLst>
    <p:sldId id="256" r:id="rId6"/>
    <p:sldId id="257" r:id="rId7"/>
    <p:sldId id="258" r:id="rId8"/>
    <p:sldId id="265" r:id="rId9"/>
    <p:sldId id="261" r:id="rId10"/>
    <p:sldId id="259" r:id="rId11"/>
    <p:sldId id="266" r:id="rId12"/>
    <p:sldId id="260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386193"/>
    <a:srgbClr val="003760"/>
    <a:srgbClr val="003A62"/>
    <a:srgbClr val="333399"/>
    <a:srgbClr val="00ADEF"/>
    <a:srgbClr val="00B022"/>
    <a:srgbClr val="4C7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9" autoAdjust="0"/>
    <p:restoredTop sz="90231" autoAdjust="0"/>
  </p:normalViewPr>
  <p:slideViewPr>
    <p:cSldViewPr snapToGrid="0">
      <p:cViewPr varScale="1">
        <p:scale>
          <a:sx n="104" d="100"/>
          <a:sy n="104" d="100"/>
        </p:scale>
        <p:origin x="122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notesViewPr>
    <p:cSldViewPr snapToGrid="0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s-IS" dirty="0"/>
              <a:t>GAP vs. Number of </a:t>
            </a:r>
            <a:r>
              <a:rPr lang="is-IS" dirty="0" smtClean="0"/>
              <a:t>threads (CPU</a:t>
            </a:r>
            <a:r>
              <a:rPr lang="is-IS" baseline="0" dirty="0" smtClean="0"/>
              <a:t> = 60s, # task = # threads)</a:t>
            </a:r>
            <a:endParaRPr lang="is-I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Gap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0.30000000000000021</c:v>
                </c:pt>
                <c:pt idx="1">
                  <c:v>0.2</c:v>
                </c:pt>
                <c:pt idx="2">
                  <c:v>8.0000000000000071E-2</c:v>
                </c:pt>
                <c:pt idx="3">
                  <c:v>5.0000000000000037E-2</c:v>
                </c:pt>
                <c:pt idx="4">
                  <c:v>1.0000000000000009E-2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17-4B01-8E48-F15C6C6E8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148992"/>
        <c:axId val="170150528"/>
      </c:lineChart>
      <c:catAx>
        <c:axId val="1701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150528"/>
        <c:crosses val="autoZero"/>
        <c:auto val="1"/>
        <c:lblAlgn val="ctr"/>
        <c:lblOffset val="100"/>
        <c:noMultiLvlLbl val="0"/>
      </c:catAx>
      <c:valAx>
        <c:axId val="1701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14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735A-6EBE-4F02-86E9-F605F9C2786C}" type="datetimeFigureOut">
              <a:rPr lang="fr-FR" smtClean="0"/>
              <a:pPr/>
              <a:t>15/04/2018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AAE77-E266-4407-954C-96722577F8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7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65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32496" y="967154"/>
            <a:ext cx="11912966" cy="522227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Century Gothic" panose="020B0502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63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88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04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30099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6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35306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5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+affil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1496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505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34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34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83185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3185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4152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4508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3434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3434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83185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30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83185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54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5696" y="1964905"/>
            <a:ext cx="10972800" cy="77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noProof="0" dirty="0" smtClean="0"/>
              <a:t>Message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3508" y="4643312"/>
            <a:ext cx="3657600" cy="21209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Contact 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52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08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51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288" y="1156822"/>
            <a:ext cx="11922125" cy="50326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08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4"/>
          <p:cNvSpPr/>
          <p:nvPr/>
        </p:nvSpPr>
        <p:spPr>
          <a:xfrm>
            <a:off x="0" y="-96712"/>
            <a:ext cx="12192000" cy="16550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hidden">
          <a:xfrm>
            <a:off x="0" y="714191"/>
            <a:ext cx="12192000" cy="1331580"/>
            <a:chOff x="-3905250" y="4294188"/>
            <a:chExt cx="13011150" cy="1892300"/>
          </a:xfrm>
        </p:grpSpPr>
        <p:sp>
          <p:nvSpPr>
            <p:cNvPr id="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32756" y="1021562"/>
            <a:ext cx="5600836" cy="529224"/>
            <a:chOff x="282220" y="1065522"/>
            <a:chExt cx="5600836" cy="529224"/>
          </a:xfrm>
        </p:grpSpPr>
        <p:pic>
          <p:nvPicPr>
            <p:cNvPr id="14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8" b="15631"/>
            <a:stretch/>
          </p:blipFill>
          <p:spPr bwMode="auto">
            <a:xfrm>
              <a:off x="282220" y="1065522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708" y="1071927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/>
            <p:cNvSpPr txBox="1"/>
            <p:nvPr userDrawn="1"/>
          </p:nvSpPr>
          <p:spPr>
            <a:xfrm>
              <a:off x="2439477" y="1110856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8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6"/>
            <a:stretch/>
          </p:blipFill>
          <p:spPr bwMode="auto">
            <a:xfrm>
              <a:off x="3623844" y="1100634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 userDrawn="1"/>
          </p:nvSpPr>
          <p:spPr>
            <a:xfrm>
              <a:off x="4012800" y="1133081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  <a:endParaRPr lang="en-US" sz="1200" dirty="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5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33" r:id="rId2"/>
    <p:sldLayoutId id="2147484032" r:id="rId3"/>
    <p:sldLayoutId id="2147484034" r:id="rId4"/>
    <p:sldLayoutId id="214748403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/>
          <p:cNvSpPr/>
          <p:nvPr/>
        </p:nvSpPr>
        <p:spPr>
          <a:xfrm>
            <a:off x="0" y="-8792"/>
            <a:ext cx="12192000" cy="49651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4"/>
          <p:cNvSpPr>
            <a:spLocks/>
          </p:cNvSpPr>
          <p:nvPr/>
        </p:nvSpPr>
        <p:spPr bwMode="hidden">
          <a:xfrm>
            <a:off x="8063251" y="4203592"/>
            <a:ext cx="412874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6"/>
          <p:cNvSpPr>
            <a:spLocks/>
          </p:cNvSpPr>
          <p:nvPr/>
        </p:nvSpPr>
        <p:spPr bwMode="hidden">
          <a:xfrm>
            <a:off x="7479319" y="4074175"/>
            <a:ext cx="4712681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2" name="Freeform 10"/>
          <p:cNvSpPr>
            <a:spLocks/>
          </p:cNvSpPr>
          <p:nvPr/>
        </p:nvSpPr>
        <p:spPr bwMode="hidden">
          <a:xfrm>
            <a:off x="0" y="4058555"/>
            <a:ext cx="12192000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grpSp>
        <p:nvGrpSpPr>
          <p:cNvPr id="3" name="Groupe 2"/>
          <p:cNvGrpSpPr/>
          <p:nvPr/>
        </p:nvGrpSpPr>
        <p:grpSpPr>
          <a:xfrm>
            <a:off x="207833" y="6323874"/>
            <a:ext cx="5600836" cy="529224"/>
            <a:chOff x="155577" y="6297105"/>
            <a:chExt cx="5600836" cy="529224"/>
          </a:xfrm>
        </p:grpSpPr>
        <p:pic>
          <p:nvPicPr>
            <p:cNvPr id="5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8" b="15631"/>
            <a:stretch/>
          </p:blipFill>
          <p:spPr bwMode="auto">
            <a:xfrm>
              <a:off x="155577" y="6297105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065" y="6303510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 userDrawn="1"/>
          </p:nvSpPr>
          <p:spPr>
            <a:xfrm>
              <a:off x="2312834" y="6342439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1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6"/>
            <a:stretch/>
          </p:blipFill>
          <p:spPr bwMode="auto">
            <a:xfrm>
              <a:off x="3497201" y="6332217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 userDrawn="1"/>
          </p:nvSpPr>
          <p:spPr>
            <a:xfrm>
              <a:off x="3886157" y="6364664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</a:p>
          </p:txBody>
        </p:sp>
      </p:grpSp>
      <p:sp>
        <p:nvSpPr>
          <p:cNvPr id="23" name="Freeform 14"/>
          <p:cNvSpPr>
            <a:spLocks/>
          </p:cNvSpPr>
          <p:nvPr/>
        </p:nvSpPr>
        <p:spPr bwMode="hidden">
          <a:xfrm>
            <a:off x="9662160" y="6277699"/>
            <a:ext cx="2515730" cy="58030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1">
              <a:lumMod val="85000"/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8"/>
          <p:cNvSpPr>
            <a:spLocks/>
          </p:cNvSpPr>
          <p:nvPr/>
        </p:nvSpPr>
        <p:spPr bwMode="hidden">
          <a:xfrm>
            <a:off x="4206240" y="6239599"/>
            <a:ext cx="7669474" cy="618402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30" r:id="rId3"/>
    <p:sldLayoutId id="214748402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3"/>
          <p:cNvSpPr/>
          <p:nvPr/>
        </p:nvSpPr>
        <p:spPr>
          <a:xfrm>
            <a:off x="-130629" y="-101601"/>
            <a:ext cx="12438743" cy="7082971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5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Richard </a:t>
            </a:r>
            <a:r>
              <a:rPr lang="en-US" b="1" dirty="0" err="1" smtClean="0"/>
              <a:t>Benoît</a:t>
            </a:r>
            <a:endParaRPr lang="en-US" b="1" dirty="0" smtClean="0"/>
          </a:p>
          <a:p>
            <a:r>
              <a:rPr lang="en-US" b="1" dirty="0" smtClean="0"/>
              <a:t>Rossi Thomas</a:t>
            </a:r>
            <a:endParaRPr lang="en-US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algorithme de recherche locale </a:t>
            </a:r>
            <a:r>
              <a:rPr lang="fr-FR" dirty="0" err="1" smtClean="0"/>
              <a:t>multi-thread</a:t>
            </a:r>
            <a:r>
              <a:rPr lang="fr-FR" dirty="0" smtClean="0"/>
              <a:t> pour le problème du voyageur de commerce.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Mars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916" y="4928576"/>
            <a:ext cx="1137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one or two instances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your algorithm for 60 s with different parameters (e.g., # of threads, # of tasks)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Build a chart showing the change on the gap with respect to the change of parameters (see the example above)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26371"/>
              </p:ext>
            </p:extLst>
          </p:nvPr>
        </p:nvGraphicFramePr>
        <p:xfrm>
          <a:off x="2115136" y="1120204"/>
          <a:ext cx="8176728" cy="341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the effect of parallelism in the performance of your algorithm?</a:t>
            </a:r>
          </a:p>
          <a:p>
            <a:r>
              <a:rPr lang="en-US" dirty="0" smtClean="0"/>
              <a:t>What can be improved?</a:t>
            </a:r>
          </a:p>
          <a:p>
            <a:r>
              <a:rPr lang="en-US" dirty="0" smtClean="0"/>
              <a:t>What did you learn?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Le </a:t>
            </a:r>
            <a:r>
              <a:rPr lang="fr-FR" dirty="0" smtClean="0"/>
              <a:t>problème</a:t>
            </a:r>
            <a:r>
              <a:rPr lang="en-US" dirty="0" smtClean="0"/>
              <a:t> du voyageur de </a:t>
            </a:r>
            <a:r>
              <a:rPr lang="fr-FR" dirty="0" smtClean="0"/>
              <a:t>commerce est un problème d’optimisation. On relie n villes tel que toutes les villes soient reliées à deux villes et qu’on ne passe qu’une fois par chaque ville.</a:t>
            </a:r>
          </a:p>
          <a:p>
            <a:pPr>
              <a:buNone/>
            </a:pPr>
            <a:r>
              <a:rPr lang="fr-FR" dirty="0" smtClean="0"/>
              <a:t>		La fonction objectif est la distance totale du trajet créé en reliant les villes. On essaie ici de minimiser cette distance.</a:t>
            </a:r>
          </a:p>
          <a:p>
            <a:pPr>
              <a:buNone/>
            </a:pPr>
            <a:r>
              <a:rPr lang="fr-FR" dirty="0" smtClean="0"/>
              <a:t>		La </a:t>
            </a:r>
            <a:r>
              <a:rPr lang="fr-FR" dirty="0" err="1" smtClean="0"/>
              <a:t>métaheuristique</a:t>
            </a:r>
            <a:r>
              <a:rPr lang="fr-FR" dirty="0" smtClean="0"/>
              <a:t> utilisée est la recherche locale.</a:t>
            </a:r>
          </a:p>
          <a:p>
            <a:pPr>
              <a:buNone/>
            </a:pPr>
            <a:r>
              <a:rPr lang="fr-FR" dirty="0" smtClean="0"/>
              <a:t>		L’opérateur de voisinage utilisé est « relocalisation ».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7248" y="171786"/>
            <a:ext cx="11910632" cy="543047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problème</a:t>
            </a:r>
            <a:r>
              <a:rPr lang="en-US" dirty="0" smtClean="0"/>
              <a:t> du voyageur de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Nous avons décomposé le problème en plusieurs tâches. </a:t>
            </a:r>
          </a:p>
          <a:p>
            <a:r>
              <a:rPr lang="fr-FR" dirty="0" smtClean="0"/>
              <a:t>La première va générer une solution aléatoirement. C’est ensuite cette solution qui sera utilisée par les tâches suivantes.</a:t>
            </a:r>
          </a:p>
          <a:p>
            <a:r>
              <a:rPr lang="fr-FR" dirty="0" smtClean="0"/>
              <a:t>Nous générons ensuite différentes tâches, chaque tâche va réaliser toutes les relocations pour une ville donnée et renvoie la meilleure solution trouvée.</a:t>
            </a:r>
          </a:p>
          <a:p>
            <a:endParaRPr lang="fr-FR" dirty="0"/>
          </a:p>
          <a:p>
            <a:r>
              <a:rPr lang="fr-FR" dirty="0" smtClean="0"/>
              <a:t>On arrive ainsi à un </a:t>
            </a:r>
            <a:r>
              <a:rPr lang="fr-FR" dirty="0" err="1" smtClean="0"/>
              <a:t>dégré</a:t>
            </a:r>
            <a:r>
              <a:rPr lang="fr-FR" dirty="0" smtClean="0"/>
              <a:t> de concurrence maximal égal au nombre de villes de notre instance.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problème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263909" y="4704052"/>
            <a:ext cx="4457977" cy="1524000"/>
          </a:xfrm>
        </p:spPr>
        <p:txBody>
          <a:bodyPr/>
          <a:lstStyle/>
          <a:p>
            <a:pPr marL="457200" lvl="1" indent="-457200">
              <a:buNone/>
            </a:pPr>
            <a:r>
              <a:rPr lang="fr-FR" sz="2400" u="sng" dirty="0"/>
              <a:t>Légende :</a:t>
            </a:r>
          </a:p>
          <a:p>
            <a:pPr marL="628650" lvl="1" indent="-342900"/>
            <a:r>
              <a:rPr lang="fr-FR" sz="2400" b="1" dirty="0" smtClean="0"/>
              <a:t>Pr</a:t>
            </a:r>
            <a:r>
              <a:rPr lang="fr-FR" sz="2400" dirty="0" smtClean="0"/>
              <a:t> </a:t>
            </a:r>
            <a:r>
              <a:rPr lang="fr-FR" sz="2400" dirty="0"/>
              <a:t>: Algorithme </a:t>
            </a:r>
            <a:r>
              <a:rPr lang="fr-FR" sz="2400" dirty="0" smtClean="0"/>
              <a:t>principal</a:t>
            </a:r>
            <a:endParaRPr lang="fr-FR" sz="2400" dirty="0"/>
          </a:p>
          <a:p>
            <a:pPr marL="628650" lvl="1" indent="-342900"/>
            <a:r>
              <a:rPr lang="fr-FR" sz="2400" b="1" dirty="0" smtClean="0"/>
              <a:t>Tr</a:t>
            </a:r>
            <a:r>
              <a:rPr lang="fr-FR" sz="2400" dirty="0" smtClean="0"/>
              <a:t> : Tâche de relocation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problème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77" y="230708"/>
            <a:ext cx="4971945" cy="5949480"/>
          </a:xfrm>
          <a:prstGeom prst="rect">
            <a:avLst/>
          </a:prstGeom>
        </p:spPr>
      </p:pic>
      <p:sp>
        <p:nvSpPr>
          <p:cNvPr id="7" name="Espace réservé du texte 5"/>
          <p:cNvSpPr txBox="1">
            <a:spLocks/>
          </p:cNvSpPr>
          <p:nvPr/>
        </p:nvSpPr>
        <p:spPr>
          <a:xfrm>
            <a:off x="132496" y="967154"/>
            <a:ext cx="6486923" cy="3604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Notre algorithme principal génère ainsi une solution qui sera utilisée en parallèle dans les différentes tâches de relocation.</a:t>
            </a:r>
          </a:p>
          <a:p>
            <a:r>
              <a:rPr lang="fr-FR" dirty="0" smtClean="0"/>
              <a:t>L’opération sera répétée autant de fois que possible, tant que le temps configuré par l’utilisateur n’est pas écoulé.</a:t>
            </a:r>
          </a:p>
        </p:txBody>
      </p:sp>
      <p:sp>
        <p:nvSpPr>
          <p:cNvPr id="8" name="Espace réservé du texte 5"/>
          <p:cNvSpPr txBox="1">
            <a:spLocks/>
          </p:cNvSpPr>
          <p:nvPr/>
        </p:nvSpPr>
        <p:spPr>
          <a:xfrm>
            <a:off x="9256060" y="5466052"/>
            <a:ext cx="2862050" cy="916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i="1" u="sng" dirty="0" err="1" smtClean="0"/>
              <a:t>Task</a:t>
            </a:r>
            <a:r>
              <a:rPr lang="fr-FR" i="1" u="sng" dirty="0" smtClean="0"/>
              <a:t> interaction </a:t>
            </a:r>
            <a:r>
              <a:rPr lang="fr-FR" i="1" u="sng" dirty="0" err="1" smtClean="0"/>
              <a:t>diagram</a:t>
            </a:r>
            <a:endParaRPr lang="fr-FR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879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 l’aide d’un objet </a:t>
            </a:r>
            <a:r>
              <a:rPr lang="fr-FR" i="1" dirty="0" err="1" smtClean="0"/>
              <a:t>executor</a:t>
            </a:r>
            <a:r>
              <a:rPr lang="fr-FR" dirty="0" smtClean="0"/>
              <a:t> de la classe </a:t>
            </a:r>
            <a:r>
              <a:rPr lang="fr-FR" dirty="0" err="1" smtClean="0"/>
              <a:t>ExecutorService</a:t>
            </a:r>
            <a:r>
              <a:rPr lang="fr-FR" dirty="0" smtClean="0"/>
              <a:t>, on réalise une “</a:t>
            </a:r>
            <a:r>
              <a:rPr lang="fr-FR" dirty="0" err="1" smtClean="0"/>
              <a:t>newFixedThreadPool</a:t>
            </a:r>
            <a:r>
              <a:rPr lang="fr-FR" dirty="0" smtClean="0"/>
              <a:t>” qui contiendra autant de thread que le nombre indiqué dans le fichier de configuration. On crée ensuite les taches en les ajoutant à une </a:t>
            </a:r>
            <a:r>
              <a:rPr lang="fr-FR" dirty="0" err="1" smtClean="0"/>
              <a:t>ArrayList</a:t>
            </a:r>
            <a:r>
              <a:rPr lang="fr-FR" dirty="0" smtClean="0"/>
              <a:t> puis on appelle la méthode </a:t>
            </a:r>
            <a:r>
              <a:rPr lang="fr-FR" i="1" dirty="0" err="1" smtClean="0"/>
              <a:t>invokeAll</a:t>
            </a:r>
            <a:r>
              <a:rPr lang="fr-FR" i="1" dirty="0" smtClean="0"/>
              <a:t>() </a:t>
            </a:r>
            <a:r>
              <a:rPr lang="fr-FR" dirty="0" smtClean="0"/>
              <a:t>de l’objet </a:t>
            </a:r>
            <a:r>
              <a:rPr lang="fr-FR" i="1" dirty="0" err="1" smtClean="0"/>
              <a:t>executor</a:t>
            </a:r>
            <a:r>
              <a:rPr lang="fr-FR" dirty="0" smtClean="0"/>
              <a:t> en passant en paramètre la liste de taches à exécuter.</a:t>
            </a:r>
            <a:endParaRPr lang="fr-FR" i="1" dirty="0" smtClean="0"/>
          </a:p>
          <a:p>
            <a:r>
              <a:rPr lang="fr-FR" dirty="0" smtClean="0"/>
              <a:t>En retour de cette méthode, on obtient une liste qui contient toutes les différentes meilleures solutions pour chaque ville, il ne nous reste ensuite plus qu’à récupérer la meilleure d’entre elle.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Assignation des </a:t>
            </a:r>
            <a:r>
              <a:rPr lang="en-US" dirty="0" err="1" smtClean="0"/>
              <a:t>tâches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17248" y="1227280"/>
            <a:ext cx="5495768" cy="4702015"/>
          </a:xfrm>
        </p:spPr>
        <p:txBody>
          <a:bodyPr/>
          <a:lstStyle/>
          <a:p>
            <a:r>
              <a:rPr lang="is-IS" sz="2400" dirty="0" smtClean="0"/>
              <a:t>Au sein de la classe </a:t>
            </a:r>
            <a:r>
              <a:rPr lang="is-IS" sz="2400" i="1" dirty="0" smtClean="0"/>
              <a:t>MainAlgorithm</a:t>
            </a:r>
            <a:r>
              <a:rPr lang="is-IS" sz="2400" dirty="0" smtClean="0"/>
              <a:t>, un objet </a:t>
            </a:r>
            <a:r>
              <a:rPr lang="is-IS" sz="2400" i="1" dirty="0" smtClean="0"/>
              <a:t>ExecutorService</a:t>
            </a:r>
            <a:r>
              <a:rPr lang="is-IS" sz="2400" dirty="0" smtClean="0"/>
              <a:t> est créé.</a:t>
            </a:r>
          </a:p>
          <a:p>
            <a:r>
              <a:rPr lang="is-IS" sz="2400" dirty="0" smtClean="0"/>
              <a:t>C‘est à cet objet qu‘on attribue les différentes tâches </a:t>
            </a:r>
            <a:r>
              <a:rPr lang="is-IS" sz="2400" i="1" dirty="0" smtClean="0"/>
              <a:t>LocalSearch </a:t>
            </a:r>
            <a:r>
              <a:rPr lang="is-IS" sz="2400" dirty="0" smtClean="0"/>
              <a:t>qui sont ensuite executées.</a:t>
            </a:r>
          </a:p>
          <a:p>
            <a:r>
              <a:rPr lang="is-IS" sz="2400" dirty="0" smtClean="0"/>
              <a:t>La classe Coordinator permet de stopper les objets </a:t>
            </a:r>
            <a:r>
              <a:rPr lang="is-IS" sz="2400" i="1" dirty="0" smtClean="0"/>
              <a:t>LocalSearch</a:t>
            </a:r>
            <a:r>
              <a:rPr lang="is-IS" sz="2400" dirty="0" smtClean="0"/>
              <a:t> si jamais le temps dépasse celui indiqué par l‘utilisateur.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53" y="1487409"/>
            <a:ext cx="6180972" cy="418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2496" y="967154"/>
            <a:ext cx="11895384" cy="5222270"/>
          </a:xfrm>
        </p:spPr>
        <p:txBody>
          <a:bodyPr/>
          <a:lstStyle/>
          <a:p>
            <a:r>
              <a:rPr lang="is-IS" dirty="0" smtClean="0"/>
              <a:t>Nous </a:t>
            </a:r>
            <a:r>
              <a:rPr lang="is-IS" dirty="0" smtClean="0"/>
              <a:t>avons </a:t>
            </a:r>
            <a:r>
              <a:rPr lang="is-IS" dirty="0" smtClean="0"/>
              <a:t>ensuite décidé </a:t>
            </a:r>
            <a:r>
              <a:rPr lang="is-IS" dirty="0" smtClean="0"/>
              <a:t>d‘implémenter une méthode </a:t>
            </a:r>
            <a:r>
              <a:rPr lang="is-IS" dirty="0" smtClean="0"/>
              <a:t>de recherche locale dans </a:t>
            </a:r>
            <a:r>
              <a:rPr lang="is-IS" dirty="0" smtClean="0"/>
              <a:t>nos différentes tâches de relocation de ville afin de </a:t>
            </a:r>
            <a:r>
              <a:rPr lang="is-IS" dirty="0" smtClean="0"/>
              <a:t>générer </a:t>
            </a:r>
            <a:r>
              <a:rPr lang="is-IS" dirty="0" smtClean="0"/>
              <a:t>un voisinage </a:t>
            </a:r>
            <a:r>
              <a:rPr lang="is-IS" dirty="0" smtClean="0"/>
              <a:t>partiel.</a:t>
            </a:r>
          </a:p>
          <a:p>
            <a:r>
              <a:rPr lang="is-IS" dirty="0" smtClean="0"/>
              <a:t>Nous avons également réalisé une méthode permettant de calculer la fonction objectif au sein même de notre classe </a:t>
            </a:r>
            <a:r>
              <a:rPr lang="is-IS" i="1" dirty="0" smtClean="0"/>
              <a:t>LocalSearch</a:t>
            </a:r>
            <a:r>
              <a:rPr lang="is-IS" dirty="0" smtClean="0"/>
              <a:t>, ceci afin de ne pas utiliser la méthode présente dans la classe </a:t>
            </a:r>
            <a:r>
              <a:rPr lang="is-IS" i="1" dirty="0" smtClean="0"/>
              <a:t>TSPCostCalculator</a:t>
            </a:r>
            <a:r>
              <a:rPr lang="is-IS" dirty="0" smtClean="0"/>
              <a:t>. </a:t>
            </a:r>
          </a:p>
          <a:p>
            <a:r>
              <a:rPr lang="is-IS" dirty="0" smtClean="0"/>
              <a:t>En effet, cette méthode étant statique, lorsqu‘elle était appelée, elle forçait nos tâches à être executée en série, en attente de la libération de cet objet. C‘est pourquoi, nous l‘avons remplacée.</a:t>
            </a:r>
            <a:endParaRPr lang="is-IS" i="1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56259"/>
              </p:ext>
            </p:extLst>
          </p:nvPr>
        </p:nvGraphicFramePr>
        <p:xfrm>
          <a:off x="6399273" y="1398007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6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qa194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uy734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18.73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4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E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𝑜𝑡𝑟𝑒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𝑎𝑙𝑔𝑜𝑟𝑖𝑡h𝑚𝑒</m:t>
                              </m:r>
                            </m:e>
                          </m:d>
                          <m:r>
                            <a:rPr lang="es-ES" i="1">
                              <a:latin typeface="Cambria Math" charset="0"/>
                            </a:rPr>
                            <m:t>−</m:t>
                          </m:r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7247" y="1398007"/>
            <a:ext cx="6200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Après divers tests,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décidé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réaliser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nos</a:t>
            </a:r>
            <a:r>
              <a:rPr lang="en-US" dirty="0" smtClean="0">
                <a:latin typeface="Century Gothic" panose="020B0502020202020204" pitchFamily="34" charset="0"/>
              </a:rPr>
              <a:t> tests avec 24 </a:t>
            </a:r>
            <a:r>
              <a:rPr lang="en-US" dirty="0" err="1" smtClean="0">
                <a:latin typeface="Century Gothic" panose="020B0502020202020204" pitchFamily="34" charset="0"/>
              </a:rPr>
              <a:t>tâches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réparties</a:t>
            </a:r>
            <a:r>
              <a:rPr lang="en-US" dirty="0" smtClean="0">
                <a:latin typeface="Century Gothic" panose="020B0502020202020204" pitchFamily="34" charset="0"/>
              </a:rPr>
              <a:t> sur 6 threads.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fixé</a:t>
            </a:r>
            <a:r>
              <a:rPr lang="en-US" dirty="0" smtClean="0">
                <a:latin typeface="Century Gothic" panose="020B0502020202020204" pitchFamily="34" charset="0"/>
              </a:rPr>
              <a:t> le </a:t>
            </a:r>
            <a:r>
              <a:rPr lang="en-US" dirty="0" err="1" smtClean="0">
                <a:latin typeface="Century Gothic" panose="020B0502020202020204" pitchFamily="34" charset="0"/>
              </a:rPr>
              <a:t>nombre</a:t>
            </a:r>
            <a:r>
              <a:rPr lang="en-US" dirty="0" smtClean="0">
                <a:latin typeface="Century Gothic" panose="020B0502020202020204" pitchFamily="34" charset="0"/>
              </a:rPr>
              <a:t> de thread à 6 car </a:t>
            </a:r>
            <a:r>
              <a:rPr lang="en-US" dirty="0" err="1" smtClean="0">
                <a:latin typeface="Century Gothic" panose="020B0502020202020204" pitchFamily="34" charset="0"/>
              </a:rPr>
              <a:t>nos</a:t>
            </a:r>
            <a:r>
              <a:rPr lang="en-US" dirty="0" smtClean="0">
                <a:latin typeface="Century Gothic" panose="020B0502020202020204" pitchFamily="34" charset="0"/>
              </a:rPr>
              <a:t> PC </a:t>
            </a:r>
            <a:r>
              <a:rPr lang="en-US" dirty="0" err="1" smtClean="0">
                <a:latin typeface="Century Gothic" panose="020B0502020202020204" pitchFamily="34" charset="0"/>
              </a:rPr>
              <a:t>disposaient</a:t>
            </a:r>
            <a:r>
              <a:rPr lang="en-US" dirty="0" smtClean="0">
                <a:latin typeface="Century Gothic" panose="020B0502020202020204" pitchFamily="34" charset="0"/>
              </a:rPr>
              <a:t> de 4 </a:t>
            </a:r>
            <a:r>
              <a:rPr lang="en-US" dirty="0" err="1" smtClean="0">
                <a:latin typeface="Century Gothic" panose="020B0502020202020204" pitchFamily="34" charset="0"/>
              </a:rPr>
              <a:t>coeurs</a:t>
            </a:r>
            <a:r>
              <a:rPr lang="en-US" dirty="0" smtClean="0">
                <a:latin typeface="Century Gothic" panose="020B0502020202020204" pitchFamily="34" charset="0"/>
              </a:rPr>
              <a:t>, or </a:t>
            </a:r>
            <a:r>
              <a:rPr lang="en-US" dirty="0" err="1" smtClean="0">
                <a:latin typeface="Century Gothic" panose="020B0502020202020204" pitchFamily="34" charset="0"/>
              </a:rPr>
              <a:t>lors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notre</a:t>
            </a:r>
            <a:r>
              <a:rPr lang="en-US" dirty="0" smtClean="0">
                <a:latin typeface="Century Gothic" panose="020B0502020202020204" pitchFamily="34" charset="0"/>
              </a:rPr>
              <a:t> CM </a:t>
            </a:r>
            <a:r>
              <a:rPr lang="en-US" dirty="0" err="1" smtClean="0">
                <a:latin typeface="Century Gothic" panose="020B0502020202020204" pitchFamily="34" charset="0"/>
              </a:rPr>
              <a:t>d’ASR</a:t>
            </a:r>
            <a:r>
              <a:rPr lang="en-US" dirty="0" smtClean="0">
                <a:latin typeface="Century Gothic" panose="020B0502020202020204" pitchFamily="34" charset="0"/>
              </a:rPr>
              <a:t> multi-thread, </a:t>
            </a:r>
            <a:r>
              <a:rPr lang="en-US" dirty="0" err="1" smtClean="0">
                <a:latin typeface="Century Gothic" panose="020B0502020202020204" pitchFamily="34" charset="0"/>
              </a:rPr>
              <a:t>il</a:t>
            </a:r>
            <a:r>
              <a:rPr lang="en-US" dirty="0" smtClean="0">
                <a:latin typeface="Century Gothic" panose="020B0502020202020204" pitchFamily="34" charset="0"/>
              </a:rPr>
              <a:t> nous a </a:t>
            </a:r>
            <a:r>
              <a:rPr lang="en-US" dirty="0" err="1" smtClean="0">
                <a:latin typeface="Century Gothic" panose="020B0502020202020204" pitchFamily="34" charset="0"/>
              </a:rPr>
              <a:t>été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dit</a:t>
            </a: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qu’il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fallait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toujours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avoir</a:t>
            </a:r>
            <a:r>
              <a:rPr lang="en-US" dirty="0" smtClean="0">
                <a:latin typeface="Century Gothic" panose="020B0502020202020204" pitchFamily="34" charset="0"/>
              </a:rPr>
              <a:t> plus de threads que de </a:t>
            </a:r>
            <a:r>
              <a:rPr lang="en-US" dirty="0" err="1" smtClean="0">
                <a:latin typeface="Century Gothic" panose="020B0502020202020204" pitchFamily="34" charset="0"/>
              </a:rPr>
              <a:t>coeurs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Les </a:t>
            </a:r>
            <a:r>
              <a:rPr lang="en-US" dirty="0" err="1" smtClean="0">
                <a:latin typeface="Century Gothic" panose="020B0502020202020204" pitchFamily="34" charset="0"/>
              </a:rPr>
              <a:t>différents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résultats</a:t>
            </a:r>
            <a:r>
              <a:rPr lang="en-US" dirty="0" smtClean="0">
                <a:latin typeface="Century Gothic" panose="020B0502020202020204" pitchFamily="34" charset="0"/>
              </a:rPr>
              <a:t> que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ensuite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obtenus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sont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indiqués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dans</a:t>
            </a:r>
            <a:r>
              <a:rPr lang="en-US" dirty="0" smtClean="0">
                <a:latin typeface="Century Gothic" panose="020B0502020202020204" pitchFamily="34" charset="0"/>
              </a:rPr>
              <a:t> le tableau ci-</a:t>
            </a:r>
            <a:r>
              <a:rPr lang="en-US" dirty="0" err="1" smtClean="0">
                <a:latin typeface="Century Gothic" panose="020B0502020202020204" pitchFamily="34" charset="0"/>
              </a:rPr>
              <a:t>contre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Le </a:t>
            </a:r>
            <a:r>
              <a:rPr lang="en-US" dirty="0" err="1" smtClean="0">
                <a:latin typeface="Century Gothic" panose="020B0502020202020204" pitchFamily="34" charset="0"/>
              </a:rPr>
              <a:t>calcul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l’écart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moyen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est</a:t>
            </a:r>
            <a:r>
              <a:rPr lang="en-US" dirty="0" smtClean="0">
                <a:latin typeface="Century Gothic" panose="020B0502020202020204" pitchFamily="34" charset="0"/>
              </a:rPr>
              <a:t> fait à </a:t>
            </a:r>
            <a:r>
              <a:rPr lang="en-US" dirty="0" err="1" smtClean="0">
                <a:latin typeface="Century Gothic" panose="020B0502020202020204" pitchFamily="34" charset="0"/>
              </a:rPr>
              <a:t>l’aide</a:t>
            </a:r>
            <a:r>
              <a:rPr lang="en-US" dirty="0" smtClean="0">
                <a:latin typeface="Century Gothic" panose="020B0502020202020204" pitchFamily="34" charset="0"/>
              </a:rPr>
              <a:t> de la </a:t>
            </a:r>
            <a:r>
              <a:rPr lang="en-US" dirty="0" err="1" smtClean="0">
                <a:latin typeface="Century Gothic" panose="020B0502020202020204" pitchFamily="34" charset="0"/>
              </a:rPr>
              <a:t>formule</a:t>
            </a:r>
            <a:r>
              <a:rPr lang="en-US" dirty="0" smtClean="0">
                <a:latin typeface="Century Gothic" panose="020B0502020202020204" pitchFamily="34" charset="0"/>
              </a:rPr>
              <a:t> ci-</a:t>
            </a:r>
            <a:r>
              <a:rPr lang="en-US" dirty="0" err="1" smtClean="0">
                <a:latin typeface="Century Gothic" panose="020B0502020202020204" pitchFamily="34" charset="0"/>
              </a:rPr>
              <a:t>dessous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55374"/>
              </p:ext>
            </p:extLst>
          </p:nvPr>
        </p:nvGraphicFramePr>
        <p:xfrm>
          <a:off x="6414020" y="1425162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22.68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24.90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43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248" y="1705382"/>
            <a:ext cx="597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 </a:t>
            </a:r>
            <a:r>
              <a:rPr lang="en-US" dirty="0" err="1">
                <a:latin typeface="Century Gothic" panose="020B0502020202020204" pitchFamily="34" charset="0"/>
              </a:rPr>
              <a:t>partir</a:t>
            </a:r>
            <a:r>
              <a:rPr lang="en-US" dirty="0">
                <a:latin typeface="Century Gothic" panose="020B0502020202020204" pitchFamily="34" charset="0"/>
              </a:rPr>
              <a:t> de </a:t>
            </a:r>
            <a:r>
              <a:rPr lang="en-US" dirty="0" err="1">
                <a:latin typeface="Century Gothic" panose="020B0502020202020204" pitchFamily="34" charset="0"/>
              </a:rPr>
              <a:t>l’échantillon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</a:rPr>
              <a:t>nu3496</a:t>
            </a:r>
            <a:r>
              <a:rPr lang="en-US" dirty="0">
                <a:latin typeface="Century Gothic" panose="020B0502020202020204" pitchFamily="34" charset="0"/>
              </a:rPr>
              <a:t>, le </a:t>
            </a:r>
            <a:r>
              <a:rPr lang="en-US" dirty="0" err="1">
                <a:latin typeface="Century Gothic" panose="020B0502020202020204" pitchFamily="34" charset="0"/>
              </a:rPr>
              <a:t>programme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n’a</a:t>
            </a:r>
            <a:r>
              <a:rPr lang="en-US" dirty="0">
                <a:latin typeface="Century Gothic" panose="020B0502020202020204" pitchFamily="34" charset="0"/>
              </a:rPr>
              <a:t> plus </a:t>
            </a:r>
            <a:r>
              <a:rPr lang="en-US" dirty="0" err="1">
                <a:latin typeface="Century Gothic" panose="020B0502020202020204" pitchFamily="34" charset="0"/>
              </a:rPr>
              <a:t>assez</a:t>
            </a:r>
            <a:r>
              <a:rPr lang="en-US" dirty="0">
                <a:latin typeface="Century Gothic" panose="020B0502020202020204" pitchFamily="34" charset="0"/>
              </a:rPr>
              <a:t> de temps pour </a:t>
            </a:r>
            <a:r>
              <a:rPr lang="en-US" dirty="0" err="1">
                <a:latin typeface="Century Gothic" panose="020B0502020202020204" pitchFamily="34" charset="0"/>
              </a:rPr>
              <a:t>terminer</a:t>
            </a:r>
            <a:r>
              <a:rPr lang="en-US" dirty="0">
                <a:latin typeface="Century Gothic" panose="020B0502020202020204" pitchFamily="34" charset="0"/>
              </a:rPr>
              <a:t> les </a:t>
            </a:r>
            <a:r>
              <a:rPr lang="en-US" dirty="0" err="1">
                <a:latin typeface="Century Gothic" panose="020B0502020202020204" pitchFamily="34" charset="0"/>
              </a:rPr>
              <a:t>calculs</a:t>
            </a:r>
            <a:r>
              <a:rPr lang="en-US" dirty="0">
                <a:latin typeface="Century Gothic" panose="020B0502020202020204" pitchFamily="34" charset="0"/>
              </a:rPr>
              <a:t> : </a:t>
            </a:r>
            <a:r>
              <a:rPr lang="en-US" dirty="0" err="1">
                <a:latin typeface="Century Gothic" panose="020B0502020202020204" pitchFamily="34" charset="0"/>
              </a:rPr>
              <a:t>une</a:t>
            </a:r>
            <a:r>
              <a:rPr lang="en-US" dirty="0">
                <a:latin typeface="Century Gothic" panose="020B0502020202020204" pitchFamily="34" charset="0"/>
              </a:rPr>
              <a:t> exception </a:t>
            </a:r>
            <a:r>
              <a:rPr lang="en-US" dirty="0" err="1">
                <a:latin typeface="Century Gothic" panose="020B0502020202020204" pitchFamily="34" charset="0"/>
              </a:rPr>
              <a:t>est</a:t>
            </a:r>
            <a:r>
              <a:rPr lang="en-US" dirty="0">
                <a:latin typeface="Century Gothic" panose="020B0502020202020204" pitchFamily="34" charset="0"/>
              </a:rPr>
              <a:t> levee </a:t>
            </a:r>
            <a:r>
              <a:rPr lang="en-US" dirty="0" smtClean="0">
                <a:latin typeface="Century Gothic" panose="020B0502020202020204" pitchFamily="34" charset="0"/>
              </a:rPr>
              <a:t>(</a:t>
            </a:r>
            <a:r>
              <a:rPr lang="en-US" dirty="0" err="1" smtClean="0">
                <a:latin typeface="Century Gothic" panose="020B0502020202020204" pitchFamily="34" charset="0"/>
              </a:rPr>
              <a:t>voir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l’image</a:t>
            </a:r>
            <a:r>
              <a:rPr lang="en-US" dirty="0" smtClean="0">
                <a:latin typeface="Century Gothic" panose="020B0502020202020204" pitchFamily="34" charset="0"/>
              </a:rPr>
              <a:t> ci-</a:t>
            </a:r>
            <a:r>
              <a:rPr lang="en-US" dirty="0" err="1" smtClean="0">
                <a:latin typeface="Century Gothic" panose="020B0502020202020204" pitchFamily="34" charset="0"/>
              </a:rPr>
              <a:t>dessous</a:t>
            </a:r>
            <a:r>
              <a:rPr lang="en-US" dirty="0" smtClean="0">
                <a:latin typeface="Century Gothic" panose="020B0502020202020204" pitchFamily="34" charset="0"/>
              </a:rPr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Idem </a:t>
            </a:r>
            <a:r>
              <a:rPr lang="en-US" dirty="0">
                <a:latin typeface="Century Gothic" panose="020B0502020202020204" pitchFamily="34" charset="0"/>
              </a:rPr>
              <a:t>pour les instances de plus de 3496 </a:t>
            </a:r>
            <a:r>
              <a:rPr lang="en-US" dirty="0" err="1">
                <a:latin typeface="Century Gothic" panose="020B0502020202020204" pitchFamily="34" charset="0"/>
              </a:rPr>
              <a:t>villes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3" y="3925288"/>
            <a:ext cx="5892351" cy="11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_politec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E9460-7A0A-4EFD-B7D4-98AA4C16C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slides_politech_english</Template>
  <TotalTime>0</TotalTime>
  <Words>710</Words>
  <Application>Microsoft Office PowerPoint</Application>
  <PresentationFormat>Grand écran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slides_politech_english</vt:lpstr>
      <vt:lpstr>close</vt:lpstr>
      <vt:lpstr>content</vt:lpstr>
      <vt:lpstr>SectionIntro</vt:lpstr>
      <vt:lpstr>Présentation PowerPoint</vt:lpstr>
      <vt:lpstr>Le problème du voyageur de commerce</vt:lpstr>
      <vt:lpstr>Décomposition du problème</vt:lpstr>
      <vt:lpstr>Décomposition du problème</vt:lpstr>
      <vt:lpstr>Assignation des tâches</vt:lpstr>
      <vt:lpstr>Implementation</vt:lpstr>
      <vt:lpstr>Implementation</vt:lpstr>
      <vt:lpstr>Résultats</vt:lpstr>
      <vt:lpstr>Résultats</vt:lpstr>
      <vt:lpstr>Résultats</vt:lpstr>
      <vt:lpstr>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2014-08-18T13:58:55Z</dcterms:created>
  <dcterms:modified xsi:type="dcterms:W3CDTF">2018-04-15T16:35:46Z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TC040014279991</vt:lpwstr>
  </property>
</Properties>
</file>