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style1.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16" r:id="rId2"/>
    <p:sldMasterId id="2147484015" r:id="rId3"/>
    <p:sldMasterId id="2147484019" r:id="rId4"/>
    <p:sldMasterId id="2147484023" r:id="rId5"/>
  </p:sldMasterIdLst>
  <p:notesMasterIdLst>
    <p:notesMasterId r:id="rId14"/>
  </p:notesMasterIdLst>
  <p:sldIdLst>
    <p:sldId id="256" r:id="rId6"/>
    <p:sldId id="257" r:id="rId7"/>
    <p:sldId id="258" r:id="rId8"/>
    <p:sldId id="261" r:id="rId9"/>
    <p:sldId id="259"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76092"/>
    <a:srgbClr val="386193"/>
    <a:srgbClr val="003760"/>
    <a:srgbClr val="003A62"/>
    <a:srgbClr val="333399"/>
    <a:srgbClr val="00ADEF"/>
    <a:srgbClr val="00B022"/>
    <a:srgbClr val="4C72A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89" autoAdjust="0"/>
    <p:restoredTop sz="90231" autoAdjust="0"/>
  </p:normalViewPr>
  <p:slideViewPr>
    <p:cSldViewPr snapToGrid="0">
      <p:cViewPr>
        <p:scale>
          <a:sx n="66" d="100"/>
          <a:sy n="66" d="100"/>
        </p:scale>
        <p:origin x="-114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68"/>
    </p:cViewPr>
  </p:sorterViewPr>
  <p:notesViewPr>
    <p:cSldViewPr snapToGrid="0">
      <p:cViewPr varScale="1">
        <p:scale>
          <a:sx n="85" d="100"/>
          <a:sy n="85" d="100"/>
        </p:scale>
        <p:origin x="-31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fr-FR"/>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is-IS" dirty="0"/>
              <a:t>GAP vs. Number of </a:t>
            </a:r>
            <a:r>
              <a:rPr lang="is-IS" dirty="0" smtClean="0"/>
              <a:t>threads (CPU</a:t>
            </a:r>
            <a:r>
              <a:rPr lang="is-IS" baseline="0" dirty="0" smtClean="0"/>
              <a:t> = 60s, # task = # threads)</a:t>
            </a:r>
            <a:endParaRPr lang="is-IS" dirty="0"/>
          </a:p>
        </c:rich>
      </c:tx>
      <c:layout/>
      <c:spPr>
        <a:noFill/>
        <a:ln>
          <a:noFill/>
        </a:ln>
        <a:effectLst/>
      </c:spPr>
    </c:title>
    <c:plotArea>
      <c:layout/>
      <c:lineChart>
        <c:grouping val="standard"/>
        <c:ser>
          <c:idx val="1"/>
          <c:order val="0"/>
          <c:tx>
            <c:v>Gap</c:v>
          </c:tx>
          <c:spPr>
            <a:ln w="28575" cap="rnd">
              <a:solidFill>
                <a:schemeClr val="accent2"/>
              </a:solidFill>
              <a:round/>
            </a:ln>
            <a:effectLst/>
          </c:spPr>
          <c:marker>
            <c:symbol val="none"/>
          </c:marker>
          <c:cat>
            <c:numRef>
              <c:f>Sheet1!$B$2:$B$6</c:f>
              <c:numCache>
                <c:formatCode>General</c:formatCode>
                <c:ptCount val="5"/>
                <c:pt idx="0">
                  <c:v>1</c:v>
                </c:pt>
                <c:pt idx="1">
                  <c:v>10</c:v>
                </c:pt>
                <c:pt idx="2">
                  <c:v>20</c:v>
                </c:pt>
                <c:pt idx="3">
                  <c:v>30</c:v>
                </c:pt>
                <c:pt idx="4">
                  <c:v>50</c:v>
                </c:pt>
              </c:numCache>
            </c:numRef>
          </c:cat>
          <c:val>
            <c:numRef>
              <c:f>Sheet1!$C$2:$C$6</c:f>
              <c:numCache>
                <c:formatCode>0%</c:formatCode>
                <c:ptCount val="5"/>
                <c:pt idx="0">
                  <c:v>0.3000000000000001</c:v>
                </c:pt>
                <c:pt idx="1">
                  <c:v>0.2</c:v>
                </c:pt>
                <c:pt idx="2">
                  <c:v>8.0000000000000029E-2</c:v>
                </c:pt>
                <c:pt idx="3">
                  <c:v>5.0000000000000017E-2</c:v>
                </c:pt>
                <c:pt idx="4">
                  <c:v>1.0000000000000004E-2</c:v>
                </c:pt>
              </c:numCache>
            </c:numRef>
          </c:val>
        </c:ser>
        <c:marker val="1"/>
        <c:axId val="176681344"/>
        <c:axId val="176683648"/>
      </c:lineChart>
      <c:catAx>
        <c:axId val="1766813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3648"/>
        <c:crosses val="autoZero"/>
        <c:auto val="1"/>
        <c:lblAlgn val="ctr"/>
        <c:lblOffset val="100"/>
      </c:catAx>
      <c:valAx>
        <c:axId val="176683648"/>
        <c:scaling>
          <c:orientation val="minMax"/>
        </c:scaling>
        <c:axPos val="l"/>
        <c:majorGridlines>
          <c:spPr>
            <a:ln w="9525" cap="flat" cmpd="sng" algn="ctr">
              <a:solidFill>
                <a:schemeClr val="tx1">
                  <a:lumMod val="15000"/>
                  <a:lumOff val="85000"/>
                </a:schemeClr>
              </a:solidFill>
              <a:round/>
            </a:ln>
            <a:effectLst/>
          </c:spPr>
        </c:majorGridlines>
        <c:numFmt formatCode="#,##0.00" sourceLinked="0"/>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7668134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chart>
  <c:spPr>
    <a:noFill/>
    <a:ln>
      <a:noFill/>
    </a:ln>
    <a:effectLst/>
  </c:spPr>
  <c:txPr>
    <a:bodyPr/>
    <a:lstStyle/>
    <a:p>
      <a:pPr>
        <a:defRPr/>
      </a:pPr>
      <a:endParaRPr lang="fr-F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4735A-6EBE-4F02-86E9-F605F9C2786C}" type="datetimeFigureOut">
              <a:rPr lang="fr-FR" smtClean="0"/>
              <a:pPr/>
              <a:t>26/03/2018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AE77-E266-4407-954C-96722577F831}" type="slidenum">
              <a:rPr lang="fr-FR" smtClean="0"/>
              <a:pPr/>
              <a:t>‹N°›</a:t>
            </a:fld>
            <a:endParaRPr lang="fr-FR"/>
          </a:p>
        </p:txBody>
      </p:sp>
    </p:spTree>
    <p:extLst>
      <p:ext uri="{BB962C8B-B14F-4D97-AF65-F5344CB8AC3E}">
        <p14:creationId xmlns="" xmlns:p14="http://schemas.microsoft.com/office/powerpoint/2010/main" val="247987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title">
    <p:spTree>
      <p:nvGrpSpPr>
        <p:cNvPr id="1" name=""/>
        <p:cNvGrpSpPr/>
        <p:nvPr/>
      </p:nvGrpSpPr>
      <p:grpSpPr>
        <a:xfrm>
          <a:off x="0" y="0"/>
          <a:ext cx="0" cy="0"/>
          <a:chOff x="0" y="0"/>
          <a:chExt cx="0" cy="0"/>
        </a:xfrm>
      </p:grpSpPr>
      <p:sp>
        <p:nvSpPr>
          <p:cNvPr id="6"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7"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15976535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itle(L)+text(M)">
    <p:spTree>
      <p:nvGrpSpPr>
        <p:cNvPr id="1" name=""/>
        <p:cNvGrpSpPr/>
        <p:nvPr/>
      </p:nvGrpSpPr>
      <p:grpSpPr>
        <a:xfrm>
          <a:off x="0" y="0"/>
          <a:ext cx="0" cy="0"/>
          <a:chOff x="0" y="0"/>
          <a:chExt cx="0" cy="0"/>
        </a:xfrm>
      </p:grpSpPr>
      <p:sp>
        <p:nvSpPr>
          <p:cNvPr id="5" name="Espace réservé du texte 3"/>
          <p:cNvSpPr>
            <a:spLocks noGrp="1"/>
          </p:cNvSpPr>
          <p:nvPr>
            <p:ph type="body" sz="quarter" idx="11" hasCustomPrompt="1"/>
          </p:nvPr>
        </p:nvSpPr>
        <p:spPr>
          <a:xfrm>
            <a:off x="132496" y="967154"/>
            <a:ext cx="11912966" cy="5222270"/>
          </a:xfrm>
          <a:prstGeom prst="rect">
            <a:avLst/>
          </a:prstGeom>
        </p:spPr>
        <p:txBody>
          <a:bodyPr/>
          <a:lstStyle>
            <a:lvl1pPr>
              <a:spcBef>
                <a:spcPts val="600"/>
              </a:spcBef>
              <a:spcAft>
                <a:spcPts val="600"/>
              </a:spcAft>
              <a:defRPr sz="2800" baseline="0">
                <a:latin typeface="Century Gothic" panose="020B0502020202020204" pitchFamily="34" charset="0"/>
              </a:defRPr>
            </a:lvl1pPr>
            <a:lvl2pPr marL="742950" indent="-285750">
              <a:spcBef>
                <a:spcPts val="600"/>
              </a:spcBef>
              <a:spcAft>
                <a:spcPts val="600"/>
              </a:spcAft>
              <a:buFont typeface="Arial" panose="020B0604020202020204" pitchFamily="34" charset="0"/>
              <a:buChar char="•"/>
              <a:defRPr sz="2600">
                <a:latin typeface="Century Gothic" panose="020B0502020202020204" pitchFamily="34" charset="0"/>
              </a:defRPr>
            </a:lvl2pPr>
            <a:lvl3pPr>
              <a:spcBef>
                <a:spcPts val="600"/>
              </a:spcBef>
              <a:spcAft>
                <a:spcPts val="600"/>
              </a:spcAft>
              <a:defRPr>
                <a:latin typeface="Century Gothic" panose="020B0502020202020204" pitchFamily="34" charset="0"/>
              </a:defRPr>
            </a:lvl3pPr>
            <a:lvl4pPr marL="1600200" indent="-228600">
              <a:spcBef>
                <a:spcPts val="600"/>
              </a:spcBef>
              <a:spcAft>
                <a:spcPts val="600"/>
              </a:spcAft>
              <a:buFont typeface="Arial" panose="020B0604020202020204" pitchFamily="34" charset="0"/>
              <a:buChar char="•"/>
              <a:defRPr>
                <a:latin typeface="Century Gothic" panose="020B0502020202020204" pitchFamily="34" charset="0"/>
              </a:defRPr>
            </a:lvl4pPr>
            <a:lvl5pPr marL="2057400" indent="-228600">
              <a:spcBef>
                <a:spcPts val="600"/>
              </a:spcBef>
              <a:spcAft>
                <a:spcPts val="600"/>
              </a:spcAft>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6"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7296327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 xmlns:p14="http://schemas.microsoft.com/office/powerpoint/2010/main" val="1056886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title+subtitle">
    <p:spTree>
      <p:nvGrpSpPr>
        <p:cNvPr id="1" name=""/>
        <p:cNvGrpSpPr/>
        <p:nvPr/>
      </p:nvGrpSpPr>
      <p:grpSpPr>
        <a:xfrm>
          <a:off x="0" y="0"/>
          <a:ext cx="0" cy="0"/>
          <a:chOff x="0" y="0"/>
          <a:chExt cx="0" cy="0"/>
        </a:xfrm>
      </p:grpSpPr>
      <p:sp>
        <p:nvSpPr>
          <p:cNvPr id="4"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8560405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30099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4"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Tree>
    <p:extLst>
      <p:ext uri="{BB962C8B-B14F-4D97-AF65-F5344CB8AC3E}">
        <p14:creationId xmlns="" xmlns:p14="http://schemas.microsoft.com/office/powerpoint/2010/main" val="1491625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_title+sub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4" name="Espace réservé du texte 4"/>
          <p:cNvSpPr>
            <a:spLocks noGrp="1"/>
          </p:cNvSpPr>
          <p:nvPr>
            <p:ph type="body" sz="quarter" idx="12" hasCustomPrompt="1"/>
          </p:nvPr>
        </p:nvSpPr>
        <p:spPr>
          <a:xfrm>
            <a:off x="393700" y="35306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3368652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title+authors+affiliations">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4" name="Espace réservé du texte 4"/>
          <p:cNvSpPr>
            <a:spLocks noGrp="1"/>
          </p:cNvSpPr>
          <p:nvPr>
            <p:ph type="body" sz="quarter" idx="11" hasCustomPrompt="1"/>
          </p:nvPr>
        </p:nvSpPr>
        <p:spPr>
          <a:xfrm>
            <a:off x="381000" y="31496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6" name="Espace réservé du texte 4"/>
          <p:cNvSpPr>
            <a:spLocks noGrp="1"/>
          </p:cNvSpPr>
          <p:nvPr>
            <p:ph type="body" sz="quarter" idx="12" hasCustomPrompt="1"/>
          </p:nvPr>
        </p:nvSpPr>
        <p:spPr>
          <a:xfrm>
            <a:off x="381000" y="35052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1" name="Espace réservé du texte 4"/>
          <p:cNvSpPr>
            <a:spLocks noGrp="1"/>
          </p:cNvSpPr>
          <p:nvPr>
            <p:ph type="body" sz="quarter" idx="13" hasCustomPrompt="1"/>
          </p:nvPr>
        </p:nvSpPr>
        <p:spPr>
          <a:xfrm>
            <a:off x="43434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2" name="Espace réservé du texte 4"/>
          <p:cNvSpPr>
            <a:spLocks noGrp="1"/>
          </p:cNvSpPr>
          <p:nvPr>
            <p:ph type="body" sz="quarter" idx="14" hasCustomPrompt="1"/>
          </p:nvPr>
        </p:nvSpPr>
        <p:spPr>
          <a:xfrm>
            <a:off x="43434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3" name="Espace réservé du texte 4"/>
          <p:cNvSpPr>
            <a:spLocks noGrp="1"/>
          </p:cNvSpPr>
          <p:nvPr>
            <p:ph type="body" sz="quarter" idx="15" hasCustomPrompt="1"/>
          </p:nvPr>
        </p:nvSpPr>
        <p:spPr>
          <a:xfrm>
            <a:off x="83185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4" name="Espace réservé du texte 4"/>
          <p:cNvSpPr>
            <a:spLocks noGrp="1"/>
          </p:cNvSpPr>
          <p:nvPr>
            <p:ph type="body" sz="quarter" idx="16" hasCustomPrompt="1"/>
          </p:nvPr>
        </p:nvSpPr>
        <p:spPr>
          <a:xfrm>
            <a:off x="83185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5" name="Espace réservé du texte 4"/>
          <p:cNvSpPr>
            <a:spLocks noGrp="1"/>
          </p:cNvSpPr>
          <p:nvPr>
            <p:ph type="body" sz="quarter" idx="17" hasCustomPrompt="1"/>
          </p:nvPr>
        </p:nvSpPr>
        <p:spPr>
          <a:xfrm>
            <a:off x="381000" y="4152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6" name="Espace réservé du texte 4"/>
          <p:cNvSpPr>
            <a:spLocks noGrp="1"/>
          </p:cNvSpPr>
          <p:nvPr>
            <p:ph type="body" sz="quarter" idx="18" hasCustomPrompt="1"/>
          </p:nvPr>
        </p:nvSpPr>
        <p:spPr>
          <a:xfrm>
            <a:off x="381000" y="4508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7" name="Espace réservé du texte 4"/>
          <p:cNvSpPr>
            <a:spLocks noGrp="1"/>
          </p:cNvSpPr>
          <p:nvPr>
            <p:ph type="body" sz="quarter" idx="19" hasCustomPrompt="1"/>
          </p:nvPr>
        </p:nvSpPr>
        <p:spPr>
          <a:xfrm>
            <a:off x="43434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8" name="Espace réservé du texte 4"/>
          <p:cNvSpPr>
            <a:spLocks noGrp="1"/>
          </p:cNvSpPr>
          <p:nvPr>
            <p:ph type="body" sz="quarter" idx="20" hasCustomPrompt="1"/>
          </p:nvPr>
        </p:nvSpPr>
        <p:spPr>
          <a:xfrm>
            <a:off x="43434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9" name="Espace réservé du texte 4"/>
          <p:cNvSpPr>
            <a:spLocks noGrp="1"/>
          </p:cNvSpPr>
          <p:nvPr>
            <p:ph type="body" sz="quarter" idx="21" hasCustomPrompt="1"/>
          </p:nvPr>
        </p:nvSpPr>
        <p:spPr>
          <a:xfrm>
            <a:off x="83185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30" name="Espace réservé du texte 4"/>
          <p:cNvSpPr>
            <a:spLocks noGrp="1"/>
          </p:cNvSpPr>
          <p:nvPr>
            <p:ph type="body" sz="quarter" idx="22" hasCustomPrompt="1"/>
          </p:nvPr>
        </p:nvSpPr>
        <p:spPr>
          <a:xfrm>
            <a:off x="83185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31"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 xmlns:p14="http://schemas.microsoft.com/office/powerpoint/2010/main" val="4143547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e_contac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15696" y="1964905"/>
            <a:ext cx="10972800" cy="778295"/>
          </a:xfrm>
          <a:prstGeom prst="rect">
            <a:avLst/>
          </a:prstGeom>
        </p:spPr>
        <p:txBody>
          <a:bodyPr vert="horz" lIns="91440" tIns="45720" rIns="91440" bIns="45720" rtlCol="0" anchor="ctr">
            <a:normAutofit/>
          </a:bodyPr>
          <a:lstStyle>
            <a:lvl1pPr>
              <a:defRPr/>
            </a:lvl1pPr>
          </a:lstStyle>
          <a:p>
            <a:r>
              <a:rPr lang="en-US" noProof="0" dirty="0" smtClean="0"/>
              <a:t>Message</a:t>
            </a:r>
            <a:endParaRPr lang="en-US" noProof="0" dirty="0"/>
          </a:p>
        </p:txBody>
      </p:sp>
      <p:sp>
        <p:nvSpPr>
          <p:cNvPr id="7" name="Espace réservé du texte 4"/>
          <p:cNvSpPr>
            <a:spLocks noGrp="1"/>
          </p:cNvSpPr>
          <p:nvPr>
            <p:ph type="body" sz="quarter" idx="23" hasCustomPrompt="1"/>
          </p:nvPr>
        </p:nvSpPr>
        <p:spPr>
          <a:xfrm>
            <a:off x="63508" y="4643312"/>
            <a:ext cx="3657600" cy="2120900"/>
          </a:xfrm>
          <a:prstGeom prst="rect">
            <a:avLst/>
          </a:prstGeom>
        </p:spPr>
        <p:txBody>
          <a:bodyPr anchor="b"/>
          <a:lstStyle>
            <a:lvl1pPr marL="0" indent="0" algn="l">
              <a:buNone/>
              <a:defRPr sz="1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Contact Info</a:t>
            </a:r>
            <a:endParaRPr lang="en-US" noProof="0" dirty="0"/>
          </a:p>
        </p:txBody>
      </p:sp>
    </p:spTree>
    <p:extLst>
      <p:ext uri="{BB962C8B-B14F-4D97-AF65-F5344CB8AC3E}">
        <p14:creationId xmlns="" xmlns:p14="http://schemas.microsoft.com/office/powerpoint/2010/main" val="40275271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itle(L)">
    <p:spTree>
      <p:nvGrpSpPr>
        <p:cNvPr id="1" name=""/>
        <p:cNvGrpSpPr/>
        <p:nvPr/>
      </p:nvGrpSpPr>
      <p:grpSpPr>
        <a:xfrm>
          <a:off x="0" y="0"/>
          <a:ext cx="0" cy="0"/>
          <a:chOff x="0" y="0"/>
          <a:chExt cx="0" cy="0"/>
        </a:xfrm>
      </p:grpSpPr>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30408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title(L)+subtitle(L)">
    <p:spTree>
      <p:nvGrpSpPr>
        <p:cNvPr id="1" name=""/>
        <p:cNvGrpSpPr/>
        <p:nvPr/>
      </p:nvGrpSpPr>
      <p:grpSpPr>
        <a:xfrm>
          <a:off x="0" y="0"/>
          <a:ext cx="0" cy="0"/>
          <a:chOff x="0" y="0"/>
          <a:chExt cx="0" cy="0"/>
        </a:xfrm>
      </p:grpSpPr>
      <p:sp>
        <p:nvSpPr>
          <p:cNvPr id="6"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081517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title(L)+subtitle(L)+text(M)">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41288" y="1156822"/>
            <a:ext cx="11922125" cy="5032602"/>
          </a:xfrm>
          <a:prstGeom prst="rect">
            <a:avLst/>
          </a:prstGeom>
        </p:spPr>
        <p:txBody>
          <a:bodyPr/>
          <a:lstStyle>
            <a:lvl1pPr>
              <a:defRPr sz="2800" baseline="0">
                <a:latin typeface="Century Gothic" panose="020B0502020202020204" pitchFamily="34" charset="0"/>
              </a:defRPr>
            </a:lvl1pPr>
            <a:lvl2pPr marL="742950" indent="-285750">
              <a:buFont typeface="Arial" panose="020B0604020202020204" pitchFamily="34" charset="0"/>
              <a:buChar char="•"/>
              <a:defRPr sz="2600">
                <a:latin typeface="Century Gothic" panose="020B0502020202020204" pitchFamily="34" charset="0"/>
              </a:defRPr>
            </a:lvl2pPr>
            <a:lvl3pPr>
              <a:defRPr>
                <a:latin typeface="Century Gothic" panose="020B0502020202020204" pitchFamily="34" charset="0"/>
              </a:defRPr>
            </a:lvl3pPr>
            <a:lvl4pPr marL="1600200" indent="-228600">
              <a:buFont typeface="Arial" panose="020B0604020202020204" pitchFamily="34" charset="0"/>
              <a:buChar char="•"/>
              <a:defRPr>
                <a:latin typeface="Century Gothic" panose="020B0502020202020204" pitchFamily="34" charset="0"/>
              </a:defRPr>
            </a:lvl4pPr>
            <a:lvl5pPr marL="2057400" indent="-228600">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5"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7"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 xmlns:p14="http://schemas.microsoft.com/office/powerpoint/2010/main" val="3142083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4"/>
          <p:cNvSpPr/>
          <p:nvPr/>
        </p:nvSpPr>
        <p:spPr>
          <a:xfrm>
            <a:off x="0" y="-96712"/>
            <a:ext cx="12192000" cy="16550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3"/>
          <p:cNvGrpSpPr>
            <a:grpSpLocks noChangeAspect="1"/>
          </p:cNvGrpSpPr>
          <p:nvPr/>
        </p:nvGrpSpPr>
        <p:grpSpPr bwMode="hidden">
          <a:xfrm>
            <a:off x="0" y="714191"/>
            <a:ext cx="12192000" cy="1331580"/>
            <a:chOff x="-3905250" y="4294188"/>
            <a:chExt cx="13011150" cy="1892300"/>
          </a:xfrm>
        </p:grpSpPr>
        <p:sp>
          <p:nvSpPr>
            <p:cNvPr id="9"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e 1"/>
          <p:cNvGrpSpPr/>
          <p:nvPr/>
        </p:nvGrpSpPr>
        <p:grpSpPr>
          <a:xfrm>
            <a:off x="132756" y="1021562"/>
            <a:ext cx="5600836" cy="529224"/>
            <a:chOff x="282220" y="1065522"/>
            <a:chExt cx="5600836" cy="529224"/>
          </a:xfrm>
        </p:grpSpPr>
        <p:pic>
          <p:nvPicPr>
            <p:cNvPr id="14" name="Picture 2" descr="http://www.jcourtois.fr/uploads/logo/logo_polytech.png"/>
            <p:cNvPicPr>
              <a:picLocks noChangeAspect="1" noChangeArrowheads="1"/>
            </p:cNvPicPr>
            <p:nvPr userDrawn="1"/>
          </p:nvPicPr>
          <p:blipFill rotWithShape="1">
            <a:blip r:embed="rId7">
              <a:extLst>
                <a:ext uri="{28A0092B-C50C-407E-A947-70E740481C1C}">
                  <a14:useLocalDpi xmlns="" xmlns:a14="http://schemas.microsoft.com/office/drawing/2010/main" val="0"/>
                </a:ext>
              </a:extLst>
            </a:blip>
            <a:srcRect t="10438" b="15631"/>
            <a:stretch/>
          </p:blipFill>
          <p:spPr bwMode="auto">
            <a:xfrm>
              <a:off x="282220" y="1065522"/>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jps.math.cnrs.fr/2014/logoCNRS.jpg"/>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2016708" y="1071927"/>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ZoneTexte 16"/>
            <p:cNvSpPr txBox="1"/>
            <p:nvPr userDrawn="1"/>
          </p:nvSpPr>
          <p:spPr>
            <a:xfrm>
              <a:off x="2439477" y="1110856"/>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8" name="Picture 8" descr="http://www.info.univ-tours.fr/jirc2009/images/li.png"/>
            <p:cNvPicPr>
              <a:picLocks noChangeAspect="1" noChangeArrowheads="1"/>
            </p:cNvPicPr>
            <p:nvPr userDrawn="1"/>
          </p:nvPicPr>
          <p:blipFill rotWithShape="1">
            <a:blip r:embed="rId9" cstate="print">
              <a:extLst>
                <a:ext uri="{28A0092B-C50C-407E-A947-70E740481C1C}">
                  <a14:useLocalDpi xmlns="" xmlns:a14="http://schemas.microsoft.com/office/drawing/2010/main" val="0"/>
                </a:ext>
              </a:extLst>
            </a:blip>
            <a:srcRect b="21386"/>
            <a:stretch/>
          </p:blipFill>
          <p:spPr bwMode="auto">
            <a:xfrm>
              <a:off x="3623844" y="1100634"/>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ZoneTexte 18"/>
            <p:cNvSpPr txBox="1"/>
            <p:nvPr userDrawn="1"/>
          </p:nvSpPr>
          <p:spPr>
            <a:xfrm>
              <a:off x="4012800" y="1133081"/>
              <a:ext cx="1870256" cy="461665"/>
            </a:xfrm>
            <a:prstGeom prst="rect">
              <a:avLst/>
            </a:prstGeom>
            <a:noFill/>
          </p:spPr>
          <p:txBody>
            <a:bodyPr wrap="none" rtlCol="0">
              <a:spAutoFit/>
            </a:bodyPr>
            <a:lstStyle/>
            <a:p>
              <a:r>
                <a:rPr lang="fr-FR" sz="1200" dirty="0" smtClean="0">
                  <a:solidFill>
                    <a:srgbClr val="333399"/>
                  </a:solidFill>
                </a:rPr>
                <a:t>Laboratoire d’Informatique</a:t>
              </a:r>
            </a:p>
            <a:p>
              <a:r>
                <a:rPr lang="fr-FR" sz="1200" dirty="0" smtClean="0">
                  <a:solidFill>
                    <a:srgbClr val="333399"/>
                  </a:solidFill>
                </a:rPr>
                <a:t>EA 6300</a:t>
              </a:r>
              <a:endParaRPr lang="en-US" sz="1200" dirty="0">
                <a:solidFill>
                  <a:srgbClr val="333399"/>
                </a:solidFill>
              </a:endParaRPr>
            </a:p>
          </p:txBody>
        </p:sp>
      </p:grpSp>
    </p:spTree>
    <p:extLst>
      <p:ext uri="{BB962C8B-B14F-4D97-AF65-F5344CB8AC3E}">
        <p14:creationId xmlns="" xmlns:p14="http://schemas.microsoft.com/office/powerpoint/2010/main" val="547571833"/>
      </p:ext>
    </p:extLst>
  </p:cSld>
  <p:clrMap bg1="lt1" tx1="dk1" bg2="lt2" tx2="dk2" accent1="accent1" accent2="accent2" accent3="accent3" accent4="accent4" accent5="accent5" accent6="accent6" hlink="hlink" folHlink="folHlink"/>
  <p:sldLayoutIdLst>
    <p:sldLayoutId id="2147484017" r:id="rId1"/>
    <p:sldLayoutId id="2147484033" r:id="rId2"/>
    <p:sldLayoutId id="2147484032" r:id="rId3"/>
    <p:sldLayoutId id="2147484034" r:id="rId4"/>
    <p:sldLayoutId id="214748403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3"/>
          <p:cNvSpPr/>
          <p:nvPr/>
        </p:nvSpPr>
        <p:spPr>
          <a:xfrm>
            <a:off x="0" y="-8792"/>
            <a:ext cx="12192000" cy="49651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4"/>
          <p:cNvSpPr>
            <a:spLocks/>
          </p:cNvSpPr>
          <p:nvPr/>
        </p:nvSpPr>
        <p:spPr bwMode="hidden">
          <a:xfrm>
            <a:off x="8063251" y="4203592"/>
            <a:ext cx="412874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
          <p:cNvSpPr>
            <a:spLocks/>
          </p:cNvSpPr>
          <p:nvPr/>
        </p:nvSpPr>
        <p:spPr bwMode="hidden">
          <a:xfrm>
            <a:off x="7479319" y="4074175"/>
            <a:ext cx="4712681"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2" name="Freeform 10"/>
          <p:cNvSpPr>
            <a:spLocks/>
          </p:cNvSpPr>
          <p:nvPr/>
        </p:nvSpPr>
        <p:spPr bwMode="hidden">
          <a:xfrm>
            <a:off x="0" y="4058555"/>
            <a:ext cx="12192000"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2357226408"/>
      </p:ext>
    </p:extLst>
  </p:cSld>
  <p:clrMap bg1="lt1" tx1="dk1" bg2="lt2" tx2="dk2" accent1="accent1" accent2="accent2" accent3="accent3" accent4="accent4" accent5="accent5" accent6="accent6" hlink="hlink" folHlink="folHlink"/>
  <p:sldLayoutIdLst>
    <p:sldLayoutId id="214748401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smtClean="0"/>
              <a:t>Title</a:t>
            </a:r>
            <a:endParaRPr lang="en-US" noProof="0" dirty="0"/>
          </a:p>
        </p:txBody>
      </p:sp>
      <p:grpSp>
        <p:nvGrpSpPr>
          <p:cNvPr id="3" name="Groupe 2"/>
          <p:cNvGrpSpPr/>
          <p:nvPr/>
        </p:nvGrpSpPr>
        <p:grpSpPr>
          <a:xfrm>
            <a:off x="207833" y="6323874"/>
            <a:ext cx="5600836" cy="529224"/>
            <a:chOff x="155577" y="6297105"/>
            <a:chExt cx="5600836" cy="529224"/>
          </a:xfrm>
        </p:grpSpPr>
        <p:pic>
          <p:nvPicPr>
            <p:cNvPr id="5" name="Picture 2" descr="http://www.jcourtois.fr/uploads/logo/logo_polytech.png"/>
            <p:cNvPicPr>
              <a:picLocks noChangeAspect="1" noChangeArrowheads="1"/>
            </p:cNvPicPr>
            <p:nvPr userDrawn="1"/>
          </p:nvPicPr>
          <p:blipFill rotWithShape="1">
            <a:blip r:embed="rId6">
              <a:extLst>
                <a:ext uri="{28A0092B-C50C-407E-A947-70E740481C1C}">
                  <a14:useLocalDpi xmlns="" xmlns:a14="http://schemas.microsoft.com/office/drawing/2010/main" val="0"/>
                </a:ext>
              </a:extLst>
            </a:blip>
            <a:srcRect t="10438" b="15631"/>
            <a:stretch/>
          </p:blipFill>
          <p:spPr bwMode="auto">
            <a:xfrm>
              <a:off x="155577" y="6297105"/>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http://jps.math.cnrs.fr/2014/logoCNRS.jpg"/>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1890065" y="6303510"/>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ZoneTexte 9"/>
            <p:cNvSpPr txBox="1"/>
            <p:nvPr userDrawn="1"/>
          </p:nvSpPr>
          <p:spPr>
            <a:xfrm>
              <a:off x="2312834" y="6342439"/>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1" name="Picture 8" descr="http://www.info.univ-tours.fr/jirc2009/images/li.png"/>
            <p:cNvPicPr>
              <a:picLocks noChangeAspect="1" noChangeArrowheads="1"/>
            </p:cNvPicPr>
            <p:nvPr userDrawn="1"/>
          </p:nvPicPr>
          <p:blipFill rotWithShape="1">
            <a:blip r:embed="rId8" cstate="print">
              <a:extLst>
                <a:ext uri="{28A0092B-C50C-407E-A947-70E740481C1C}">
                  <a14:useLocalDpi xmlns="" xmlns:a14="http://schemas.microsoft.com/office/drawing/2010/main" val="0"/>
                </a:ext>
              </a:extLst>
            </a:blip>
            <a:srcRect b="21386"/>
            <a:stretch/>
          </p:blipFill>
          <p:spPr bwMode="auto">
            <a:xfrm>
              <a:off x="3497201" y="6332217"/>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ZoneTexte 11"/>
            <p:cNvSpPr txBox="1"/>
            <p:nvPr userDrawn="1"/>
          </p:nvSpPr>
          <p:spPr>
            <a:xfrm>
              <a:off x="3886157" y="6364664"/>
              <a:ext cx="1870256"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Laboratoire d’Informatique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EA 6300</a:t>
              </a:r>
            </a:p>
          </p:txBody>
        </p:sp>
      </p:grpSp>
      <p:sp>
        <p:nvSpPr>
          <p:cNvPr id="23" name="Freeform 14"/>
          <p:cNvSpPr>
            <a:spLocks/>
          </p:cNvSpPr>
          <p:nvPr/>
        </p:nvSpPr>
        <p:spPr bwMode="hidden">
          <a:xfrm>
            <a:off x="9662160" y="6277699"/>
            <a:ext cx="2515730" cy="58030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1">
              <a:lumMod val="85000"/>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hidden">
          <a:xfrm>
            <a:off x="4206240" y="6239599"/>
            <a:ext cx="7669474" cy="61840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tx2">
              <a:lumMod val="20000"/>
              <a:lumOff val="80000"/>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68395928"/>
      </p:ext>
    </p:extLst>
  </p:cSld>
  <p:clrMap bg1="lt1" tx1="dk1" bg2="lt2" tx2="dk2" accent1="accent1" accent2="accent2" accent3="accent3" accent4="accent4" accent5="accent5" accent6="accent6" hlink="hlink" folHlink="folHlink"/>
  <p:sldLayoutIdLst>
    <p:sldLayoutId id="2147484037" r:id="rId1"/>
    <p:sldLayoutId id="2147484026" r:id="rId2"/>
    <p:sldLayoutId id="2147484030" r:id="rId3"/>
    <p:sldLayoutId id="2147484021" r:id="rId4"/>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376092"/>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ounded Rectangle 13"/>
          <p:cNvSpPr/>
          <p:nvPr/>
        </p:nvSpPr>
        <p:spPr>
          <a:xfrm>
            <a:off x="-130629" y="-101601"/>
            <a:ext cx="12438743" cy="7082971"/>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 xmlns:p14="http://schemas.microsoft.com/office/powerpoint/2010/main" val="3707583858"/>
      </p:ext>
    </p:extLst>
  </p:cSld>
  <p:clrMap bg1="lt1" tx1="dk1" bg2="lt2" tx2="dk2" accent1="accent1" accent2="accent2" accent3="accent3" accent4="accent4" accent5="accent5" accent6="accent6" hlink="hlink" folHlink="folHlink"/>
  <p:sldLayoutIdLst>
    <p:sldLayoutId id="2147484024" r:id="rId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2"/>
          </p:nvPr>
        </p:nvSpPr>
        <p:spPr/>
        <p:txBody>
          <a:bodyPr/>
          <a:lstStyle/>
          <a:p>
            <a:r>
              <a:rPr lang="en-US" b="1" dirty="0" smtClean="0"/>
              <a:t>Richard </a:t>
            </a:r>
            <a:r>
              <a:rPr lang="en-US" b="1" dirty="0" err="1" smtClean="0"/>
              <a:t>Benoît</a:t>
            </a:r>
            <a:endParaRPr lang="en-US" b="1" dirty="0" smtClean="0"/>
          </a:p>
          <a:p>
            <a:r>
              <a:rPr lang="en-US" b="1" dirty="0" smtClean="0"/>
              <a:t>Rossi Thomas</a:t>
            </a:r>
            <a:endParaRPr lang="en-US" dirty="0" smtClean="0"/>
          </a:p>
        </p:txBody>
      </p:sp>
      <p:sp>
        <p:nvSpPr>
          <p:cNvPr id="4" name="Espace réservé du texte 3"/>
          <p:cNvSpPr>
            <a:spLocks noGrp="1"/>
          </p:cNvSpPr>
          <p:nvPr>
            <p:ph type="body" sz="quarter" idx="10"/>
          </p:nvPr>
        </p:nvSpPr>
        <p:spPr/>
        <p:txBody>
          <a:bodyPr/>
          <a:lstStyle/>
          <a:p>
            <a:r>
              <a:rPr lang="fr-FR" dirty="0" smtClean="0"/>
              <a:t>Un algorithme de recherche locale </a:t>
            </a:r>
            <a:r>
              <a:rPr lang="fr-FR" dirty="0" err="1" smtClean="0"/>
              <a:t>multi-thread</a:t>
            </a:r>
            <a:r>
              <a:rPr lang="fr-FR" dirty="0" smtClean="0"/>
              <a:t> pour le problème du voyageur de commerce.</a:t>
            </a:r>
            <a:endParaRPr lang="fr-FR" dirty="0"/>
          </a:p>
        </p:txBody>
      </p:sp>
      <p:sp>
        <p:nvSpPr>
          <p:cNvPr id="7" name="Espace réservé du texte 6"/>
          <p:cNvSpPr>
            <a:spLocks noGrp="1"/>
          </p:cNvSpPr>
          <p:nvPr>
            <p:ph type="body" sz="quarter" idx="23"/>
          </p:nvPr>
        </p:nvSpPr>
        <p:spPr/>
        <p:txBody>
          <a:bodyPr/>
          <a:lstStyle/>
          <a:p>
            <a:r>
              <a:rPr lang="en-US" dirty="0" smtClean="0"/>
              <a:t>Mars 2018</a:t>
            </a:r>
            <a:endParaRPr lang="en-US" dirty="0"/>
          </a:p>
        </p:txBody>
      </p:sp>
    </p:spTree>
    <p:extLst>
      <p:ext uri="{BB962C8B-B14F-4D97-AF65-F5344CB8AC3E}">
        <p14:creationId xmlns="" xmlns:p14="http://schemas.microsoft.com/office/powerpoint/2010/main" val="982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pPr>
              <a:buNone/>
            </a:pPr>
            <a:r>
              <a:rPr lang="en-US" dirty="0" smtClean="0"/>
              <a:t>		Le </a:t>
            </a:r>
            <a:r>
              <a:rPr lang="fr-FR" dirty="0" smtClean="0"/>
              <a:t>problème</a:t>
            </a:r>
            <a:r>
              <a:rPr lang="en-US" dirty="0" smtClean="0"/>
              <a:t> du voyageur de </a:t>
            </a:r>
            <a:r>
              <a:rPr lang="fr-FR" dirty="0" smtClean="0"/>
              <a:t>commerce est un problème d’optimisation. On relie n villes tel que toutes les villes soient reliées à deux villes et qu’on ne passe qu’une fois par chaque ville.</a:t>
            </a:r>
          </a:p>
          <a:p>
            <a:pPr>
              <a:buNone/>
            </a:pPr>
            <a:r>
              <a:rPr lang="fr-FR" dirty="0" smtClean="0"/>
              <a:t>	</a:t>
            </a:r>
            <a:r>
              <a:rPr lang="fr-FR" dirty="0" smtClean="0"/>
              <a:t>	La fonction objectif est la distance totale du trajet créé en reliant les villes. On essaie ici de minimiser cette distance.</a:t>
            </a:r>
          </a:p>
          <a:p>
            <a:pPr>
              <a:buNone/>
            </a:pPr>
            <a:r>
              <a:rPr lang="fr-FR" dirty="0" smtClean="0"/>
              <a:t>		La </a:t>
            </a:r>
            <a:r>
              <a:rPr lang="fr-FR" dirty="0" err="1" smtClean="0"/>
              <a:t>métaheuristique</a:t>
            </a:r>
            <a:r>
              <a:rPr lang="fr-FR" dirty="0" smtClean="0"/>
              <a:t> utilisée est la recherche locale.</a:t>
            </a:r>
            <a:endParaRPr lang="fr-FR" dirty="0" smtClean="0"/>
          </a:p>
        </p:txBody>
      </p:sp>
      <p:sp>
        <p:nvSpPr>
          <p:cNvPr id="5" name="Titre 4"/>
          <p:cNvSpPr>
            <a:spLocks noGrp="1"/>
          </p:cNvSpPr>
          <p:nvPr>
            <p:ph type="title"/>
          </p:nvPr>
        </p:nvSpPr>
        <p:spPr>
          <a:xfrm>
            <a:off x="117248" y="171786"/>
            <a:ext cx="11910632" cy="543047"/>
          </a:xfrm>
        </p:spPr>
        <p:txBody>
          <a:bodyPr/>
          <a:lstStyle/>
          <a:p>
            <a:r>
              <a:rPr lang="en-US" dirty="0" smtClean="0"/>
              <a:t>Le </a:t>
            </a:r>
            <a:r>
              <a:rPr lang="fr-FR" dirty="0" smtClean="0"/>
              <a:t>problème</a:t>
            </a:r>
            <a:r>
              <a:rPr lang="en-US" dirty="0" smtClean="0"/>
              <a:t> du voyageur de commerce</a:t>
            </a:r>
            <a:endParaRPr lang="en-US" dirty="0"/>
          </a:p>
        </p:txBody>
      </p:sp>
    </p:spTree>
    <p:extLst>
      <p:ext uri="{BB962C8B-B14F-4D97-AF65-F5344CB8AC3E}">
        <p14:creationId xmlns="" xmlns:p14="http://schemas.microsoft.com/office/powerpoint/2010/main" val="377355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How did you decompose the problem (what decomposition technique)?</a:t>
            </a:r>
          </a:p>
          <a:p>
            <a:r>
              <a:rPr lang="en-US" dirty="0" smtClean="0"/>
              <a:t>Show the exact definition of the tasks in your design</a:t>
            </a:r>
          </a:p>
          <a:p>
            <a:r>
              <a:rPr lang="en-US" dirty="0" smtClean="0"/>
              <a:t>Show the task dependency graph</a:t>
            </a:r>
          </a:p>
          <a:p>
            <a:r>
              <a:rPr lang="en-US" dirty="0" smtClean="0"/>
              <a:t>Show the task interaction graph</a:t>
            </a:r>
          </a:p>
          <a:p>
            <a:r>
              <a:rPr lang="en-US" dirty="0" smtClean="0"/>
              <a:t>What is the maximum degree of concurrency in your decomposition?</a:t>
            </a:r>
          </a:p>
        </p:txBody>
      </p:sp>
      <p:sp>
        <p:nvSpPr>
          <p:cNvPr id="5" name="Titre 4"/>
          <p:cNvSpPr>
            <a:spLocks noGrp="1"/>
          </p:cNvSpPr>
          <p:nvPr>
            <p:ph type="title"/>
          </p:nvPr>
        </p:nvSpPr>
        <p:spPr/>
        <p:txBody>
          <a:bodyPr/>
          <a:lstStyle/>
          <a:p>
            <a:r>
              <a:rPr lang="en-US" dirty="0" smtClean="0"/>
              <a:t>Problem decomposition (2-3 slides)</a:t>
            </a:r>
            <a:endParaRPr lang="en-US" dirty="0"/>
          </a:p>
        </p:txBody>
      </p:sp>
    </p:spTree>
    <p:extLst>
      <p:ext uri="{BB962C8B-B14F-4D97-AF65-F5344CB8AC3E}">
        <p14:creationId xmlns="" xmlns:p14="http://schemas.microsoft.com/office/powerpoint/2010/main" val="56531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How do you map (i.e., assign) tasks to threads?</a:t>
            </a:r>
          </a:p>
        </p:txBody>
      </p:sp>
      <p:sp>
        <p:nvSpPr>
          <p:cNvPr id="5" name="Titre 4"/>
          <p:cNvSpPr>
            <a:spLocks noGrp="1"/>
          </p:cNvSpPr>
          <p:nvPr>
            <p:ph type="title"/>
          </p:nvPr>
        </p:nvSpPr>
        <p:spPr/>
        <p:txBody>
          <a:bodyPr/>
          <a:lstStyle/>
          <a:p>
            <a:r>
              <a:rPr lang="en-US" dirty="0" smtClean="0"/>
              <a:t>Mapping (1 slide)</a:t>
            </a:r>
            <a:endParaRPr lang="en-US" dirty="0"/>
          </a:p>
        </p:txBody>
      </p:sp>
    </p:spTree>
    <p:extLst>
      <p:ext uri="{BB962C8B-B14F-4D97-AF65-F5344CB8AC3E}">
        <p14:creationId xmlns="" xmlns:p14="http://schemas.microsoft.com/office/powerpoint/2010/main" val="2014737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Show a class diagram</a:t>
            </a:r>
          </a:p>
          <a:p>
            <a:r>
              <a:rPr lang="en-US" dirty="0" smtClean="0"/>
              <a:t>Did you use any synchronization mechanism (e.g., locks, barriers, synchronized methods,</a:t>
            </a:r>
            <a:r>
              <a:rPr lang="is-IS" dirty="0" smtClean="0"/>
              <a:t>…) in your implementation? </a:t>
            </a:r>
            <a:r>
              <a:rPr lang="en-US" dirty="0" smtClean="0"/>
              <a:t>W</a:t>
            </a:r>
            <a:r>
              <a:rPr lang="is-IS" dirty="0" smtClean="0"/>
              <a:t>here? Why?</a:t>
            </a:r>
          </a:p>
        </p:txBody>
      </p:sp>
      <p:sp>
        <p:nvSpPr>
          <p:cNvPr id="5" name="Titre 4"/>
          <p:cNvSpPr>
            <a:spLocks noGrp="1"/>
          </p:cNvSpPr>
          <p:nvPr>
            <p:ph type="title"/>
          </p:nvPr>
        </p:nvSpPr>
        <p:spPr/>
        <p:txBody>
          <a:bodyPr/>
          <a:lstStyle/>
          <a:p>
            <a:r>
              <a:rPr lang="en-US" dirty="0" smtClean="0"/>
              <a:t>Implementation (1-3 slides)</a:t>
            </a:r>
            <a:endParaRPr lang="en-US" dirty="0"/>
          </a:p>
        </p:txBody>
      </p:sp>
    </p:spTree>
    <p:extLst>
      <p:ext uri="{BB962C8B-B14F-4D97-AF65-F5344CB8AC3E}">
        <p14:creationId xmlns="" xmlns:p14="http://schemas.microsoft.com/office/powerpoint/2010/main" val="49340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1785705513"/>
              </p:ext>
            </p:extLst>
          </p:nvPr>
        </p:nvGraphicFramePr>
        <p:xfrm>
          <a:off x="2893662" y="1202405"/>
          <a:ext cx="6174296" cy="2494280"/>
        </p:xfrm>
        <a:graphic>
          <a:graphicData uri="http://schemas.openxmlformats.org/drawingml/2006/table">
            <a:tbl>
              <a:tblPr firstRow="1" bandRow="1">
                <a:tableStyleId>{5C22544A-7EE6-4342-B048-85BDC9FD1C3A}</a:tableStyleId>
              </a:tblPr>
              <a:tblGrid>
                <a:gridCol w="2032000"/>
                <a:gridCol w="2032000"/>
                <a:gridCol w="2110296"/>
              </a:tblGrid>
              <a:tr h="370840">
                <a:tc>
                  <a:txBody>
                    <a:bodyPr/>
                    <a:lstStyle/>
                    <a:p>
                      <a:pPr algn="ctr"/>
                      <a:r>
                        <a:rPr lang="en-US" dirty="0" smtClean="0"/>
                        <a:t>Instance</a:t>
                      </a:r>
                      <a:endParaRPr lang="en-US" dirty="0"/>
                    </a:p>
                  </a:txBody>
                  <a:tcPr/>
                </a:tc>
                <a:tc>
                  <a:txBody>
                    <a:bodyPr/>
                    <a:lstStyle/>
                    <a:p>
                      <a:pPr algn="ctr"/>
                      <a:r>
                        <a:rPr lang="en-US" dirty="0" smtClean="0"/>
                        <a:t>Time</a:t>
                      </a:r>
                      <a:r>
                        <a:rPr lang="en-US" baseline="0" dirty="0" smtClean="0"/>
                        <a:t> limit (s)</a:t>
                      </a:r>
                      <a:endParaRPr lang="en-US" dirty="0"/>
                    </a:p>
                  </a:txBody>
                  <a:tcPr/>
                </a:tc>
                <a:tc>
                  <a:txBody>
                    <a:bodyPr/>
                    <a:lstStyle/>
                    <a:p>
                      <a:pPr algn="ctr"/>
                      <a:r>
                        <a:rPr lang="en-US" dirty="0" smtClean="0"/>
                        <a:t>Avg. optimality</a:t>
                      </a:r>
                      <a:r>
                        <a:rPr lang="en-US" baseline="0" dirty="0" smtClean="0"/>
                        <a:t> gap*</a:t>
                      </a:r>
                      <a:endParaRPr lang="en-US" dirty="0"/>
                    </a:p>
                  </a:txBody>
                  <a:tcPr/>
                </a:tc>
              </a:tr>
              <a:tr h="370840">
                <a:tc>
                  <a:txBody>
                    <a:bodyPr/>
                    <a:lstStyle/>
                    <a:p>
                      <a:r>
                        <a:rPr lang="en-US" dirty="0" smtClean="0"/>
                        <a:t>wi29</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tr>
              <a:tr h="370840">
                <a:tc>
                  <a:txBody>
                    <a:bodyPr/>
                    <a:lstStyle/>
                    <a:p>
                      <a:r>
                        <a:rPr lang="en-US" dirty="0" smtClean="0"/>
                        <a:t>wi29</a:t>
                      </a:r>
                      <a:endParaRPr lang="en-US" dirty="0"/>
                    </a:p>
                  </a:txBody>
                  <a:tcPr/>
                </a:tc>
                <a:tc>
                  <a:txBody>
                    <a:bodyPr/>
                    <a:lstStyle/>
                    <a:p>
                      <a:r>
                        <a:rPr lang="en-US" dirty="0" smtClean="0"/>
                        <a:t>20</a:t>
                      </a:r>
                      <a:endParaRPr lang="en-US" dirty="0"/>
                    </a:p>
                  </a:txBody>
                  <a:tcPr/>
                </a:tc>
                <a:tc>
                  <a:txBody>
                    <a:bodyPr/>
                    <a:lstStyle/>
                    <a:p>
                      <a:r>
                        <a:rPr lang="en-US" dirty="0" smtClean="0"/>
                        <a:t>Y</a:t>
                      </a:r>
                      <a:endParaRPr lang="en-US" dirty="0"/>
                    </a:p>
                  </a:txBody>
                  <a:tcPr/>
                </a:tc>
              </a:tr>
              <a:tr h="370840">
                <a:tc>
                  <a:txBody>
                    <a:bodyPr/>
                    <a:lstStyle/>
                    <a:p>
                      <a:r>
                        <a:rPr lang="en-US" dirty="0" smtClean="0"/>
                        <a:t>wi29</a:t>
                      </a:r>
                      <a:endParaRPr lang="en-US" dirty="0"/>
                    </a:p>
                  </a:txBody>
                  <a:tcPr/>
                </a:tc>
                <a:tc>
                  <a:txBody>
                    <a:bodyPr/>
                    <a:lstStyle/>
                    <a:p>
                      <a:r>
                        <a:rPr lang="en-US" dirty="0" smtClean="0"/>
                        <a:t>40</a:t>
                      </a:r>
                      <a:endParaRPr lang="en-US" dirty="0"/>
                    </a:p>
                  </a:txBody>
                  <a:tcPr/>
                </a:tc>
                <a:tc>
                  <a:txBody>
                    <a:bodyPr/>
                    <a:lstStyle/>
                    <a:p>
                      <a:r>
                        <a:rPr lang="en-US" dirty="0" smtClean="0"/>
                        <a:t>Z</a:t>
                      </a:r>
                      <a:endParaRPr lang="en-US" dirty="0"/>
                    </a:p>
                  </a:txBody>
                  <a:tcPr/>
                </a:tc>
              </a:tr>
              <a:tr h="370840">
                <a:tc>
                  <a:txBody>
                    <a:bodyPr/>
                    <a:lstStyle/>
                    <a:p>
                      <a:r>
                        <a:rPr lang="it-IT" dirty="0" smtClean="0"/>
                        <a:t>qa194</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tr>
              <a:tr h="370840">
                <a:tc>
                  <a:txBody>
                    <a:bodyPr/>
                    <a:lstStyle/>
                    <a:p>
                      <a:r>
                        <a:rPr lang="is-IS" dirty="0" smtClean="0"/>
                        <a:t>…</a:t>
                      </a:r>
                      <a:endParaRPr lang="en-US" dirty="0"/>
                    </a:p>
                  </a:txBody>
                  <a:tcPr/>
                </a:tc>
                <a:tc>
                  <a:txBody>
                    <a:bodyPr/>
                    <a:lstStyle/>
                    <a:p>
                      <a:r>
                        <a:rPr lang="is-IS" dirty="0" smtClean="0"/>
                        <a:t>…</a:t>
                      </a:r>
                      <a:endParaRPr lang="en-US" dirty="0"/>
                    </a:p>
                  </a:txBody>
                  <a:tcPr/>
                </a:tc>
                <a:tc>
                  <a:txBody>
                    <a:bodyPr/>
                    <a:lstStyle/>
                    <a:p>
                      <a:r>
                        <a:rPr lang="is-IS" dirty="0" smtClean="0"/>
                        <a:t>…</a:t>
                      </a:r>
                      <a:endParaRPr lang="en-US" dirty="0"/>
                    </a:p>
                  </a:txBody>
                  <a:tcPr/>
                </a:tc>
              </a:tr>
            </a:tbl>
          </a:graphicData>
        </a:graphic>
      </p:graphicFrame>
      <mc:AlternateContent xmlns:mc="http://schemas.openxmlformats.org/markup-compatibility/2006">
        <mc:Choice xmlns="" xmlns:a14="http://schemas.microsoft.com/office/drawing/2010/main" Requires="a14">
          <p:sp>
            <p:nvSpPr>
              <p:cNvPr id="7" name="TextBox 6"/>
              <p:cNvSpPr txBox="1"/>
              <p:nvPr/>
            </p:nvSpPr>
            <p:spPr>
              <a:xfrm>
                <a:off x="6998683" y="4684091"/>
                <a:ext cx="5029197" cy="5861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charset="0"/>
                        </a:rPr>
                        <m:t>𝑔𝑎𝑝</m:t>
                      </m:r>
                      <m:r>
                        <a:rPr lang="es-ES" b="0" i="1" smtClean="0">
                          <a:latin typeface="Cambria Math" charset="0"/>
                        </a:rPr>
                        <m:t>=</m:t>
                      </m:r>
                      <m:f>
                        <m:fPr>
                          <m:ctrlPr>
                            <a:rPr lang="bg-BG" b="0" i="1" smtClean="0">
                              <a:latin typeface="Cambria Math" charset="0"/>
                            </a:rPr>
                          </m:ctrlPr>
                        </m:fPr>
                        <m:num>
                          <m:r>
                            <a:rPr lang="es-ES" i="1">
                              <a:latin typeface="Cambria Math" charset="0"/>
                            </a:rPr>
                            <m:t>𝑓</m:t>
                          </m:r>
                          <m:d>
                            <m:dPr>
                              <m:ctrlPr>
                                <a:rPr lang="es-ES" i="1">
                                  <a:latin typeface="Cambria Math" charset="0"/>
                                </a:rPr>
                              </m:ctrlPr>
                            </m:dPr>
                            <m:e>
                              <m:r>
                                <a:rPr lang="es-ES" i="1">
                                  <a:latin typeface="Cambria Math" charset="0"/>
                                </a:rPr>
                                <m:t>𝑦𝑜𝑢𝑟</m:t>
                              </m:r>
                              <m:r>
                                <a:rPr lang="es-ES" i="1">
                                  <a:latin typeface="Cambria Math" charset="0"/>
                                </a:rPr>
                                <m:t> </m:t>
                              </m:r>
                              <m:r>
                                <a:rPr lang="es-ES" i="1">
                                  <a:latin typeface="Cambria Math" charset="0"/>
                                </a:rPr>
                                <m:t>𝑎𝑙𝑔𝑜𝑟𝑖𝑡h𝑚</m:t>
                              </m:r>
                            </m:e>
                          </m:d>
                          <m:r>
                            <a:rPr lang="es-ES" i="1">
                              <a:latin typeface="Cambria Math" charset="0"/>
                            </a:rPr>
                            <m:t>−</m:t>
                          </m:r>
                          <m:r>
                            <a:rPr lang="es-ES" i="1">
                              <a:latin typeface="Cambria Math" charset="0"/>
                            </a:rPr>
                            <m:t>𝑓</m:t>
                          </m:r>
                          <m:r>
                            <a:rPr lang="es-ES" i="1">
                              <a:latin typeface="Cambria Math" charset="0"/>
                            </a:rPr>
                            <m:t>(</m:t>
                          </m:r>
                          <m:r>
                            <a:rPr lang="es-ES" i="1">
                              <a:latin typeface="Cambria Math" charset="0"/>
                            </a:rPr>
                            <m:t>𝑜𝑝𝑡𝑖𝑚𝑎𝑙</m:t>
                          </m:r>
                          <m:r>
                            <a:rPr lang="es-ES" i="1">
                              <a:latin typeface="Cambria Math" charset="0"/>
                            </a:rPr>
                            <m:t> </m:t>
                          </m:r>
                          <m:r>
                            <a:rPr lang="es-ES" i="1">
                              <a:latin typeface="Cambria Math" charset="0"/>
                            </a:rPr>
                            <m:t>𝑠𝑜𝑙𝑢𝑡𝑖𝑜𝑛</m:t>
                          </m:r>
                          <m:r>
                            <a:rPr lang="es-ES" i="1">
                              <a:latin typeface="Cambria Math" charset="0"/>
                            </a:rPr>
                            <m:t>)</m:t>
                          </m:r>
                        </m:num>
                        <m:den>
                          <m:r>
                            <a:rPr lang="es-ES" b="0" i="1" smtClean="0">
                              <a:latin typeface="Cambria Math" charset="0"/>
                            </a:rPr>
                            <m:t>𝑓</m:t>
                          </m:r>
                          <m:r>
                            <a:rPr lang="es-ES" b="0" i="1" smtClean="0">
                              <a:latin typeface="Cambria Math" charset="0"/>
                            </a:rPr>
                            <m:t>(</m:t>
                          </m:r>
                          <m:r>
                            <a:rPr lang="es-ES" b="0" i="1" smtClean="0">
                              <a:latin typeface="Cambria Math" charset="0"/>
                            </a:rPr>
                            <m:t>𝑜𝑝𝑡𝑖𝑚𝑎𝑙</m:t>
                          </m:r>
                          <m:r>
                            <a:rPr lang="es-ES" b="0" i="1" smtClean="0">
                              <a:latin typeface="Cambria Math" charset="0"/>
                            </a:rPr>
                            <m:t> </m:t>
                          </m:r>
                          <m:r>
                            <a:rPr lang="es-ES" b="0" i="1" smtClean="0">
                              <a:latin typeface="Cambria Math" charset="0"/>
                            </a:rPr>
                            <m:t>𝑠𝑜𝑙𝑢𝑡𝑖𝑜𝑛</m:t>
                          </m:r>
                          <m:r>
                            <a:rPr lang="es-ES" b="0" i="1" smtClean="0">
                              <a:latin typeface="Cambria Math" charset="0"/>
                            </a:rPr>
                            <m:t>)</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998683" y="4684091"/>
                <a:ext cx="5029197" cy="586122"/>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292664" y="3822990"/>
            <a:ext cx="6706019" cy="2308324"/>
          </a:xfrm>
          <a:prstGeom prst="rect">
            <a:avLst/>
          </a:prstGeom>
          <a:noFill/>
        </p:spPr>
        <p:txBody>
          <a:bodyPr wrap="square" rtlCol="0">
            <a:spAutoFit/>
          </a:bodyPr>
          <a:lstStyle/>
          <a:p>
            <a:pPr marL="285750" indent="-285750">
              <a:buFont typeface="Arial" charset="0"/>
              <a:buChar char="•"/>
            </a:pPr>
            <a:r>
              <a:rPr lang="en-US" dirty="0" smtClean="0"/>
              <a:t>Fix a set of parameters (e.g., a number of threads and a number of tasks) – Explain in a line how you fixed the parameters</a:t>
            </a:r>
          </a:p>
          <a:p>
            <a:pPr marL="285750" indent="-285750">
              <a:buFont typeface="Arial" charset="0"/>
              <a:buChar char="•"/>
            </a:pPr>
            <a:r>
              <a:rPr lang="en-US" dirty="0" smtClean="0"/>
              <a:t>Run your algorithm, with the fixed parameters, 10 times (with different seeds) for different execution times (e.g., 10, 20, and 40 s)</a:t>
            </a:r>
          </a:p>
          <a:p>
            <a:pPr marL="285750" indent="-285750">
              <a:buFont typeface="Arial" charset="0"/>
              <a:buChar char="•"/>
            </a:pPr>
            <a:r>
              <a:rPr lang="en-US" dirty="0" smtClean="0"/>
              <a:t>For each run compute the gap between the objective function of your solution, and the optimal solution (see the expression on the right) and report the average (over the 10 runs on the table)</a:t>
            </a:r>
            <a:endParaRPr lang="en-US" dirty="0"/>
          </a:p>
        </p:txBody>
      </p:sp>
    </p:spTree>
    <p:extLst>
      <p:ext uri="{BB962C8B-B14F-4D97-AF65-F5344CB8AC3E}">
        <p14:creationId xmlns="" xmlns:p14="http://schemas.microsoft.com/office/powerpoint/2010/main" val="203330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sp>
        <p:nvSpPr>
          <p:cNvPr id="8" name="TextBox 7"/>
          <p:cNvSpPr txBox="1"/>
          <p:nvPr/>
        </p:nvSpPr>
        <p:spPr>
          <a:xfrm>
            <a:off x="384916" y="4928576"/>
            <a:ext cx="11375296" cy="923330"/>
          </a:xfrm>
          <a:prstGeom prst="rect">
            <a:avLst/>
          </a:prstGeom>
          <a:noFill/>
        </p:spPr>
        <p:txBody>
          <a:bodyPr wrap="square" rtlCol="0">
            <a:spAutoFit/>
          </a:bodyPr>
          <a:lstStyle/>
          <a:p>
            <a:pPr marL="285750" indent="-285750">
              <a:buFont typeface="Arial" charset="0"/>
              <a:buChar char="•"/>
            </a:pPr>
            <a:r>
              <a:rPr lang="en-US" dirty="0" smtClean="0"/>
              <a:t>Select one or two instances</a:t>
            </a:r>
          </a:p>
          <a:p>
            <a:pPr marL="285750" indent="-285750">
              <a:buFont typeface="Arial" charset="0"/>
              <a:buChar char="•"/>
            </a:pPr>
            <a:r>
              <a:rPr lang="en-US" dirty="0" smtClean="0"/>
              <a:t>Run your algorithm for 60 s with different parameters (e.g., # of threads, # of tasks)</a:t>
            </a:r>
          </a:p>
          <a:p>
            <a:pPr marL="285750" indent="-285750">
              <a:buFont typeface="Arial" charset="0"/>
              <a:buChar char="•"/>
            </a:pPr>
            <a:r>
              <a:rPr lang="en-US" dirty="0" smtClean="0"/>
              <a:t>Build a chart showing the change on the gap with respect to the change of parameters (see the example above)</a:t>
            </a:r>
          </a:p>
        </p:txBody>
      </p:sp>
      <p:graphicFrame>
        <p:nvGraphicFramePr>
          <p:cNvPr id="10" name="Chart 9"/>
          <p:cNvGraphicFramePr>
            <a:graphicFrameLocks/>
          </p:cNvGraphicFramePr>
          <p:nvPr>
            <p:extLst>
              <p:ext uri="{D42A27DB-BD31-4B8C-83A1-F6EECF244321}">
                <p14:modId xmlns="" xmlns:p14="http://schemas.microsoft.com/office/powerpoint/2010/main" val="1882126371"/>
              </p:ext>
            </p:extLst>
          </p:nvPr>
        </p:nvGraphicFramePr>
        <p:xfrm>
          <a:off x="2115136" y="1120204"/>
          <a:ext cx="8176728" cy="3412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422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the effect of parallelism in the performance of your algorithm?</a:t>
            </a:r>
          </a:p>
          <a:p>
            <a:r>
              <a:rPr lang="en-US" dirty="0" smtClean="0"/>
              <a:t>What can be improved?</a:t>
            </a:r>
          </a:p>
          <a:p>
            <a:r>
              <a:rPr lang="en-US" dirty="0" smtClean="0"/>
              <a:t>What did you learn?</a:t>
            </a:r>
          </a:p>
        </p:txBody>
      </p:sp>
      <p:sp>
        <p:nvSpPr>
          <p:cNvPr id="3" name="Title 2"/>
          <p:cNvSpPr>
            <a:spLocks noGrp="1"/>
          </p:cNvSpPr>
          <p:nvPr>
            <p:ph type="title"/>
          </p:nvPr>
        </p:nvSpPr>
        <p:spPr/>
        <p:txBody>
          <a:bodyPr/>
          <a:lstStyle/>
          <a:p>
            <a:r>
              <a:rPr lang="en-US" dirty="0" smtClean="0"/>
              <a:t>Conclusions (1 slide)</a:t>
            </a:r>
            <a:endParaRPr lang="en-US" dirty="0"/>
          </a:p>
        </p:txBody>
      </p:sp>
    </p:spTree>
    <p:extLst>
      <p:ext uri="{BB962C8B-B14F-4D97-AF65-F5344CB8AC3E}">
        <p14:creationId xmlns="" xmlns:p14="http://schemas.microsoft.com/office/powerpoint/2010/main" val="894479036"/>
      </p:ext>
    </p:extLst>
  </p:cSld>
  <p:clrMapOvr>
    <a:masterClrMapping/>
  </p:clrMapOvr>
</p:sld>
</file>

<file path=ppt/theme/theme1.xml><?xml version="1.0" encoding="utf-8"?>
<a:theme xmlns:a="http://schemas.openxmlformats.org/drawingml/2006/main" name="slides_politech_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Section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E9460-7A0A-4EFD-B7D4-98AA4C16CC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slides_politech_english</Template>
  <TotalTime>0</TotalTime>
  <Words>354</Words>
  <Application>Microsoft Macintosh PowerPoint</Application>
  <PresentationFormat>Personnalisé</PresentationFormat>
  <Paragraphs>51</Paragraphs>
  <Slides>8</Slides>
  <Notes>0</Notes>
  <HiddenSlides>0</HiddenSlides>
  <MMClips>0</MMClips>
  <ScaleCrop>false</ScaleCrop>
  <HeadingPairs>
    <vt:vector size="4" baseType="variant">
      <vt:variant>
        <vt:lpstr>Thème</vt:lpstr>
      </vt:variant>
      <vt:variant>
        <vt:i4>4</vt:i4>
      </vt:variant>
      <vt:variant>
        <vt:lpstr>Titres des diapositives</vt:lpstr>
      </vt:variant>
      <vt:variant>
        <vt:i4>8</vt:i4>
      </vt:variant>
    </vt:vector>
  </HeadingPairs>
  <TitlesOfParts>
    <vt:vector size="12" baseType="lpstr">
      <vt:lpstr>slides_politech_english</vt:lpstr>
      <vt:lpstr>close</vt:lpstr>
      <vt:lpstr>content</vt:lpstr>
      <vt:lpstr>SectionIntro</vt:lpstr>
      <vt:lpstr>Diapositive 1</vt:lpstr>
      <vt:lpstr>Le problème du voyageur de commerce</vt:lpstr>
      <vt:lpstr>Problem decomposition (2-3 slides)</vt:lpstr>
      <vt:lpstr>Mapping (1 slide)</vt:lpstr>
      <vt:lpstr>Implementation (1-3 slides)</vt:lpstr>
      <vt:lpstr>Results (2 slides)</vt:lpstr>
      <vt:lpstr>Results (2 slides)</vt:lpstr>
      <vt:lpstr>Conclusions (1 slide)</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2014-08-18T13:58:55Z</dcterms:created>
  <dcterms:modified xsi:type="dcterms:W3CDTF">2018-03-26T13:15:58Z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TC040014279991</vt:lpwstr>
  </property>
</Properties>
</file>