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16" r:id="rId2"/>
    <p:sldMasterId id="2147484015" r:id="rId3"/>
    <p:sldMasterId id="2147484019" r:id="rId4"/>
    <p:sldMasterId id="2147484023" r:id="rId5"/>
  </p:sldMasterIdLst>
  <p:notesMasterIdLst>
    <p:notesMasterId r:id="rId16"/>
  </p:notesMasterIdLst>
  <p:sldIdLst>
    <p:sldId id="256" r:id="rId6"/>
    <p:sldId id="257" r:id="rId7"/>
    <p:sldId id="258" r:id="rId8"/>
    <p:sldId id="265" r:id="rId9"/>
    <p:sldId id="261" r:id="rId10"/>
    <p:sldId id="259" r:id="rId11"/>
    <p:sldId id="260" r:id="rId12"/>
    <p:sldId id="264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76092"/>
    <a:srgbClr val="386193"/>
    <a:srgbClr val="003760"/>
    <a:srgbClr val="003A62"/>
    <a:srgbClr val="333399"/>
    <a:srgbClr val="00ADEF"/>
    <a:srgbClr val="00B022"/>
    <a:srgbClr val="4C72A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889" autoAdjust="0"/>
    <p:restoredTop sz="90231" autoAdjust="0"/>
  </p:normalViewPr>
  <p:slideViewPr>
    <p:cSldViewPr snapToGrid="0">
      <p:cViewPr varScale="1">
        <p:scale>
          <a:sx n="44" d="100"/>
          <a:sy n="44" d="100"/>
        </p:scale>
        <p:origin x="-114" y="-5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68"/>
    </p:cViewPr>
  </p:sorterViewPr>
  <p:notesViewPr>
    <p:cSldViewPr snapToGrid="0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s-IS" dirty="0"/>
              <a:t>GAP vs. Number of </a:t>
            </a:r>
            <a:r>
              <a:rPr lang="is-IS" dirty="0" smtClean="0"/>
              <a:t>threads (CPU</a:t>
            </a:r>
            <a:r>
              <a:rPr lang="is-IS" baseline="0" dirty="0" smtClean="0"/>
              <a:t> = 60s, # task = # threads)</a:t>
            </a:r>
            <a:endParaRPr lang="is-IS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1"/>
          <c:order val="0"/>
          <c:tx>
            <c:v>Gap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50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0.30000000000000021</c:v>
                </c:pt>
                <c:pt idx="1">
                  <c:v>0.2</c:v>
                </c:pt>
                <c:pt idx="2">
                  <c:v>8.0000000000000071E-2</c:v>
                </c:pt>
                <c:pt idx="3">
                  <c:v>5.0000000000000037E-2</c:v>
                </c:pt>
                <c:pt idx="4">
                  <c:v>1.0000000000000009E-2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F17-4B01-8E48-F15C6C6E8E5B}"/>
            </c:ext>
          </c:extLst>
        </c:ser>
        <c:dLbls/>
        <c:marker val="1"/>
        <c:axId val="170148992"/>
        <c:axId val="170150528"/>
      </c:lineChart>
      <c:catAx>
        <c:axId val="1701489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150528"/>
        <c:crosses val="autoZero"/>
        <c:auto val="1"/>
        <c:lblAlgn val="ctr"/>
        <c:lblOffset val="100"/>
      </c:catAx>
      <c:valAx>
        <c:axId val="1701505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14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4735A-6EBE-4F02-86E9-F605F9C2786C}" type="datetimeFigureOut">
              <a:rPr lang="fr-FR" smtClean="0"/>
              <a:pPr/>
              <a:t>15/04/2018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AAE77-E266-4407-954C-96722577F8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987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9765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text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132496" y="967154"/>
            <a:ext cx="11912966" cy="522227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800" baseline="0">
                <a:latin typeface="Century Gothic" panose="020B0502020202020204" pitchFamily="34" charset="0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>
                <a:latin typeface="Century Gothic" panose="020B0502020202020204" pitchFamily="34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Century Gothic" panose="020B0502020202020204" pitchFamily="34" charset="0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baseline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Text: level 1</a:t>
            </a:r>
          </a:p>
          <a:p>
            <a:pPr lvl="1"/>
            <a:r>
              <a:rPr lang="en-US" noProof="0" dirty="0" smtClean="0"/>
              <a:t>Text: level 2</a:t>
            </a:r>
          </a:p>
          <a:p>
            <a:pPr lvl="2"/>
            <a:r>
              <a:rPr lang="en-US" noProof="0" dirty="0" smtClean="0"/>
              <a:t>Text: level 3</a:t>
            </a:r>
          </a:p>
          <a:p>
            <a:pPr lvl="3"/>
            <a:r>
              <a:rPr lang="en-US" noProof="0" dirty="0" smtClean="0"/>
              <a:t>Text: level 4</a:t>
            </a:r>
          </a:p>
          <a:p>
            <a:pPr lvl="4"/>
            <a:r>
              <a:rPr lang="en-US" noProof="0" dirty="0" smtClean="0"/>
              <a:t>Text: level 5</a:t>
            </a:r>
            <a:endParaRPr lang="en-US" noProof="0" dirty="0"/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2963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56886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2921000"/>
            <a:ext cx="11512354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5604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3009900"/>
            <a:ext cx="11512354" cy="254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Authors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91625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subtitle+auth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93700" y="2921000"/>
            <a:ext cx="11512354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0" y="3530600"/>
            <a:ext cx="11512354" cy="2540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Authors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6865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title+authors+affili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2070100"/>
            <a:ext cx="11512354" cy="749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1496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3505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4343400" y="3136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343400" y="3492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8318500" y="3136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8318500" y="3492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41529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381000" y="45085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4343400" y="4140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28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4343400" y="44958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21" hasCustomPrompt="1"/>
          </p:nvPr>
        </p:nvSpPr>
        <p:spPr>
          <a:xfrm>
            <a:off x="8318500" y="41402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Author</a:t>
            </a:r>
            <a:endParaRPr lang="en-US" noProof="0" dirty="0"/>
          </a:p>
        </p:txBody>
      </p:sp>
      <p:sp>
        <p:nvSpPr>
          <p:cNvPr id="30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8318500" y="4495800"/>
            <a:ext cx="36000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Affiliation</a:t>
            </a:r>
            <a:endParaRPr lang="en-US" noProof="0" dirty="0"/>
          </a:p>
        </p:txBody>
      </p:sp>
      <p:sp>
        <p:nvSpPr>
          <p:cNvPr id="31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393700" y="6108700"/>
            <a:ext cx="11531600" cy="495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Conference + Date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4354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15696" y="1964905"/>
            <a:ext cx="10972800" cy="77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noProof="0" dirty="0" smtClean="0"/>
              <a:t>Message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3508" y="4643312"/>
            <a:ext cx="3657600" cy="21209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>
                <a:solidFill>
                  <a:srgbClr val="003760"/>
                </a:solidFill>
                <a:latin typeface="Century Gothic" panose="020B0502020202020204" pitchFamily="34" charset="0"/>
              </a:defRPr>
            </a:lvl1pPr>
            <a:lvl2pPr>
              <a:defRPr sz="3600">
                <a:latin typeface="Century Gothic" panose="020B0502020202020204" pitchFamily="34" charset="0"/>
              </a:defRPr>
            </a:lvl2pPr>
            <a:lvl3pPr>
              <a:defRPr sz="3600">
                <a:latin typeface="Century Gothic" panose="020B0502020202020204" pitchFamily="34" charset="0"/>
              </a:defRPr>
            </a:lvl3pPr>
            <a:lvl4pPr>
              <a:defRPr sz="3600">
                <a:latin typeface="Century Gothic" panose="020B0502020202020204" pitchFamily="34" charset="0"/>
              </a:defRPr>
            </a:lvl4pPr>
            <a:lvl5pPr>
              <a:defRPr sz="3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Contact Info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2752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0408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subtitle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350" y="619819"/>
            <a:ext cx="11912400" cy="554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37609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8151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(L)+subtitle(L)+text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288" y="1156822"/>
            <a:ext cx="11922125" cy="503260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entury Gothic" panose="020B0502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600"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baseline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Text: level 1</a:t>
            </a:r>
          </a:p>
          <a:p>
            <a:pPr lvl="1"/>
            <a:r>
              <a:rPr lang="en-US" noProof="0" dirty="0" smtClean="0"/>
              <a:t>Text: level 2</a:t>
            </a:r>
          </a:p>
          <a:p>
            <a:pPr lvl="2"/>
            <a:r>
              <a:rPr lang="en-US" noProof="0" dirty="0" smtClean="0"/>
              <a:t>Text: level 3</a:t>
            </a:r>
          </a:p>
          <a:p>
            <a:pPr lvl="3"/>
            <a:r>
              <a:rPr lang="en-US" noProof="0" dirty="0" smtClean="0"/>
              <a:t>Text: level 4</a:t>
            </a:r>
          </a:p>
          <a:p>
            <a:pPr lvl="4"/>
            <a:r>
              <a:rPr lang="en-US" noProof="0" dirty="0" smtClean="0"/>
              <a:t>Text: level 5</a:t>
            </a:r>
            <a:endParaRPr lang="en-US" noProof="0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350" y="619819"/>
            <a:ext cx="11912400" cy="554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37609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17248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4208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4"/>
          <p:cNvSpPr/>
          <p:nvPr/>
        </p:nvSpPr>
        <p:spPr>
          <a:xfrm>
            <a:off x="0" y="-96712"/>
            <a:ext cx="12192000" cy="16550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3"/>
          <p:cNvGrpSpPr>
            <a:grpSpLocks noChangeAspect="1"/>
          </p:cNvGrpSpPr>
          <p:nvPr/>
        </p:nvGrpSpPr>
        <p:grpSpPr bwMode="hidden">
          <a:xfrm>
            <a:off x="0" y="714191"/>
            <a:ext cx="12192000" cy="1331580"/>
            <a:chOff x="-3905250" y="4294188"/>
            <a:chExt cx="13011150" cy="1892300"/>
          </a:xfrm>
        </p:grpSpPr>
        <p:sp>
          <p:nvSpPr>
            <p:cNvPr id="9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132756" y="1021562"/>
            <a:ext cx="5600836" cy="529224"/>
            <a:chOff x="282220" y="1065522"/>
            <a:chExt cx="5600836" cy="529224"/>
          </a:xfrm>
        </p:grpSpPr>
        <p:pic>
          <p:nvPicPr>
            <p:cNvPr id="14" name="Picture 2" descr="http://www.jcourtois.fr/uploads/logo/logo_polytech.png"/>
            <p:cNvPicPr>
              <a:picLocks noChangeAspect="1" noChangeArrowheads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438" b="15631"/>
            <a:stretch/>
          </p:blipFill>
          <p:spPr bwMode="auto">
            <a:xfrm>
              <a:off x="282220" y="1065522"/>
              <a:ext cx="1569528" cy="4931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jps.math.cnrs.fr/2014/logoCNRS.jp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708" y="1071927"/>
              <a:ext cx="504339" cy="5018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/>
            <p:cNvSpPr txBox="1"/>
            <p:nvPr userDrawn="1"/>
          </p:nvSpPr>
          <p:spPr>
            <a:xfrm>
              <a:off x="2439477" y="1110856"/>
              <a:ext cx="1171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Équipe OC </a:t>
              </a:r>
            </a:p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ERL-CNRS 6305 </a:t>
              </a:r>
              <a:endParaRPr lang="en-US" sz="1200" dirty="0">
                <a:solidFill>
                  <a:srgbClr val="003A62"/>
                </a:solidFill>
              </a:endParaRPr>
            </a:p>
          </p:txBody>
        </p:sp>
        <p:pic>
          <p:nvPicPr>
            <p:cNvPr id="18" name="Picture 8" descr="http://www.info.univ-tours.fr/jirc2009/images/li.png"/>
            <p:cNvPicPr>
              <a:picLocks noChangeAspect="1" noChangeArrowheads="1"/>
            </p:cNvPicPr>
            <p:nvPr userDrawn="1"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21386"/>
            <a:stretch/>
          </p:blipFill>
          <p:spPr bwMode="auto">
            <a:xfrm>
              <a:off x="3623844" y="1100634"/>
              <a:ext cx="448319" cy="42293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/>
            <p:cNvSpPr txBox="1"/>
            <p:nvPr userDrawn="1"/>
          </p:nvSpPr>
          <p:spPr>
            <a:xfrm>
              <a:off x="4012800" y="1133081"/>
              <a:ext cx="1870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>
                  <a:solidFill>
                    <a:srgbClr val="333399"/>
                  </a:solidFill>
                </a:rPr>
                <a:t>Laboratoire d’Informatique</a:t>
              </a:r>
            </a:p>
            <a:p>
              <a:r>
                <a:rPr lang="fr-FR" sz="1200" dirty="0" smtClean="0">
                  <a:solidFill>
                    <a:srgbClr val="333399"/>
                  </a:solidFill>
                </a:rPr>
                <a:t>EA 6300</a:t>
              </a:r>
              <a:endParaRPr lang="en-US" sz="1200" dirty="0">
                <a:solidFill>
                  <a:srgbClr val="33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4757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33" r:id="rId2"/>
    <p:sldLayoutId id="2147484032" r:id="rId3"/>
    <p:sldLayoutId id="2147484034" r:id="rId4"/>
    <p:sldLayoutId id="2147484036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3"/>
          <p:cNvSpPr/>
          <p:nvPr/>
        </p:nvSpPr>
        <p:spPr>
          <a:xfrm>
            <a:off x="0" y="-8792"/>
            <a:ext cx="12192000" cy="49651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4"/>
          <p:cNvSpPr>
            <a:spLocks/>
          </p:cNvSpPr>
          <p:nvPr/>
        </p:nvSpPr>
        <p:spPr bwMode="hidden">
          <a:xfrm>
            <a:off x="8063251" y="4203592"/>
            <a:ext cx="412874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6"/>
          <p:cNvSpPr>
            <a:spLocks/>
          </p:cNvSpPr>
          <p:nvPr/>
        </p:nvSpPr>
        <p:spPr bwMode="hidden">
          <a:xfrm>
            <a:off x="7479319" y="4074175"/>
            <a:ext cx="4712681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2" name="Freeform 10"/>
          <p:cNvSpPr>
            <a:spLocks/>
          </p:cNvSpPr>
          <p:nvPr/>
        </p:nvSpPr>
        <p:spPr bwMode="hidden">
          <a:xfrm>
            <a:off x="0" y="4058555"/>
            <a:ext cx="12192000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22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34832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grpSp>
        <p:nvGrpSpPr>
          <p:cNvPr id="3" name="Groupe 2"/>
          <p:cNvGrpSpPr/>
          <p:nvPr/>
        </p:nvGrpSpPr>
        <p:grpSpPr>
          <a:xfrm>
            <a:off x="207833" y="6323874"/>
            <a:ext cx="5600836" cy="529224"/>
            <a:chOff x="155577" y="6297105"/>
            <a:chExt cx="5600836" cy="529224"/>
          </a:xfrm>
        </p:grpSpPr>
        <p:pic>
          <p:nvPicPr>
            <p:cNvPr id="5" name="Picture 2" descr="http://www.jcourtois.fr/uploads/logo/logo_polytech.png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438" b="15631"/>
            <a:stretch/>
          </p:blipFill>
          <p:spPr bwMode="auto">
            <a:xfrm>
              <a:off x="155577" y="6297105"/>
              <a:ext cx="1569528" cy="4931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://jps.math.cnrs.fr/2014/logoCNRS.jp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065" y="6303510"/>
              <a:ext cx="504339" cy="50181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/>
            <p:cNvSpPr txBox="1"/>
            <p:nvPr userDrawn="1"/>
          </p:nvSpPr>
          <p:spPr>
            <a:xfrm>
              <a:off x="2312834" y="6342439"/>
              <a:ext cx="1171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Équipe OC </a:t>
              </a:r>
            </a:p>
            <a:p>
              <a:pPr algn="ctr"/>
              <a:r>
                <a:rPr lang="fr-FR" sz="1200" dirty="0" smtClean="0">
                  <a:solidFill>
                    <a:srgbClr val="003A62"/>
                  </a:solidFill>
                </a:rPr>
                <a:t>ERL-CNRS 6305 </a:t>
              </a:r>
              <a:endParaRPr lang="en-US" sz="1200" dirty="0">
                <a:solidFill>
                  <a:srgbClr val="003A62"/>
                </a:solidFill>
              </a:endParaRPr>
            </a:p>
          </p:txBody>
        </p:sp>
        <p:pic>
          <p:nvPicPr>
            <p:cNvPr id="11" name="Picture 8" descr="http://www.info.univ-tours.fr/jirc2009/images/li.png"/>
            <p:cNvPicPr>
              <a:picLocks noChangeAspect="1" noChangeArrowheads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21386"/>
            <a:stretch/>
          </p:blipFill>
          <p:spPr bwMode="auto">
            <a:xfrm>
              <a:off x="3497201" y="6332217"/>
              <a:ext cx="448319" cy="42293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 userDrawn="1"/>
          </p:nvSpPr>
          <p:spPr>
            <a:xfrm>
              <a:off x="3886157" y="6364664"/>
              <a:ext cx="1870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dirty="0" smtClean="0">
                  <a:solidFill>
                    <a:srgbClr val="333399"/>
                  </a:solidFill>
                </a:rPr>
                <a:t>Laboratoire d’Informatique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dirty="0" smtClean="0">
                  <a:solidFill>
                    <a:srgbClr val="333399"/>
                  </a:solidFill>
                </a:rPr>
                <a:t>EA 6300</a:t>
              </a:r>
            </a:p>
          </p:txBody>
        </p:sp>
      </p:grpSp>
      <p:sp>
        <p:nvSpPr>
          <p:cNvPr id="23" name="Freeform 14"/>
          <p:cNvSpPr>
            <a:spLocks/>
          </p:cNvSpPr>
          <p:nvPr/>
        </p:nvSpPr>
        <p:spPr bwMode="hidden">
          <a:xfrm>
            <a:off x="9662160" y="6277699"/>
            <a:ext cx="2515730" cy="58030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1">
              <a:lumMod val="85000"/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8"/>
          <p:cNvSpPr>
            <a:spLocks/>
          </p:cNvSpPr>
          <p:nvPr/>
        </p:nvSpPr>
        <p:spPr bwMode="hidden">
          <a:xfrm>
            <a:off x="4206240" y="6239599"/>
            <a:ext cx="7669474" cy="618402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9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30" r:id="rId3"/>
    <p:sldLayoutId id="214748402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37609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3"/>
          <p:cNvSpPr/>
          <p:nvPr/>
        </p:nvSpPr>
        <p:spPr>
          <a:xfrm>
            <a:off x="-130629" y="-101601"/>
            <a:ext cx="12438743" cy="7082971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titre 1"/>
          <p:cNvSpPr>
            <a:spLocks noGrp="1"/>
          </p:cNvSpPr>
          <p:nvPr>
            <p:ph type="title"/>
          </p:nvPr>
        </p:nvSpPr>
        <p:spPr>
          <a:xfrm>
            <a:off x="134832" y="142758"/>
            <a:ext cx="11910632" cy="543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 smtClean="0"/>
              <a:t>Modifiez</a:t>
            </a:r>
            <a:r>
              <a:rPr lang="en-US" noProof="0" dirty="0" smtClean="0"/>
              <a:t>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075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smtClean="0"/>
              <a:t>Richard </a:t>
            </a:r>
            <a:r>
              <a:rPr lang="en-US" b="1" dirty="0" err="1" smtClean="0"/>
              <a:t>Benoît</a:t>
            </a:r>
            <a:endParaRPr lang="en-US" b="1" dirty="0" smtClean="0"/>
          </a:p>
          <a:p>
            <a:r>
              <a:rPr lang="en-US" b="1" dirty="0" smtClean="0"/>
              <a:t>Rossi Thomas</a:t>
            </a:r>
            <a:endParaRPr lang="en-US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Un algorithme de recherche locale </a:t>
            </a:r>
            <a:r>
              <a:rPr lang="fr-FR" dirty="0" err="1" smtClean="0"/>
              <a:t>multi-thread</a:t>
            </a:r>
            <a:r>
              <a:rPr lang="fr-FR" dirty="0" smtClean="0"/>
              <a:t> pour le problème du voyageur de commerce.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Mars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2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the effect of parallelism in the performance of your algorithm?</a:t>
            </a:r>
          </a:p>
          <a:p>
            <a:r>
              <a:rPr lang="en-US" dirty="0" smtClean="0"/>
              <a:t>What can be improved?</a:t>
            </a:r>
          </a:p>
          <a:p>
            <a:r>
              <a:rPr lang="en-US" dirty="0" smtClean="0"/>
              <a:t>What did you learn?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447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Le </a:t>
            </a:r>
            <a:r>
              <a:rPr lang="fr-FR" dirty="0" smtClean="0"/>
              <a:t>problème</a:t>
            </a:r>
            <a:r>
              <a:rPr lang="en-US" dirty="0" smtClean="0"/>
              <a:t> du voyageur de </a:t>
            </a:r>
            <a:r>
              <a:rPr lang="fr-FR" dirty="0" smtClean="0"/>
              <a:t>commerce est un problème d’optimisation. On relie n villes tel que toutes les villes soient reliées à deux villes et qu’on ne passe qu’une fois par chaque ville.</a:t>
            </a:r>
          </a:p>
          <a:p>
            <a:pPr>
              <a:buNone/>
            </a:pPr>
            <a:r>
              <a:rPr lang="fr-FR" dirty="0" smtClean="0"/>
              <a:t>		La fonction objectif est la distance totale du trajet créé en reliant les villes. On essaie ici de minimiser cette distance.</a:t>
            </a:r>
          </a:p>
          <a:p>
            <a:pPr>
              <a:buNone/>
            </a:pPr>
            <a:r>
              <a:rPr lang="fr-FR" dirty="0" smtClean="0"/>
              <a:t>		La </a:t>
            </a:r>
            <a:r>
              <a:rPr lang="fr-FR" dirty="0" err="1" smtClean="0"/>
              <a:t>métaheuristique</a:t>
            </a:r>
            <a:r>
              <a:rPr lang="fr-FR" dirty="0" smtClean="0"/>
              <a:t> utilisée est la recherche locale.</a:t>
            </a:r>
          </a:p>
          <a:p>
            <a:pPr>
              <a:buNone/>
            </a:pPr>
            <a:r>
              <a:rPr lang="fr-FR" dirty="0" smtClean="0"/>
              <a:t>		L’opérateur de voisinage utilisé est « relocalisation ».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7248" y="171786"/>
            <a:ext cx="11910632" cy="543047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problème</a:t>
            </a:r>
            <a:r>
              <a:rPr lang="en-US" dirty="0" smtClean="0"/>
              <a:t> du voyageur de 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5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Nous avons décomposé le problème en plusieurs tâches. </a:t>
            </a:r>
          </a:p>
          <a:p>
            <a:r>
              <a:rPr lang="fr-FR" dirty="0" smtClean="0"/>
              <a:t>La première va générer une solution aléatoirement. C’est ensuite cette solution qui sera utilisée par les tâches suivantes.</a:t>
            </a:r>
          </a:p>
          <a:p>
            <a:r>
              <a:rPr lang="fr-FR" dirty="0" smtClean="0"/>
              <a:t>Nous générons ensuite différentes tâches, chaque tâche va réaliser toutes les relocations pour une ville donnée et renvoie la meilleure solution trouvée.</a:t>
            </a:r>
          </a:p>
          <a:p>
            <a:endParaRPr lang="fr-FR" dirty="0"/>
          </a:p>
          <a:p>
            <a:r>
              <a:rPr lang="fr-FR" dirty="0" smtClean="0"/>
              <a:t>On arrive ainsi à un </a:t>
            </a:r>
            <a:r>
              <a:rPr lang="fr-FR" dirty="0" err="1" smtClean="0"/>
              <a:t>dégré</a:t>
            </a:r>
            <a:r>
              <a:rPr lang="fr-FR" dirty="0" smtClean="0"/>
              <a:t> de concurrence maximal égal au nombre de villes de notre instance.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Décomposition</a:t>
            </a:r>
            <a:r>
              <a:rPr lang="en-US" dirty="0" smtClean="0"/>
              <a:t> du </a:t>
            </a:r>
            <a:r>
              <a:rPr lang="en-US" dirty="0" err="1" smtClean="0"/>
              <a:t>problème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3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263909" y="4704052"/>
            <a:ext cx="4457977" cy="1524000"/>
          </a:xfrm>
        </p:spPr>
        <p:txBody>
          <a:bodyPr/>
          <a:lstStyle/>
          <a:p>
            <a:pPr marL="457200" lvl="1" indent="-457200">
              <a:buNone/>
            </a:pPr>
            <a:r>
              <a:rPr lang="fr-FR" sz="2400" u="sng" dirty="0"/>
              <a:t>Légende :</a:t>
            </a:r>
          </a:p>
          <a:p>
            <a:pPr marL="628650" lvl="1" indent="-342900"/>
            <a:r>
              <a:rPr lang="fr-FR" sz="2400" b="1" dirty="0" smtClean="0"/>
              <a:t>Pr</a:t>
            </a:r>
            <a:r>
              <a:rPr lang="fr-FR" sz="2400" dirty="0" smtClean="0"/>
              <a:t> </a:t>
            </a:r>
            <a:r>
              <a:rPr lang="fr-FR" sz="2400" dirty="0"/>
              <a:t>: Algorithme </a:t>
            </a:r>
            <a:r>
              <a:rPr lang="fr-FR" sz="2400" dirty="0" smtClean="0"/>
              <a:t>principal</a:t>
            </a:r>
            <a:endParaRPr lang="fr-FR" sz="2400" dirty="0"/>
          </a:p>
          <a:p>
            <a:pPr marL="628650" lvl="1" indent="-342900"/>
            <a:r>
              <a:rPr lang="fr-FR" sz="2400" b="1" dirty="0" smtClean="0"/>
              <a:t>Tr</a:t>
            </a:r>
            <a:r>
              <a:rPr lang="fr-FR" sz="2400" dirty="0" smtClean="0"/>
              <a:t> : Tâche de relocation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Décomposition</a:t>
            </a:r>
            <a:r>
              <a:rPr lang="en-US" dirty="0" smtClean="0"/>
              <a:t> du </a:t>
            </a:r>
            <a:r>
              <a:rPr lang="en-US" dirty="0" err="1" smtClean="0"/>
              <a:t>problème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7677" y="230708"/>
            <a:ext cx="4971945" cy="5949480"/>
          </a:xfrm>
          <a:prstGeom prst="rect">
            <a:avLst/>
          </a:prstGeom>
        </p:spPr>
      </p:pic>
      <p:sp>
        <p:nvSpPr>
          <p:cNvPr id="7" name="Espace réservé du texte 5"/>
          <p:cNvSpPr txBox="1">
            <a:spLocks/>
          </p:cNvSpPr>
          <p:nvPr/>
        </p:nvSpPr>
        <p:spPr>
          <a:xfrm>
            <a:off x="132496" y="967154"/>
            <a:ext cx="6486923" cy="3604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Notre algorithme principal génère ainsi une solution qui sera utilisée en parallèle dans les différentes tâches de relocation.</a:t>
            </a:r>
          </a:p>
          <a:p>
            <a:r>
              <a:rPr lang="fr-FR" dirty="0" smtClean="0"/>
              <a:t>L’opération sera répétée autant de fois que possible, tant que le temps configuré par l’utilisateur n’est pas écoulé.</a:t>
            </a:r>
          </a:p>
        </p:txBody>
      </p:sp>
      <p:sp>
        <p:nvSpPr>
          <p:cNvPr id="8" name="Espace réservé du texte 5"/>
          <p:cNvSpPr txBox="1">
            <a:spLocks/>
          </p:cNvSpPr>
          <p:nvPr/>
        </p:nvSpPr>
        <p:spPr>
          <a:xfrm>
            <a:off x="9256060" y="5466052"/>
            <a:ext cx="2862050" cy="916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i="1" u="sng" dirty="0" err="1" smtClean="0"/>
              <a:t>Task</a:t>
            </a:r>
            <a:r>
              <a:rPr lang="fr-FR" i="1" u="sng" dirty="0" smtClean="0"/>
              <a:t> interaction </a:t>
            </a:r>
            <a:r>
              <a:rPr lang="fr-FR" i="1" u="sng" dirty="0" err="1" smtClean="0"/>
              <a:t>diagram</a:t>
            </a:r>
            <a:endParaRPr lang="fr-FR" i="1" u="sng" dirty="0" smtClean="0"/>
          </a:p>
        </p:txBody>
      </p:sp>
    </p:spTree>
    <p:extLst>
      <p:ext uri="{BB962C8B-B14F-4D97-AF65-F5344CB8AC3E}">
        <p14:creationId xmlns:p14="http://schemas.microsoft.com/office/powerpoint/2010/main" xmlns="" val="879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 l’aide d’un objet </a:t>
            </a:r>
            <a:r>
              <a:rPr lang="fr-FR" i="1" dirty="0" err="1" smtClean="0"/>
              <a:t>executor</a:t>
            </a:r>
            <a:r>
              <a:rPr lang="fr-FR" dirty="0" smtClean="0"/>
              <a:t> de la classe </a:t>
            </a:r>
            <a:r>
              <a:rPr lang="fr-FR" dirty="0" err="1" smtClean="0"/>
              <a:t>ExecutorService</a:t>
            </a:r>
            <a:r>
              <a:rPr lang="fr-FR" dirty="0" smtClean="0"/>
              <a:t>, on réalise une “</a:t>
            </a:r>
            <a:r>
              <a:rPr lang="fr-FR" dirty="0" err="1" smtClean="0"/>
              <a:t>newFixedThreadPool</a:t>
            </a:r>
            <a:r>
              <a:rPr lang="fr-FR" dirty="0" smtClean="0"/>
              <a:t>” qui contiendra autant de thread que le nombre indiqué dans le fichier de configuration. On crée ensuite les taches en les ajoutant à une </a:t>
            </a:r>
            <a:r>
              <a:rPr lang="fr-FR" dirty="0" err="1" smtClean="0"/>
              <a:t>ArrayList</a:t>
            </a:r>
            <a:r>
              <a:rPr lang="fr-FR" dirty="0" smtClean="0"/>
              <a:t> puis on appelle la méthode </a:t>
            </a:r>
            <a:r>
              <a:rPr lang="fr-FR" i="1" dirty="0" err="1" smtClean="0"/>
              <a:t>invokeAll</a:t>
            </a:r>
            <a:r>
              <a:rPr lang="fr-FR" i="1" dirty="0" smtClean="0"/>
              <a:t>() </a:t>
            </a:r>
            <a:r>
              <a:rPr lang="fr-FR" dirty="0" smtClean="0"/>
              <a:t>de l’objet </a:t>
            </a:r>
            <a:r>
              <a:rPr lang="fr-FR" i="1" dirty="0" err="1" smtClean="0"/>
              <a:t>executor</a:t>
            </a:r>
            <a:r>
              <a:rPr lang="fr-FR" dirty="0" smtClean="0"/>
              <a:t> en passant en </a:t>
            </a:r>
            <a:r>
              <a:rPr lang="fr-FR" dirty="0" smtClean="0"/>
              <a:t>paramètre </a:t>
            </a:r>
            <a:r>
              <a:rPr lang="fr-FR" dirty="0" smtClean="0"/>
              <a:t>la liste de taches à exécuter.</a:t>
            </a:r>
            <a:endParaRPr lang="fr-FR" i="1" dirty="0" smtClean="0"/>
          </a:p>
          <a:p>
            <a:r>
              <a:rPr lang="fr-FR" dirty="0" smtClean="0"/>
              <a:t>En retour de cette méthode, on obtient une liste qui contient toutes les différentes meilleures solutions pour chaque ville, il ne nous reste ensuite plus qu’à récupérer la meilleure d’entre elle.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Assignation des </a:t>
            </a:r>
            <a:r>
              <a:rPr lang="en-US" dirty="0" err="1" smtClean="0"/>
              <a:t>tâches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47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Show a class diagram</a:t>
            </a:r>
          </a:p>
          <a:p>
            <a:r>
              <a:rPr lang="en-US" dirty="0" smtClean="0"/>
              <a:t>Did you use any synchronization mechanism (e.g., locks, barriers, synchronized methods,</a:t>
            </a:r>
            <a:r>
              <a:rPr lang="is-IS" dirty="0" smtClean="0"/>
              <a:t>…) in your implementation? </a:t>
            </a:r>
            <a:r>
              <a:rPr lang="en-US" dirty="0" smtClean="0"/>
              <a:t>W</a:t>
            </a:r>
            <a:r>
              <a:rPr lang="is-IS" dirty="0" smtClean="0"/>
              <a:t>here? Why?</a:t>
            </a:r>
          </a:p>
          <a:p>
            <a:endParaRPr lang="is-IS" dirty="0"/>
          </a:p>
          <a:p>
            <a:r>
              <a:rPr lang="is-IS" dirty="0" smtClean="0"/>
              <a:t>Nous avons décidés d‘implémenter une méthode </a:t>
            </a:r>
            <a:r>
              <a:rPr lang="is-IS" dirty="0" smtClean="0"/>
              <a:t>de recherche locale dans </a:t>
            </a:r>
            <a:r>
              <a:rPr lang="is-IS" dirty="0" smtClean="0"/>
              <a:t>nos </a:t>
            </a:r>
            <a:r>
              <a:rPr lang="is-IS" dirty="0" smtClean="0"/>
              <a:t>différentes tâches </a:t>
            </a:r>
            <a:r>
              <a:rPr lang="is-IS" dirty="0" smtClean="0"/>
              <a:t>de relocation de ville </a:t>
            </a:r>
            <a:r>
              <a:rPr lang="is-IS" dirty="0" smtClean="0"/>
              <a:t>afin de génerer un voisinage partiel </a:t>
            </a:r>
            <a:endParaRPr lang="is-IS" dirty="0" smtClean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(1-3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4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6556259"/>
              </p:ext>
            </p:extLst>
          </p:nvPr>
        </p:nvGraphicFramePr>
        <p:xfrm>
          <a:off x="6399273" y="1398007"/>
          <a:ext cx="535519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0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87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fichier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Durée</a:t>
                      </a:r>
                      <a:r>
                        <a:rPr lang="en-US" dirty="0" smtClean="0"/>
                        <a:t> max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secondes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Ecart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moyen</a:t>
                      </a:r>
                      <a:r>
                        <a:rPr lang="en-US" baseline="0" dirty="0" smtClean="0"/>
                        <a:t> optimum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7466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1.41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178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qa194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7.59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qa194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7.34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qa194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7.33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73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uy734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18.98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265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uy734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18.73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0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uy734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18.60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1143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362710" y="5082298"/>
                <a:ext cx="54829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𝑐𝑎𝑟𝑡</m:t>
                      </m:r>
                      <m:r>
                        <a:rPr lang="es-E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𝑜𝑡𝑟𝑒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𝑎𝑙𝑔𝑜𝑟𝑖𝑡h𝑚𝑒</m:t>
                              </m:r>
                            </m:e>
                          </m:d>
                          <m:r>
                            <a:rPr lang="es-ES" i="1">
                              <a:latin typeface="Cambria Math" charset="0"/>
                            </a:rPr>
                            <m:t>−</m:t>
                          </m:r>
                          <m:r>
                            <a:rPr lang="es-ES" i="1">
                              <a:latin typeface="Cambria Math" charset="0"/>
                            </a:rPr>
                            <m:t>𝑓</m:t>
                          </m:r>
                          <m:r>
                            <a:rPr lang="es-ES" i="1">
                              <a:latin typeface="Cambria Math" charset="0"/>
                            </a:rPr>
                            <m:t>(</m:t>
                          </m:r>
                          <m:r>
                            <a:rPr lang="es-ES" i="1">
                              <a:latin typeface="Cambria Math" charset="0"/>
                            </a:rPr>
                            <m:t>𝑠𝑜𝑙𝑢𝑡𝑖𝑜𝑛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charset="0"/>
                            </a:rPr>
                            <m:t>𝑜𝑝𝑡𝑖𝑚𝑎𝑙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s-E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s-ES" i="1">
                              <a:latin typeface="Cambria Math" charset="0"/>
                            </a:rPr>
                            <m:t>𝑠𝑜𝑙𝑢𝑡𝑖𝑜𝑛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charset="0"/>
                            </a:rPr>
                            <m:t>𝑜𝑝𝑡𝑖𝑚𝑎𝑙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E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0" y="5082298"/>
                <a:ext cx="5482911" cy="586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7247" y="1398007"/>
            <a:ext cx="6200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Après divers tests, nous </a:t>
            </a:r>
            <a:r>
              <a:rPr lang="en-US" dirty="0" err="1" smtClean="0">
                <a:latin typeface="Century Gothic" panose="020B0502020202020204" pitchFamily="34" charset="0"/>
              </a:rPr>
              <a:t>avons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décidé</a:t>
            </a:r>
            <a:r>
              <a:rPr lang="en-US" dirty="0" smtClean="0">
                <a:latin typeface="Century Gothic" panose="020B0502020202020204" pitchFamily="34" charset="0"/>
              </a:rPr>
              <a:t> de </a:t>
            </a:r>
            <a:r>
              <a:rPr lang="en-US" dirty="0" err="1" smtClean="0">
                <a:latin typeface="Century Gothic" panose="020B0502020202020204" pitchFamily="34" charset="0"/>
              </a:rPr>
              <a:t>réaliser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tous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nos</a:t>
            </a:r>
            <a:r>
              <a:rPr lang="en-US" dirty="0" smtClean="0">
                <a:latin typeface="Century Gothic" panose="020B0502020202020204" pitchFamily="34" charset="0"/>
              </a:rPr>
              <a:t> tests avec 24 </a:t>
            </a:r>
            <a:r>
              <a:rPr lang="en-US" dirty="0" err="1" smtClean="0">
                <a:latin typeface="Century Gothic" panose="020B0502020202020204" pitchFamily="34" charset="0"/>
              </a:rPr>
              <a:t>tâches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réparties</a:t>
            </a:r>
            <a:r>
              <a:rPr lang="en-US" dirty="0" smtClean="0">
                <a:latin typeface="Century Gothic" panose="020B0502020202020204" pitchFamily="34" charset="0"/>
              </a:rPr>
              <a:t> sur 6 threads. Nous </a:t>
            </a:r>
            <a:r>
              <a:rPr lang="en-US" dirty="0" err="1" smtClean="0">
                <a:latin typeface="Century Gothic" panose="020B0502020202020204" pitchFamily="34" charset="0"/>
              </a:rPr>
              <a:t>avons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fixé</a:t>
            </a:r>
            <a:r>
              <a:rPr lang="en-US" dirty="0" smtClean="0">
                <a:latin typeface="Century Gothic" panose="020B0502020202020204" pitchFamily="34" charset="0"/>
              </a:rPr>
              <a:t> le </a:t>
            </a:r>
            <a:r>
              <a:rPr lang="en-US" dirty="0" err="1" smtClean="0">
                <a:latin typeface="Century Gothic" panose="020B0502020202020204" pitchFamily="34" charset="0"/>
              </a:rPr>
              <a:t>nombre</a:t>
            </a:r>
            <a:r>
              <a:rPr lang="en-US" dirty="0" smtClean="0">
                <a:latin typeface="Century Gothic" panose="020B0502020202020204" pitchFamily="34" charset="0"/>
              </a:rPr>
              <a:t> de thread à 6 car </a:t>
            </a:r>
            <a:r>
              <a:rPr lang="en-US" dirty="0" err="1" smtClean="0">
                <a:latin typeface="Century Gothic" panose="020B0502020202020204" pitchFamily="34" charset="0"/>
              </a:rPr>
              <a:t>nos</a:t>
            </a:r>
            <a:r>
              <a:rPr lang="en-US" dirty="0" smtClean="0">
                <a:latin typeface="Century Gothic" panose="020B0502020202020204" pitchFamily="34" charset="0"/>
              </a:rPr>
              <a:t> PC </a:t>
            </a:r>
            <a:r>
              <a:rPr lang="en-US" dirty="0" err="1" smtClean="0">
                <a:latin typeface="Century Gothic" panose="020B0502020202020204" pitchFamily="34" charset="0"/>
              </a:rPr>
              <a:t>disposaient</a:t>
            </a:r>
            <a:r>
              <a:rPr lang="en-US" dirty="0" smtClean="0">
                <a:latin typeface="Century Gothic" panose="020B0502020202020204" pitchFamily="34" charset="0"/>
              </a:rPr>
              <a:t> de 4 </a:t>
            </a:r>
            <a:r>
              <a:rPr lang="en-US" dirty="0" err="1" smtClean="0">
                <a:latin typeface="Century Gothic" panose="020B0502020202020204" pitchFamily="34" charset="0"/>
              </a:rPr>
              <a:t>coeurs</a:t>
            </a:r>
            <a:r>
              <a:rPr lang="en-US" dirty="0" smtClean="0">
                <a:latin typeface="Century Gothic" panose="020B0502020202020204" pitchFamily="34" charset="0"/>
              </a:rPr>
              <a:t>, or </a:t>
            </a:r>
            <a:r>
              <a:rPr lang="en-US" dirty="0" err="1" smtClean="0">
                <a:latin typeface="Century Gothic" panose="020B0502020202020204" pitchFamily="34" charset="0"/>
              </a:rPr>
              <a:t>lors</a:t>
            </a:r>
            <a:r>
              <a:rPr lang="en-US" dirty="0" smtClean="0">
                <a:latin typeface="Century Gothic" panose="020B0502020202020204" pitchFamily="34" charset="0"/>
              </a:rPr>
              <a:t> de </a:t>
            </a:r>
            <a:r>
              <a:rPr lang="en-US" dirty="0" err="1" smtClean="0">
                <a:latin typeface="Century Gothic" panose="020B0502020202020204" pitchFamily="34" charset="0"/>
              </a:rPr>
              <a:t>notre</a:t>
            </a:r>
            <a:r>
              <a:rPr lang="en-US" dirty="0" smtClean="0">
                <a:latin typeface="Century Gothic" panose="020B0502020202020204" pitchFamily="34" charset="0"/>
              </a:rPr>
              <a:t> CM </a:t>
            </a:r>
            <a:r>
              <a:rPr lang="en-US" dirty="0" err="1" smtClean="0">
                <a:latin typeface="Century Gothic" panose="020B0502020202020204" pitchFamily="34" charset="0"/>
              </a:rPr>
              <a:t>d’ASR</a:t>
            </a:r>
            <a:r>
              <a:rPr lang="en-US" dirty="0" smtClean="0">
                <a:latin typeface="Century Gothic" panose="020B0502020202020204" pitchFamily="34" charset="0"/>
              </a:rPr>
              <a:t> multi-thread, </a:t>
            </a:r>
            <a:r>
              <a:rPr lang="en-US" dirty="0" err="1" smtClean="0">
                <a:latin typeface="Century Gothic" panose="020B0502020202020204" pitchFamily="34" charset="0"/>
              </a:rPr>
              <a:t>il</a:t>
            </a:r>
            <a:r>
              <a:rPr lang="en-US" dirty="0" smtClean="0">
                <a:latin typeface="Century Gothic" panose="020B0502020202020204" pitchFamily="34" charset="0"/>
              </a:rPr>
              <a:t> nous a </a:t>
            </a:r>
            <a:r>
              <a:rPr lang="en-US" dirty="0" err="1" smtClean="0">
                <a:latin typeface="Century Gothic" panose="020B0502020202020204" pitchFamily="34" charset="0"/>
              </a:rPr>
              <a:t>été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dit</a:t>
            </a:r>
            <a:r>
              <a:rPr lang="en-US" dirty="0" smtClean="0">
                <a:latin typeface="Century Gothic" panose="020B0502020202020204" pitchFamily="34" charset="0"/>
              </a:rPr>
              <a:t>  </a:t>
            </a:r>
            <a:r>
              <a:rPr lang="en-US" dirty="0" err="1" smtClean="0">
                <a:latin typeface="Century Gothic" panose="020B0502020202020204" pitchFamily="34" charset="0"/>
              </a:rPr>
              <a:t>qu’il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fallait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toujours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avoir</a:t>
            </a:r>
            <a:r>
              <a:rPr lang="en-US" dirty="0" smtClean="0">
                <a:latin typeface="Century Gothic" panose="020B0502020202020204" pitchFamily="34" charset="0"/>
              </a:rPr>
              <a:t> plus de threads que de </a:t>
            </a:r>
            <a:r>
              <a:rPr lang="en-US" dirty="0" err="1" smtClean="0">
                <a:latin typeface="Century Gothic" panose="020B0502020202020204" pitchFamily="34" charset="0"/>
              </a:rPr>
              <a:t>coeurs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Les </a:t>
            </a:r>
            <a:r>
              <a:rPr lang="en-US" dirty="0" err="1" smtClean="0">
                <a:latin typeface="Century Gothic" panose="020B0502020202020204" pitchFamily="34" charset="0"/>
              </a:rPr>
              <a:t>différents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résultats</a:t>
            </a:r>
            <a:r>
              <a:rPr lang="en-US" dirty="0" smtClean="0">
                <a:latin typeface="Century Gothic" panose="020B0502020202020204" pitchFamily="34" charset="0"/>
              </a:rPr>
              <a:t> que nous </a:t>
            </a:r>
            <a:r>
              <a:rPr lang="en-US" dirty="0" err="1" smtClean="0">
                <a:latin typeface="Century Gothic" panose="020B0502020202020204" pitchFamily="34" charset="0"/>
              </a:rPr>
              <a:t>avons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ensuite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obtenus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sont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tous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indiqués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dans</a:t>
            </a:r>
            <a:r>
              <a:rPr lang="en-US" dirty="0" smtClean="0">
                <a:latin typeface="Century Gothic" panose="020B0502020202020204" pitchFamily="34" charset="0"/>
              </a:rPr>
              <a:t> le tableau ci-</a:t>
            </a:r>
            <a:r>
              <a:rPr lang="en-US" dirty="0" err="1" smtClean="0">
                <a:latin typeface="Century Gothic" panose="020B0502020202020204" pitchFamily="34" charset="0"/>
              </a:rPr>
              <a:t>contre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Le </a:t>
            </a:r>
            <a:r>
              <a:rPr lang="en-US" dirty="0" err="1" smtClean="0">
                <a:latin typeface="Century Gothic" panose="020B0502020202020204" pitchFamily="34" charset="0"/>
              </a:rPr>
              <a:t>calcul</a:t>
            </a:r>
            <a:r>
              <a:rPr lang="en-US" dirty="0" smtClean="0">
                <a:latin typeface="Century Gothic" panose="020B0502020202020204" pitchFamily="34" charset="0"/>
              </a:rPr>
              <a:t> de </a:t>
            </a:r>
            <a:r>
              <a:rPr lang="en-US" dirty="0" err="1" smtClean="0">
                <a:latin typeface="Century Gothic" panose="020B0502020202020204" pitchFamily="34" charset="0"/>
              </a:rPr>
              <a:t>l’écart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moyen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est</a:t>
            </a:r>
            <a:r>
              <a:rPr lang="en-US" dirty="0" smtClean="0">
                <a:latin typeface="Century Gothic" panose="020B0502020202020204" pitchFamily="34" charset="0"/>
              </a:rPr>
              <a:t> fait à </a:t>
            </a:r>
            <a:r>
              <a:rPr lang="en-US" dirty="0" err="1" smtClean="0">
                <a:latin typeface="Century Gothic" panose="020B0502020202020204" pitchFamily="34" charset="0"/>
              </a:rPr>
              <a:t>l’aide</a:t>
            </a:r>
            <a:r>
              <a:rPr lang="en-US" dirty="0" smtClean="0">
                <a:latin typeface="Century Gothic" panose="020B0502020202020204" pitchFamily="34" charset="0"/>
              </a:rPr>
              <a:t> de la </a:t>
            </a:r>
            <a:r>
              <a:rPr lang="en-US" dirty="0" err="1" smtClean="0">
                <a:latin typeface="Century Gothic" panose="020B0502020202020204" pitchFamily="34" charset="0"/>
              </a:rPr>
              <a:t>formule</a:t>
            </a:r>
            <a:r>
              <a:rPr lang="en-US" dirty="0" smtClean="0">
                <a:latin typeface="Century Gothic" panose="020B0502020202020204" pitchFamily="34" charset="0"/>
              </a:rPr>
              <a:t> ci-</a:t>
            </a:r>
            <a:r>
              <a:rPr lang="en-US" dirty="0" err="1" smtClean="0">
                <a:latin typeface="Century Gothic" panose="020B0502020202020204" pitchFamily="34" charset="0"/>
              </a:rPr>
              <a:t>dessous</a:t>
            </a:r>
            <a:r>
              <a:rPr lang="en-US" dirty="0" smtClean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333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9855374"/>
              </p:ext>
            </p:extLst>
          </p:nvPr>
        </p:nvGraphicFramePr>
        <p:xfrm>
          <a:off x="6414020" y="1425162"/>
          <a:ext cx="535519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8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0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87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Instance</a:t>
                      </a:r>
                    </a:p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fichier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Durée</a:t>
                      </a:r>
                      <a:r>
                        <a:rPr lang="en-US" dirty="0" smtClean="0"/>
                        <a:t> max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secondes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Ecart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moyen</a:t>
                      </a:r>
                      <a:r>
                        <a:rPr lang="en-US" baseline="0" dirty="0" smtClean="0"/>
                        <a:t> optimum</a:t>
                      </a:r>
                    </a:p>
                    <a:p>
                      <a:pPr algn="ctr"/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22.77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845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22.70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zi929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22.68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178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25.23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lu980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24.90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73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265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61.97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0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mu1979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61.27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311439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248" y="1705382"/>
            <a:ext cx="5973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 </a:t>
            </a:r>
            <a:r>
              <a:rPr lang="en-US" dirty="0" err="1">
                <a:latin typeface="Century Gothic" panose="020B0502020202020204" pitchFamily="34" charset="0"/>
              </a:rPr>
              <a:t>partir</a:t>
            </a:r>
            <a:r>
              <a:rPr lang="en-US" dirty="0">
                <a:latin typeface="Century Gothic" panose="020B0502020202020204" pitchFamily="34" charset="0"/>
              </a:rPr>
              <a:t> de </a:t>
            </a:r>
            <a:r>
              <a:rPr lang="en-US" dirty="0" err="1">
                <a:latin typeface="Century Gothic" panose="020B0502020202020204" pitchFamily="34" charset="0"/>
              </a:rPr>
              <a:t>l’échantillon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i="1" dirty="0">
                <a:latin typeface="Century Gothic" panose="020B0502020202020204" pitchFamily="34" charset="0"/>
              </a:rPr>
              <a:t>nu3496</a:t>
            </a:r>
            <a:r>
              <a:rPr lang="en-US" dirty="0">
                <a:latin typeface="Century Gothic" panose="020B0502020202020204" pitchFamily="34" charset="0"/>
              </a:rPr>
              <a:t>, le </a:t>
            </a:r>
            <a:r>
              <a:rPr lang="en-US" dirty="0" err="1">
                <a:latin typeface="Century Gothic" panose="020B0502020202020204" pitchFamily="34" charset="0"/>
              </a:rPr>
              <a:t>programme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n’a</a:t>
            </a:r>
            <a:r>
              <a:rPr lang="en-US" dirty="0">
                <a:latin typeface="Century Gothic" panose="020B0502020202020204" pitchFamily="34" charset="0"/>
              </a:rPr>
              <a:t> plus </a:t>
            </a:r>
            <a:r>
              <a:rPr lang="en-US" dirty="0" err="1">
                <a:latin typeface="Century Gothic" panose="020B0502020202020204" pitchFamily="34" charset="0"/>
              </a:rPr>
              <a:t>assez</a:t>
            </a:r>
            <a:r>
              <a:rPr lang="en-US" dirty="0">
                <a:latin typeface="Century Gothic" panose="020B0502020202020204" pitchFamily="34" charset="0"/>
              </a:rPr>
              <a:t> de temps pour </a:t>
            </a:r>
            <a:r>
              <a:rPr lang="en-US" dirty="0" err="1">
                <a:latin typeface="Century Gothic" panose="020B0502020202020204" pitchFamily="34" charset="0"/>
              </a:rPr>
              <a:t>terminer</a:t>
            </a:r>
            <a:r>
              <a:rPr lang="en-US" dirty="0">
                <a:latin typeface="Century Gothic" panose="020B0502020202020204" pitchFamily="34" charset="0"/>
              </a:rPr>
              <a:t> les </a:t>
            </a:r>
            <a:r>
              <a:rPr lang="en-US" dirty="0" err="1">
                <a:latin typeface="Century Gothic" panose="020B0502020202020204" pitchFamily="34" charset="0"/>
              </a:rPr>
              <a:t>calculs</a:t>
            </a:r>
            <a:r>
              <a:rPr lang="en-US" dirty="0">
                <a:latin typeface="Century Gothic" panose="020B0502020202020204" pitchFamily="34" charset="0"/>
              </a:rPr>
              <a:t> : </a:t>
            </a:r>
            <a:r>
              <a:rPr lang="en-US" dirty="0" err="1">
                <a:latin typeface="Century Gothic" panose="020B0502020202020204" pitchFamily="34" charset="0"/>
              </a:rPr>
              <a:t>une</a:t>
            </a:r>
            <a:r>
              <a:rPr lang="en-US" dirty="0">
                <a:latin typeface="Century Gothic" panose="020B0502020202020204" pitchFamily="34" charset="0"/>
              </a:rPr>
              <a:t> exception </a:t>
            </a:r>
            <a:r>
              <a:rPr lang="en-US" dirty="0" err="1">
                <a:latin typeface="Century Gothic" panose="020B0502020202020204" pitchFamily="34" charset="0"/>
              </a:rPr>
              <a:t>est</a:t>
            </a:r>
            <a:r>
              <a:rPr lang="en-US" dirty="0">
                <a:latin typeface="Century Gothic" panose="020B0502020202020204" pitchFamily="34" charset="0"/>
              </a:rPr>
              <a:t> levee </a:t>
            </a:r>
            <a:r>
              <a:rPr lang="en-US" dirty="0" smtClean="0">
                <a:latin typeface="Century Gothic" panose="020B0502020202020204" pitchFamily="34" charset="0"/>
              </a:rPr>
              <a:t>(</a:t>
            </a:r>
            <a:r>
              <a:rPr lang="en-US" dirty="0" err="1" smtClean="0">
                <a:latin typeface="Century Gothic" panose="020B0502020202020204" pitchFamily="34" charset="0"/>
              </a:rPr>
              <a:t>voir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 err="1" smtClean="0">
                <a:latin typeface="Century Gothic" panose="020B0502020202020204" pitchFamily="34" charset="0"/>
              </a:rPr>
              <a:t>l’image</a:t>
            </a:r>
            <a:r>
              <a:rPr lang="en-US" dirty="0" smtClean="0">
                <a:latin typeface="Century Gothic" panose="020B0502020202020204" pitchFamily="34" charset="0"/>
              </a:rPr>
              <a:t> ci-</a:t>
            </a:r>
            <a:r>
              <a:rPr lang="en-US" dirty="0" err="1" smtClean="0">
                <a:latin typeface="Century Gothic" panose="020B0502020202020204" pitchFamily="34" charset="0"/>
              </a:rPr>
              <a:t>dessous</a:t>
            </a:r>
            <a:r>
              <a:rPr lang="en-US" dirty="0" smtClean="0">
                <a:latin typeface="Century Gothic" panose="020B0502020202020204" pitchFamily="34" charset="0"/>
              </a:rPr>
              <a:t>).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Idem </a:t>
            </a:r>
            <a:r>
              <a:rPr lang="en-US" dirty="0">
                <a:latin typeface="Century Gothic" panose="020B0502020202020204" pitchFamily="34" charset="0"/>
              </a:rPr>
              <a:t>pour les instances de plus de 3496 </a:t>
            </a:r>
            <a:r>
              <a:rPr lang="en-US" dirty="0" err="1">
                <a:latin typeface="Century Gothic" panose="020B0502020202020204" pitchFamily="34" charset="0"/>
              </a:rPr>
              <a:t>villes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3" y="3925288"/>
            <a:ext cx="5892351" cy="117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92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Résultats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916" y="4928576"/>
            <a:ext cx="11375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Select one or two instances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your algorithm for 60 s with different parameters (e.g., # of threads, # of tasks)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Build a chart showing the change on the gap with respect to the change of parameters (see the example above)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82126371"/>
              </p:ext>
            </p:extLst>
          </p:nvPr>
        </p:nvGraphicFramePr>
        <p:xfrm>
          <a:off x="2115136" y="1120204"/>
          <a:ext cx="8176728" cy="341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42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_politec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o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ection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E9460-7A0A-4EFD-B7D4-98AA4C16C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slides_politech_english</Template>
  <TotalTime>0</TotalTime>
  <Words>619</Words>
  <Application>Microsoft Office PowerPoint</Application>
  <PresentationFormat>Personnalisé</PresentationFormat>
  <Paragraphs>113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slides_politech_english</vt:lpstr>
      <vt:lpstr>close</vt:lpstr>
      <vt:lpstr>content</vt:lpstr>
      <vt:lpstr>SectionIntro</vt:lpstr>
      <vt:lpstr>Diapositive 1</vt:lpstr>
      <vt:lpstr>Le problème du voyageur de commerce</vt:lpstr>
      <vt:lpstr>Décomposition du problème</vt:lpstr>
      <vt:lpstr>Décomposition du problème</vt:lpstr>
      <vt:lpstr>Assignation des tâches</vt:lpstr>
      <vt:lpstr>Implementation (1-3 slides)</vt:lpstr>
      <vt:lpstr>Résultats</vt:lpstr>
      <vt:lpstr>Résultats</vt:lpstr>
      <vt:lpstr>Résultats</vt:lpstr>
      <vt:lpstr>Conclusion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2014-08-18T13:58:55Z</dcterms:created>
  <dcterms:modified xsi:type="dcterms:W3CDTF">2018-04-15T13:19:05Z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TC040014279991</vt:lpwstr>
  </property>
</Properties>
</file>