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7" r:id="rId2"/>
    <p:sldId id="276" r:id="rId3"/>
    <p:sldId id="272" r:id="rId4"/>
    <p:sldId id="269" r:id="rId5"/>
    <p:sldId id="257" r:id="rId6"/>
    <p:sldId id="258" r:id="rId7"/>
    <p:sldId id="259" r:id="rId8"/>
    <p:sldId id="260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>
        <p:scale>
          <a:sx n="75" d="100"/>
          <a:sy n="75" d="100"/>
        </p:scale>
        <p:origin x="1962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7FE30A4-450A-4BD4-A9D5-637D386E8109}" type="datetimeFigureOut">
              <a:rPr lang="es-AR" smtClean="0"/>
              <a:t>27/3/2022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D336543-767C-4C5A-B011-5F5A1E388E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322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30A4-450A-4BD4-A9D5-637D386E8109}" type="datetimeFigureOut">
              <a:rPr lang="es-AR" smtClean="0"/>
              <a:t>27/3/2022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6543-767C-4C5A-B011-5F5A1E388E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086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30A4-450A-4BD4-A9D5-637D386E8109}" type="datetimeFigureOut">
              <a:rPr lang="es-AR" smtClean="0"/>
              <a:t>27/3/2022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6543-767C-4C5A-B011-5F5A1E388E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5776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30A4-450A-4BD4-A9D5-637D386E8109}" type="datetimeFigureOut">
              <a:rPr lang="es-AR" smtClean="0"/>
              <a:t>27/3/2022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6543-767C-4C5A-B011-5F5A1E388E04}" type="slidenum">
              <a:rPr lang="es-AR" smtClean="0"/>
              <a:t>‹Nº›</a:t>
            </a:fld>
            <a:endParaRPr lang="es-A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2690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30A4-450A-4BD4-A9D5-637D386E8109}" type="datetimeFigureOut">
              <a:rPr lang="es-AR" smtClean="0"/>
              <a:t>27/3/2022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6543-767C-4C5A-B011-5F5A1E388E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2907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30A4-450A-4BD4-A9D5-637D386E8109}" type="datetimeFigureOut">
              <a:rPr lang="es-AR" smtClean="0"/>
              <a:t>27/3/2022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6543-767C-4C5A-B011-5F5A1E388E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0916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30A4-450A-4BD4-A9D5-637D386E8109}" type="datetimeFigureOut">
              <a:rPr lang="es-AR" smtClean="0"/>
              <a:t>27/3/2022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6543-767C-4C5A-B011-5F5A1E388E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4367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30A4-450A-4BD4-A9D5-637D386E8109}" type="datetimeFigureOut">
              <a:rPr lang="es-AR" smtClean="0"/>
              <a:t>27/3/2022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6543-767C-4C5A-B011-5F5A1E388E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4213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30A4-450A-4BD4-A9D5-637D386E8109}" type="datetimeFigureOut">
              <a:rPr lang="es-AR" smtClean="0"/>
              <a:t>27/3/2022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6543-767C-4C5A-B011-5F5A1E388E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790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30A4-450A-4BD4-A9D5-637D386E8109}" type="datetimeFigureOut">
              <a:rPr lang="es-AR" smtClean="0"/>
              <a:t>27/3/2022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6543-767C-4C5A-B011-5F5A1E388E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688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30A4-450A-4BD4-A9D5-637D386E8109}" type="datetimeFigureOut">
              <a:rPr lang="es-AR" smtClean="0"/>
              <a:t>27/3/2022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6543-767C-4C5A-B011-5F5A1E388E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183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30A4-450A-4BD4-A9D5-637D386E8109}" type="datetimeFigureOut">
              <a:rPr lang="es-AR" smtClean="0"/>
              <a:t>27/3/2022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6543-767C-4C5A-B011-5F5A1E388E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044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30A4-450A-4BD4-A9D5-637D386E8109}" type="datetimeFigureOut">
              <a:rPr lang="es-AR" smtClean="0"/>
              <a:t>27/3/2022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6543-767C-4C5A-B011-5F5A1E388E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540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30A4-450A-4BD4-A9D5-637D386E8109}" type="datetimeFigureOut">
              <a:rPr lang="es-AR" smtClean="0"/>
              <a:t>27/3/2022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6543-767C-4C5A-B011-5F5A1E388E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736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30A4-450A-4BD4-A9D5-637D386E8109}" type="datetimeFigureOut">
              <a:rPr lang="es-AR" smtClean="0"/>
              <a:t>27/3/2022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6543-767C-4C5A-B011-5F5A1E388E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883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30A4-450A-4BD4-A9D5-637D386E8109}" type="datetimeFigureOut">
              <a:rPr lang="es-AR" smtClean="0"/>
              <a:t>27/3/2022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6543-767C-4C5A-B011-5F5A1E388E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999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30A4-450A-4BD4-A9D5-637D386E8109}" type="datetimeFigureOut">
              <a:rPr lang="es-AR" smtClean="0"/>
              <a:t>27/3/2022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6543-767C-4C5A-B011-5F5A1E388E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488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E30A4-450A-4BD4-A9D5-637D386E8109}" type="datetimeFigureOut">
              <a:rPr lang="es-AR" smtClean="0"/>
              <a:t>27/3/2022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36543-767C-4C5A-B011-5F5A1E388E0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7208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61310-3F7A-411B-A22A-5D5DACC6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1323974"/>
            <a:ext cx="9905955" cy="5425231"/>
          </a:xfrm>
        </p:spPr>
        <p:txBody>
          <a:bodyPr/>
          <a:lstStyle/>
          <a:p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51E26A-6608-49DB-AAC1-0370B5644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850" y="295275"/>
            <a:ext cx="9782175" cy="466725"/>
          </a:xfrm>
        </p:spPr>
        <p:txBody>
          <a:bodyPr>
            <a:noAutofit/>
          </a:bodyPr>
          <a:lstStyle/>
          <a:p>
            <a:r>
              <a:rPr lang="es-AR" sz="3200" dirty="0"/>
              <a:t>          HISTORIA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A42EA98-4345-461B-8789-484EE6253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28" y="1012619"/>
            <a:ext cx="9905955" cy="573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13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09A51-FDA4-4D3D-B085-2BE7ADA4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1294701"/>
          </a:xfrm>
        </p:spPr>
        <p:txBody>
          <a:bodyPr/>
          <a:lstStyle/>
          <a:p>
            <a:r>
              <a:rPr lang="es-AR" dirty="0"/>
              <a:t>AGENTE INTELIGENTE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6A21BF-2D79-4847-A831-1194B6BD9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2239861"/>
            <a:ext cx="9904459" cy="3551337"/>
          </a:xfrm>
        </p:spPr>
        <p:txBody>
          <a:bodyPr>
            <a:normAutofit fontScale="92500" lnSpcReduction="20000"/>
          </a:bodyPr>
          <a:lstStyle/>
          <a:p>
            <a:pPr marL="358140" marR="0" lvl="0" indent="-343535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/>
              <a:buChar char=""/>
              <a:tabLst>
                <a:tab pos="358775" algn="l"/>
              </a:tabLst>
              <a:defRPr/>
            </a:pPr>
            <a:r>
              <a:rPr kumimoji="0" lang="es-ES" sz="2400" b="0" i="1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SIA </a:t>
            </a:r>
            <a:r>
              <a:rPr kumimoji="0" lang="es-E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que </a:t>
            </a:r>
            <a:r>
              <a:rPr kumimoji="0" lang="es-ES" sz="2400" b="0" i="1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acciona </a:t>
            </a:r>
            <a:r>
              <a:rPr kumimoji="0" lang="es-ES" sz="2400" b="0" i="1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exitosamente </a:t>
            </a:r>
            <a:r>
              <a:rPr kumimoji="0" lang="es-ES" sz="2400" b="0" i="1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para </a:t>
            </a:r>
            <a:r>
              <a:rPr kumimoji="0" lang="es-ES" sz="2400" b="0" i="1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satisfacer </a:t>
            </a:r>
            <a:r>
              <a:rPr kumimoji="0" lang="es-E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un </a:t>
            </a:r>
            <a:r>
              <a:rPr kumimoji="0" lang="es-ES" sz="2400" b="1" i="1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objetivo </a:t>
            </a:r>
            <a:r>
              <a:rPr kumimoji="0" lang="es-ES" sz="24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</a:t>
            </a:r>
            <a:r>
              <a:rPr kumimoji="0" lang="es-ES" sz="2400" b="1" i="1" u="none" strike="noStrike" kern="1200" cap="none" spc="2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lang="es-ES" sz="2400" b="1" i="1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utilidad.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C00000"/>
              </a:buClr>
              <a:buSzTx/>
              <a:buFont typeface="Wingdings"/>
              <a:buChar char=""/>
              <a:tabLst/>
              <a:defRPr/>
            </a:pPr>
            <a:endParaRPr kumimoji="0" lang="es-ES" sz="2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358140" marR="508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"/>
              <a:tabLst>
                <a:tab pos="358775" algn="l"/>
              </a:tabLst>
              <a:defRPr/>
            </a:pPr>
            <a:r>
              <a:rPr kumimoji="0" lang="es-E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AI </a:t>
            </a:r>
            <a:r>
              <a:rPr kumimoji="0" lang="es-ES" sz="2400" b="0" i="1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constituye </a:t>
            </a:r>
            <a:r>
              <a:rPr kumimoji="0" lang="es-E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una </a:t>
            </a:r>
            <a:r>
              <a:rPr kumimoji="0" lang="es-ES" sz="2400" b="0" i="1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Entidad </a:t>
            </a:r>
            <a:r>
              <a:rPr kumimoji="0" lang="es-E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que </a:t>
            </a:r>
            <a:r>
              <a:rPr kumimoji="0" lang="es-ES" sz="2400" b="0" i="1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puede percibir </a:t>
            </a:r>
            <a:r>
              <a:rPr kumimoji="0" lang="es-E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través de sus  </a:t>
            </a:r>
            <a:r>
              <a:rPr kumimoji="0" lang="es-ES" sz="2400" b="0" i="1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sensores </a:t>
            </a:r>
            <a:r>
              <a:rPr kumimoji="0" lang="es-E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y </a:t>
            </a:r>
            <a:r>
              <a:rPr kumimoji="0" lang="es-ES" sz="2400" b="0" i="1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realizar </a:t>
            </a:r>
            <a:r>
              <a:rPr kumimoji="0" lang="es-ES" sz="2400" b="0" i="1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acciones sobre </a:t>
            </a:r>
            <a:r>
              <a:rPr kumimoji="0" lang="es-E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el </a:t>
            </a:r>
            <a:r>
              <a:rPr kumimoji="0" lang="es-ES" sz="2400" b="0" i="1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entorno </a:t>
            </a:r>
            <a:r>
              <a:rPr kumimoji="0" lang="es-ES" sz="2400" b="0" i="1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produciendo </a:t>
            </a:r>
            <a:r>
              <a:rPr kumimoji="0" lang="es-ES" sz="2400" b="0" i="1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efectos  </a:t>
            </a:r>
            <a:r>
              <a:rPr kumimoji="0" lang="es-ES" sz="2400" b="0" i="1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sobre </a:t>
            </a:r>
            <a:r>
              <a:rPr kumimoji="0" lang="es-E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el</a:t>
            </a:r>
            <a:r>
              <a:rPr kumimoji="0" lang="es-ES" sz="2400" b="0" i="1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lang="es-E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mismo.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12700" marR="178435" lvl="0" indent="0" algn="just" defTabSz="914400" rtl="0" eaLnBrk="1" fontAlgn="auto" latinLnBrk="0" hangingPunct="1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Desde 1990 se </a:t>
            </a:r>
            <a:r>
              <a:rPr kumimoji="0" lang="es-E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realizan desarrollos 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 </a:t>
            </a: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implementaciones de </a:t>
            </a:r>
            <a:r>
              <a:rPr kumimoji="0" lang="es-ES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Agentes, 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  </a:t>
            </a:r>
            <a:r>
              <a:rPr kumimoji="0" lang="es-ES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Interface </a:t>
            </a:r>
            <a:r>
              <a:rPr kumimoji="0" lang="es-ES" sz="24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Agents</a:t>
            </a:r>
            <a:r>
              <a:rPr kumimoji="0" lang="es-E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(programas </a:t>
            </a: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 IA que </a:t>
            </a:r>
            <a:r>
              <a:rPr kumimoji="0" lang="es-ES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proveen </a:t>
            </a: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asistencia 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al</a:t>
            </a:r>
            <a:r>
              <a:rPr kumimoji="0" lang="es-E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usuario).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12700" marR="17780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Están </a:t>
            </a:r>
            <a:r>
              <a:rPr kumimoji="0" lang="es-E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definidos mediante </a:t>
            </a: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términos mentales humanos: </a:t>
            </a:r>
            <a:r>
              <a:rPr kumimoji="0" lang="es-E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creencias,  </a:t>
            </a: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capacidades 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y </a:t>
            </a:r>
            <a:r>
              <a:rPr kumimoji="0" lang="es-ES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compromisos </a:t>
            </a:r>
            <a:r>
              <a:rPr kumimoji="0" lang="es-E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incorporando 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en ellos </a:t>
            </a:r>
            <a:r>
              <a:rPr kumimoji="0" lang="es-E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todo </a:t>
            </a: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el  </a:t>
            </a:r>
            <a:r>
              <a:rPr kumimoji="0" lang="es-E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conocimiento propio </a:t>
            </a: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del </a:t>
            </a:r>
            <a:r>
              <a:rPr kumimoji="0" lang="es-E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experto </a:t>
            </a: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humano que se </a:t>
            </a:r>
            <a:r>
              <a:rPr kumimoji="0" lang="es-E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considere 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necesario  </a:t>
            </a:r>
            <a:r>
              <a:rPr kumimoji="0" lang="es-ES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para 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las </a:t>
            </a:r>
            <a:r>
              <a:rPr kumimoji="0" lang="es-E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tareas </a:t>
            </a: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que 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tienen </a:t>
            </a:r>
            <a:r>
              <a:rPr kumimoji="0" lang="es-ES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previsto</a:t>
            </a:r>
            <a:r>
              <a:rPr kumimoji="0" lang="es-E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lang="es-ES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realizar.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12700" marR="178435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Realizan </a:t>
            </a:r>
            <a:r>
              <a:rPr kumimoji="0" lang="es-ES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tareas </a:t>
            </a: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 </a:t>
            </a:r>
            <a:r>
              <a:rPr kumimoji="0" lang="es-E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acuerdo 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al </a:t>
            </a: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dominio especificado que </a:t>
            </a:r>
            <a:r>
              <a:rPr kumimoji="0" lang="es-E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comparte  requisitos fundamentales </a:t>
            </a: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 percepción 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y </a:t>
            </a:r>
            <a:r>
              <a:rPr kumimoji="0" lang="es-E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acción, </a:t>
            </a:r>
            <a:r>
              <a:rPr kumimoji="0" lang="es-E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cognición 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y  </a:t>
            </a:r>
            <a:r>
              <a:rPr kumimoji="0" lang="es-E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atención.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2422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266E1-BA32-4BD0-8E36-3331B1DC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1647039"/>
          </a:xfrm>
        </p:spPr>
        <p:txBody>
          <a:bodyPr/>
          <a:lstStyle/>
          <a:p>
            <a:r>
              <a:rPr lang="es-AR" dirty="0"/>
              <a:t>limitaciones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D27CE2-0C0B-4364-A8F0-3FA366DF5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2962" y="1829499"/>
            <a:ext cx="9904459" cy="319900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rgbClr val="0070C0"/>
                </a:solidFill>
              </a:rPr>
              <a:t>CREATIVIDAD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rgbClr val="0070C0"/>
                </a:solidFill>
              </a:rPr>
              <a:t>SENTIDO COMUN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rgbClr val="0070C0"/>
                </a:solidFill>
              </a:rPr>
              <a:t>APRENDIZAJE A PARTIR DE EXPERIENCIAS PROPIAS</a:t>
            </a:r>
          </a:p>
        </p:txBody>
      </p:sp>
    </p:spTree>
    <p:extLst>
      <p:ext uri="{BB962C8B-B14F-4D97-AF65-F5344CB8AC3E}">
        <p14:creationId xmlns:p14="http://schemas.microsoft.com/office/powerpoint/2010/main" val="72566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54D80-ABA5-4559-AF05-C9FDE409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5" y="400051"/>
            <a:ext cx="9906001" cy="838200"/>
          </a:xfrm>
        </p:spPr>
        <p:txBody>
          <a:bodyPr/>
          <a:lstStyle/>
          <a:p>
            <a:r>
              <a:rPr lang="es-AR" dirty="0"/>
              <a:t>RELACION CON OTRAS DISCIPLINAS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B2EFBA-B769-4D08-941F-2B13950FF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AE4B06-5E22-41F3-89E5-CC0972868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80" y="1163281"/>
            <a:ext cx="9904459" cy="529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3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7">
            <a:extLst>
              <a:ext uri="{FF2B5EF4-FFF2-40B4-BE49-F238E27FC236}">
                <a16:creationId xmlns:a16="http://schemas.microsoft.com/office/drawing/2014/main" id="{005A72AD-3B3A-46B3-8BB5-4DE09BB4A2A8}"/>
              </a:ext>
            </a:extLst>
          </p:cNvPr>
          <p:cNvGrpSpPr/>
          <p:nvPr/>
        </p:nvGrpSpPr>
        <p:grpSpPr>
          <a:xfrm>
            <a:off x="1132514" y="671119"/>
            <a:ext cx="9295002" cy="5914239"/>
            <a:chOff x="1080135" y="2250122"/>
            <a:chExt cx="6339840" cy="3145155"/>
          </a:xfrm>
        </p:grpSpPr>
        <p:sp>
          <p:nvSpPr>
            <p:cNvPr id="5" name="object 8">
              <a:extLst>
                <a:ext uri="{FF2B5EF4-FFF2-40B4-BE49-F238E27FC236}">
                  <a16:creationId xmlns:a16="http://schemas.microsoft.com/office/drawing/2014/main" id="{ED3B49BF-73CF-47D6-80A8-4C4D8D277283}"/>
                </a:ext>
              </a:extLst>
            </p:cNvPr>
            <p:cNvSpPr/>
            <p:nvPr/>
          </p:nvSpPr>
          <p:spPr>
            <a:xfrm>
              <a:off x="1080135" y="2339503"/>
              <a:ext cx="6339840" cy="30556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9">
              <a:extLst>
                <a:ext uri="{FF2B5EF4-FFF2-40B4-BE49-F238E27FC236}">
                  <a16:creationId xmlns:a16="http://schemas.microsoft.com/office/drawing/2014/main" id="{62AF6046-E9AA-4A55-9EAE-1F94F2F9C362}"/>
                </a:ext>
              </a:extLst>
            </p:cNvPr>
            <p:cNvSpPr/>
            <p:nvPr/>
          </p:nvSpPr>
          <p:spPr>
            <a:xfrm>
              <a:off x="6223635" y="2254885"/>
              <a:ext cx="342900" cy="584200"/>
            </a:xfrm>
            <a:custGeom>
              <a:avLst/>
              <a:gdLst/>
              <a:ahLst/>
              <a:cxnLst/>
              <a:rect l="l" t="t" r="r" b="b"/>
              <a:pathLst>
                <a:path w="342900" h="584200">
                  <a:moveTo>
                    <a:pt x="0" y="0"/>
                  </a:moveTo>
                  <a:lnTo>
                    <a:pt x="66758" y="3831"/>
                  </a:lnTo>
                  <a:lnTo>
                    <a:pt x="121253" y="14271"/>
                  </a:lnTo>
                  <a:lnTo>
                    <a:pt x="157984" y="29735"/>
                  </a:lnTo>
                  <a:lnTo>
                    <a:pt x="171450" y="48641"/>
                  </a:lnTo>
                  <a:lnTo>
                    <a:pt x="171450" y="243459"/>
                  </a:lnTo>
                  <a:lnTo>
                    <a:pt x="184915" y="262364"/>
                  </a:lnTo>
                  <a:lnTo>
                    <a:pt x="221646" y="277828"/>
                  </a:lnTo>
                  <a:lnTo>
                    <a:pt x="276141" y="288268"/>
                  </a:lnTo>
                  <a:lnTo>
                    <a:pt x="342899" y="292100"/>
                  </a:lnTo>
                  <a:lnTo>
                    <a:pt x="276141" y="295931"/>
                  </a:lnTo>
                  <a:lnTo>
                    <a:pt x="221646" y="306371"/>
                  </a:lnTo>
                  <a:lnTo>
                    <a:pt x="184915" y="321835"/>
                  </a:lnTo>
                  <a:lnTo>
                    <a:pt x="171450" y="340741"/>
                  </a:lnTo>
                  <a:lnTo>
                    <a:pt x="171450" y="535559"/>
                  </a:lnTo>
                  <a:lnTo>
                    <a:pt x="157984" y="554464"/>
                  </a:lnTo>
                  <a:lnTo>
                    <a:pt x="121253" y="569928"/>
                  </a:lnTo>
                  <a:lnTo>
                    <a:pt x="66758" y="580368"/>
                  </a:lnTo>
                  <a:lnTo>
                    <a:pt x="0" y="584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0670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91800-023F-4076-930C-F704430E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3CC1D0-4BE7-4FD1-A7CA-D92C4EF77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302738-9B6E-4DB8-A8CA-476553ED6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22355"/>
            <a:ext cx="11303000" cy="649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1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79EF1-4321-47F9-9FC2-E9A8047F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CONCEPTOS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0172384-B759-4DA3-BE59-04B563DB339F}"/>
              </a:ext>
            </a:extLst>
          </p:cNvPr>
          <p:cNvSpPr txBox="1"/>
          <p:nvPr/>
        </p:nvSpPr>
        <p:spPr>
          <a:xfrm>
            <a:off x="1076350" y="1711817"/>
            <a:ext cx="7557134" cy="350202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3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1F5F"/>
                </a:solidFill>
                <a:latin typeface="Carlito"/>
                <a:cs typeface="Carlito"/>
              </a:rPr>
              <a:t>Qué </a:t>
            </a:r>
            <a:r>
              <a:rPr sz="2400" b="1" dirty="0">
                <a:solidFill>
                  <a:srgbClr val="001F5F"/>
                </a:solidFill>
                <a:latin typeface="Carlito"/>
                <a:cs typeface="Carlito"/>
              </a:rPr>
              <a:t>es</a:t>
            </a:r>
            <a:r>
              <a:rPr sz="2400" b="1" spc="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400" b="1" spc="-35" dirty="0">
                <a:solidFill>
                  <a:srgbClr val="001F5F"/>
                </a:solidFill>
                <a:latin typeface="Carlito"/>
                <a:cs typeface="Carlito"/>
              </a:rPr>
              <a:t>IA?</a:t>
            </a:r>
            <a:endParaRPr sz="2400" dirty="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001F5F"/>
                </a:solidFill>
                <a:latin typeface="Carlito"/>
                <a:cs typeface="Carlito"/>
              </a:rPr>
              <a:t>SI </a:t>
            </a:r>
            <a:r>
              <a:rPr sz="2400" b="1" spc="-15" dirty="0">
                <a:solidFill>
                  <a:srgbClr val="001F5F"/>
                </a:solidFill>
                <a:latin typeface="Carlito"/>
                <a:cs typeface="Carlito"/>
              </a:rPr>
              <a:t>Natural </a:t>
            </a:r>
            <a:r>
              <a:rPr sz="2400" b="1" dirty="0">
                <a:solidFill>
                  <a:srgbClr val="001F5F"/>
                </a:solidFill>
                <a:latin typeface="Carlito"/>
                <a:cs typeface="Carlito"/>
              </a:rPr>
              <a:t>ó SI</a:t>
            </a:r>
            <a:r>
              <a:rPr sz="2400" b="1" spc="-3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rlito"/>
                <a:cs typeface="Carlito"/>
              </a:rPr>
              <a:t>Artificial</a:t>
            </a:r>
            <a:endParaRPr sz="2400" dirty="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5" dirty="0">
                <a:solidFill>
                  <a:srgbClr val="001F5F"/>
                </a:solidFill>
                <a:latin typeface="Carlito"/>
                <a:cs typeface="Carlito"/>
              </a:rPr>
              <a:t>Agente</a:t>
            </a:r>
            <a:r>
              <a:rPr sz="2400" b="1" spc="-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400" b="1" spc="-15" dirty="0">
                <a:solidFill>
                  <a:srgbClr val="001F5F"/>
                </a:solidFill>
                <a:latin typeface="Carlito"/>
                <a:cs typeface="Carlito"/>
              </a:rPr>
              <a:t>Inteligente?</a:t>
            </a:r>
            <a:endParaRPr sz="2400" dirty="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1F5F"/>
                </a:solidFill>
                <a:latin typeface="Carlito"/>
                <a:cs typeface="Carlito"/>
              </a:rPr>
              <a:t>Cuál </a:t>
            </a:r>
            <a:r>
              <a:rPr sz="2400" b="1" dirty="0">
                <a:solidFill>
                  <a:srgbClr val="001F5F"/>
                </a:solidFill>
                <a:latin typeface="Carlito"/>
                <a:cs typeface="Carlito"/>
              </a:rPr>
              <a:t>es su </a:t>
            </a:r>
            <a:r>
              <a:rPr sz="2400" b="1" spc="-5" dirty="0">
                <a:solidFill>
                  <a:srgbClr val="001F5F"/>
                </a:solidFill>
                <a:latin typeface="Carlito"/>
                <a:cs typeface="Carlito"/>
              </a:rPr>
              <a:t>campo de</a:t>
            </a:r>
            <a:r>
              <a:rPr sz="2400" b="1" spc="-4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rlito"/>
                <a:cs typeface="Carlito"/>
              </a:rPr>
              <a:t>aplicación?</a:t>
            </a:r>
            <a:endParaRPr sz="2400" dirty="0">
              <a:latin typeface="Carlito"/>
              <a:cs typeface="Carlito"/>
            </a:endParaRPr>
          </a:p>
          <a:p>
            <a:pPr marL="354965" marR="5080" indent="-34290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solidFill>
                  <a:srgbClr val="001F5F"/>
                </a:solidFill>
                <a:latin typeface="Carlito"/>
                <a:cs typeface="Carlito"/>
              </a:rPr>
              <a:t>Existen criterios </a:t>
            </a:r>
            <a:r>
              <a:rPr sz="2400" b="1" spc="-15" dirty="0">
                <a:solidFill>
                  <a:srgbClr val="001F5F"/>
                </a:solidFill>
                <a:latin typeface="Carlito"/>
                <a:cs typeface="Carlito"/>
              </a:rPr>
              <a:t>para </a:t>
            </a:r>
            <a:r>
              <a:rPr sz="2400" b="1" spc="-5" dirty="0">
                <a:solidFill>
                  <a:srgbClr val="001F5F"/>
                </a:solidFill>
                <a:latin typeface="Carlito"/>
                <a:cs typeface="Carlito"/>
              </a:rPr>
              <a:t>validar </a:t>
            </a:r>
            <a:r>
              <a:rPr sz="2400" b="1" dirty="0">
                <a:solidFill>
                  <a:srgbClr val="001F5F"/>
                </a:solidFill>
                <a:latin typeface="Carlito"/>
                <a:cs typeface="Carlito"/>
              </a:rPr>
              <a:t>el </a:t>
            </a:r>
            <a:r>
              <a:rPr sz="2400" b="1" spc="-15" dirty="0">
                <a:solidFill>
                  <a:srgbClr val="001F5F"/>
                </a:solidFill>
                <a:latin typeface="Carlito"/>
                <a:cs typeface="Carlito"/>
              </a:rPr>
              <a:t>éxito </a:t>
            </a:r>
            <a:r>
              <a:rPr sz="2400" b="1" spc="-10" dirty="0">
                <a:solidFill>
                  <a:srgbClr val="001F5F"/>
                </a:solidFill>
                <a:latin typeface="Carlito"/>
                <a:cs typeface="Carlito"/>
              </a:rPr>
              <a:t>alcanzado </a:t>
            </a:r>
            <a:r>
              <a:rPr sz="2400" b="1" dirty="0">
                <a:solidFill>
                  <a:srgbClr val="001F5F"/>
                </a:solidFill>
                <a:latin typeface="Carlito"/>
                <a:cs typeface="Carlito"/>
              </a:rPr>
              <a:t>por </a:t>
            </a:r>
            <a:r>
              <a:rPr sz="2400" b="1" spc="-5" dirty="0">
                <a:solidFill>
                  <a:srgbClr val="001F5F"/>
                </a:solidFill>
                <a:latin typeface="Carlito"/>
                <a:cs typeface="Carlito"/>
              </a:rPr>
              <a:t>un  </a:t>
            </a:r>
            <a:r>
              <a:rPr sz="2400" b="1" spc="-25" dirty="0">
                <a:solidFill>
                  <a:srgbClr val="001F5F"/>
                </a:solidFill>
                <a:latin typeface="Carlito"/>
                <a:cs typeface="Carlito"/>
              </a:rPr>
              <a:t>SIA?</a:t>
            </a:r>
            <a:endParaRPr sz="2400" dirty="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1F5F"/>
                </a:solidFill>
                <a:latin typeface="Carlito"/>
                <a:cs typeface="Carlito"/>
              </a:rPr>
              <a:t>Tienen limitaciones </a:t>
            </a:r>
            <a:r>
              <a:rPr sz="2400" b="1" dirty="0">
                <a:solidFill>
                  <a:srgbClr val="001F5F"/>
                </a:solidFill>
                <a:latin typeface="Carlito"/>
                <a:cs typeface="Carlito"/>
              </a:rPr>
              <a:t>los</a:t>
            </a:r>
            <a:r>
              <a:rPr sz="2400" b="1" spc="-2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400" b="1" spc="-30" dirty="0">
                <a:solidFill>
                  <a:srgbClr val="001F5F"/>
                </a:solidFill>
                <a:latin typeface="Carlito"/>
                <a:cs typeface="Carlito"/>
              </a:rPr>
              <a:t>SIA?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83449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E920C2E-C76D-4A59-A24B-2BB65FADD21B}"/>
              </a:ext>
            </a:extLst>
          </p:cNvPr>
          <p:cNvSpPr txBox="1"/>
          <p:nvPr/>
        </p:nvSpPr>
        <p:spPr>
          <a:xfrm>
            <a:off x="1610687" y="2097088"/>
            <a:ext cx="821491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lang="es-ES" sz="2400" b="1" spc="-215" dirty="0">
                <a:solidFill>
                  <a:srgbClr val="6F2F9F"/>
                </a:solidFill>
                <a:latin typeface="Trebuchet MS"/>
                <a:cs typeface="Trebuchet MS"/>
              </a:rPr>
              <a:t>”Sin </a:t>
            </a:r>
            <a:r>
              <a:rPr lang="es-ES" sz="2400" b="1" spc="-15" dirty="0">
                <a:solidFill>
                  <a:srgbClr val="6F2F9F"/>
                </a:solidFill>
                <a:latin typeface="Carlito"/>
                <a:cs typeface="Carlito"/>
              </a:rPr>
              <a:t>afán </a:t>
            </a:r>
            <a:r>
              <a:rPr lang="es-ES" sz="2400" b="1" spc="-5" dirty="0">
                <a:solidFill>
                  <a:srgbClr val="6F2F9F"/>
                </a:solidFill>
                <a:latin typeface="Carlito"/>
                <a:cs typeface="Carlito"/>
              </a:rPr>
              <a:t>de sorprenderlos y dejarlos </a:t>
            </a:r>
            <a:r>
              <a:rPr lang="es-ES" sz="2400" b="1" spc="-10" dirty="0">
                <a:solidFill>
                  <a:srgbClr val="6F2F9F"/>
                </a:solidFill>
                <a:latin typeface="Carlito"/>
                <a:cs typeface="Carlito"/>
              </a:rPr>
              <a:t>atónitos, debo  informarles </a:t>
            </a:r>
            <a:r>
              <a:rPr lang="es-ES" sz="2400" b="1" spc="-5" dirty="0">
                <a:solidFill>
                  <a:srgbClr val="6F2F9F"/>
                </a:solidFill>
                <a:latin typeface="Carlito"/>
                <a:cs typeface="Carlito"/>
              </a:rPr>
              <a:t>lisa y </a:t>
            </a:r>
            <a:r>
              <a:rPr lang="es-ES" sz="2400" b="1" spc="-10" dirty="0">
                <a:solidFill>
                  <a:srgbClr val="6F2F9F"/>
                </a:solidFill>
                <a:latin typeface="Carlito"/>
                <a:cs typeface="Carlito"/>
              </a:rPr>
              <a:t>llanamente que </a:t>
            </a:r>
            <a:r>
              <a:rPr lang="es-ES" sz="2400" b="1" spc="-5" dirty="0">
                <a:solidFill>
                  <a:srgbClr val="6F2F9F"/>
                </a:solidFill>
                <a:latin typeface="Carlito"/>
                <a:cs typeface="Carlito"/>
              </a:rPr>
              <a:t>actualmente en </a:t>
            </a:r>
            <a:r>
              <a:rPr lang="es-ES" sz="2400" b="1" spc="-10" dirty="0">
                <a:solidFill>
                  <a:srgbClr val="6F2F9F"/>
                </a:solidFill>
                <a:latin typeface="Carlito"/>
                <a:cs typeface="Carlito"/>
              </a:rPr>
              <a:t>el  </a:t>
            </a:r>
            <a:r>
              <a:rPr lang="es-ES" sz="2400" b="1" spc="-5" dirty="0">
                <a:solidFill>
                  <a:srgbClr val="6F2F9F"/>
                </a:solidFill>
                <a:latin typeface="Carlito"/>
                <a:cs typeface="Carlito"/>
              </a:rPr>
              <a:t>mundo </a:t>
            </a:r>
            <a:r>
              <a:rPr lang="es-ES" sz="2400" b="1" spc="-20" dirty="0">
                <a:solidFill>
                  <a:srgbClr val="6F2F9F"/>
                </a:solidFill>
                <a:latin typeface="Carlito"/>
                <a:cs typeface="Carlito"/>
              </a:rPr>
              <a:t>existen </a:t>
            </a:r>
            <a:r>
              <a:rPr lang="es-ES" sz="2400" b="1" spc="-10" dirty="0">
                <a:solidFill>
                  <a:srgbClr val="6F2F9F"/>
                </a:solidFill>
                <a:latin typeface="Carlito"/>
                <a:cs typeface="Carlito"/>
              </a:rPr>
              <a:t>máquinas capaces </a:t>
            </a:r>
            <a:r>
              <a:rPr lang="es-ES" sz="2400" b="1" spc="-5" dirty="0">
                <a:solidFill>
                  <a:srgbClr val="6F2F9F"/>
                </a:solidFill>
                <a:latin typeface="Carlito"/>
                <a:cs typeface="Carlito"/>
              </a:rPr>
              <a:t>de </a:t>
            </a:r>
            <a:r>
              <a:rPr lang="es-ES" sz="2400" b="1" spc="-30" dirty="0">
                <a:solidFill>
                  <a:srgbClr val="6F2F9F"/>
                </a:solidFill>
                <a:latin typeface="Carlito"/>
                <a:cs typeface="Carlito"/>
              </a:rPr>
              <a:t>pensar,  </a:t>
            </a:r>
            <a:r>
              <a:rPr lang="es-ES" sz="2400" b="1" spc="-5" dirty="0">
                <a:solidFill>
                  <a:srgbClr val="6F2F9F"/>
                </a:solidFill>
                <a:latin typeface="Carlito"/>
                <a:cs typeface="Carlito"/>
              </a:rPr>
              <a:t>aprender y </a:t>
            </a:r>
            <a:r>
              <a:rPr lang="es-ES" sz="2400" b="1" spc="-45" dirty="0">
                <a:solidFill>
                  <a:srgbClr val="6F2F9F"/>
                </a:solidFill>
                <a:latin typeface="Carlito"/>
                <a:cs typeface="Carlito"/>
              </a:rPr>
              <a:t>crear. </a:t>
            </a:r>
            <a:r>
              <a:rPr lang="es-ES" sz="2400" b="1" spc="-5" dirty="0">
                <a:solidFill>
                  <a:srgbClr val="6F2F9F"/>
                </a:solidFill>
                <a:latin typeface="Carlito"/>
                <a:cs typeface="Carlito"/>
              </a:rPr>
              <a:t>Además, su capacidad </a:t>
            </a:r>
            <a:r>
              <a:rPr lang="es-ES" sz="2400" b="1" spc="-15" dirty="0">
                <a:solidFill>
                  <a:srgbClr val="6F2F9F"/>
                </a:solidFill>
                <a:latin typeface="Carlito"/>
                <a:cs typeface="Carlito"/>
              </a:rPr>
              <a:t>para </a:t>
            </a:r>
            <a:r>
              <a:rPr lang="es-ES" sz="2400" b="1" dirty="0">
                <a:solidFill>
                  <a:srgbClr val="6F2F9F"/>
                </a:solidFill>
                <a:latin typeface="Carlito"/>
                <a:cs typeface="Carlito"/>
              </a:rPr>
              <a:t>hacer </a:t>
            </a:r>
            <a:r>
              <a:rPr lang="es-ES" sz="2400" b="1" spc="-10" dirty="0">
                <a:solidFill>
                  <a:srgbClr val="6F2F9F"/>
                </a:solidFill>
                <a:latin typeface="Carlito"/>
                <a:cs typeface="Carlito"/>
              </a:rPr>
              <a:t>lo  anterior </a:t>
            </a:r>
            <a:r>
              <a:rPr lang="es-ES" sz="2400" b="1" spc="-15" dirty="0">
                <a:solidFill>
                  <a:srgbClr val="6F2F9F"/>
                </a:solidFill>
                <a:latin typeface="Carlito"/>
                <a:cs typeface="Carlito"/>
              </a:rPr>
              <a:t>aumentará rápidamente hasta </a:t>
            </a:r>
            <a:r>
              <a:rPr lang="es-ES" sz="2400" b="1" spc="-10" dirty="0">
                <a:solidFill>
                  <a:srgbClr val="6F2F9F"/>
                </a:solidFill>
                <a:latin typeface="Carlito"/>
                <a:cs typeface="Carlito"/>
              </a:rPr>
              <a:t>que, </a:t>
            </a:r>
            <a:r>
              <a:rPr lang="es-ES" sz="2400" b="1" spc="-5" dirty="0">
                <a:solidFill>
                  <a:srgbClr val="6F2F9F"/>
                </a:solidFill>
                <a:latin typeface="Carlito"/>
                <a:cs typeface="Carlito"/>
              </a:rPr>
              <a:t>en un  </a:t>
            </a:r>
            <a:r>
              <a:rPr lang="es-ES" sz="2400" b="1" spc="-10" dirty="0">
                <a:solidFill>
                  <a:srgbClr val="6F2F9F"/>
                </a:solidFill>
                <a:latin typeface="Carlito"/>
                <a:cs typeface="Carlito"/>
              </a:rPr>
              <a:t>futuro previsible, </a:t>
            </a:r>
            <a:r>
              <a:rPr lang="es-ES" sz="2400" b="1" dirty="0">
                <a:solidFill>
                  <a:srgbClr val="6F2F9F"/>
                </a:solidFill>
                <a:latin typeface="Carlito"/>
                <a:cs typeface="Carlito"/>
              </a:rPr>
              <a:t>la </a:t>
            </a:r>
            <a:r>
              <a:rPr lang="es-ES" sz="2400" b="1" spc="-5" dirty="0">
                <a:solidFill>
                  <a:srgbClr val="6F2F9F"/>
                </a:solidFill>
                <a:latin typeface="Carlito"/>
                <a:cs typeface="Carlito"/>
              </a:rPr>
              <a:t>magnitud de problemas </a:t>
            </a:r>
            <a:r>
              <a:rPr lang="es-ES" sz="2400" b="1" spc="-10" dirty="0">
                <a:solidFill>
                  <a:srgbClr val="6F2F9F"/>
                </a:solidFill>
                <a:latin typeface="Carlito"/>
                <a:cs typeface="Carlito"/>
              </a:rPr>
              <a:t>que  </a:t>
            </a:r>
            <a:r>
              <a:rPr lang="es-ES" sz="2400" b="1" spc="-15" dirty="0">
                <a:solidFill>
                  <a:srgbClr val="6F2F9F"/>
                </a:solidFill>
                <a:latin typeface="Carlito"/>
                <a:cs typeface="Carlito"/>
              </a:rPr>
              <a:t>tendrán </a:t>
            </a:r>
            <a:r>
              <a:rPr lang="es-ES" sz="2400" b="1" spc="-5" dirty="0">
                <a:solidFill>
                  <a:srgbClr val="6F2F9F"/>
                </a:solidFill>
                <a:latin typeface="Carlito"/>
                <a:cs typeface="Carlito"/>
              </a:rPr>
              <a:t>capacidad de manejar </a:t>
            </a:r>
            <a:r>
              <a:rPr lang="es-ES" sz="2400" b="1" spc="-20" dirty="0">
                <a:solidFill>
                  <a:srgbClr val="6F2F9F"/>
                </a:solidFill>
                <a:latin typeface="Carlito"/>
                <a:cs typeface="Carlito"/>
              </a:rPr>
              <a:t>irá </a:t>
            </a:r>
            <a:r>
              <a:rPr lang="es-ES" sz="2400" b="1" spc="-5" dirty="0">
                <a:solidFill>
                  <a:srgbClr val="6F2F9F"/>
                </a:solidFill>
                <a:latin typeface="Carlito"/>
                <a:cs typeface="Carlito"/>
              </a:rPr>
              <a:t>a </a:t>
            </a:r>
            <a:r>
              <a:rPr lang="es-ES" sz="2400" b="1" dirty="0">
                <a:solidFill>
                  <a:srgbClr val="6F2F9F"/>
                </a:solidFill>
                <a:latin typeface="Carlito"/>
                <a:cs typeface="Carlito"/>
              </a:rPr>
              <a:t>la </a:t>
            </a:r>
            <a:r>
              <a:rPr lang="es-ES" sz="2400" b="1" spc="-5" dirty="0">
                <a:solidFill>
                  <a:srgbClr val="6F2F9F"/>
                </a:solidFill>
                <a:latin typeface="Carlito"/>
                <a:cs typeface="Carlito"/>
              </a:rPr>
              <a:t>par </a:t>
            </a:r>
            <a:r>
              <a:rPr lang="es-ES" sz="2400" b="1" spc="-10" dirty="0">
                <a:solidFill>
                  <a:srgbClr val="6F2F9F"/>
                </a:solidFill>
                <a:latin typeface="Carlito"/>
                <a:cs typeface="Carlito"/>
              </a:rPr>
              <a:t>con la  </a:t>
            </a:r>
            <a:r>
              <a:rPr lang="es-ES" sz="2400" b="1" spc="-5" dirty="0">
                <a:solidFill>
                  <a:srgbClr val="6F2F9F"/>
                </a:solidFill>
                <a:latin typeface="Carlito"/>
                <a:cs typeface="Carlito"/>
              </a:rPr>
              <a:t>capacidad de </a:t>
            </a:r>
            <a:r>
              <a:rPr lang="es-ES" sz="2400" b="1" dirty="0">
                <a:solidFill>
                  <a:srgbClr val="6F2F9F"/>
                </a:solidFill>
                <a:latin typeface="Carlito"/>
                <a:cs typeface="Carlito"/>
              </a:rPr>
              <a:t>la </a:t>
            </a:r>
            <a:r>
              <a:rPr lang="es-ES" sz="2400" b="1" spc="-20" dirty="0">
                <a:solidFill>
                  <a:srgbClr val="6F2F9F"/>
                </a:solidFill>
                <a:latin typeface="Carlito"/>
                <a:cs typeface="Carlito"/>
              </a:rPr>
              <a:t>mente </a:t>
            </a:r>
            <a:r>
              <a:rPr lang="es-ES" sz="2400" b="1" spc="-5" dirty="0">
                <a:solidFill>
                  <a:srgbClr val="6F2F9F"/>
                </a:solidFill>
                <a:latin typeface="Carlito"/>
                <a:cs typeface="Carlito"/>
              </a:rPr>
              <a:t>humana </a:t>
            </a:r>
            <a:r>
              <a:rPr lang="es-ES" sz="2400" b="1" spc="-15" dirty="0">
                <a:solidFill>
                  <a:srgbClr val="6F2F9F"/>
                </a:solidFill>
                <a:latin typeface="Carlito"/>
                <a:cs typeface="Carlito"/>
              </a:rPr>
              <a:t>para  </a:t>
            </a:r>
            <a:r>
              <a:rPr lang="es-ES" sz="2400" b="1" dirty="0">
                <a:solidFill>
                  <a:srgbClr val="6F2F9F"/>
                </a:solidFill>
                <a:latin typeface="Carlito"/>
                <a:cs typeface="Carlito"/>
              </a:rPr>
              <a:t>hacer </a:t>
            </a:r>
            <a:r>
              <a:rPr lang="es-ES" sz="2400" b="1" spc="-10" dirty="0">
                <a:solidFill>
                  <a:srgbClr val="6F2F9F"/>
                </a:solidFill>
                <a:latin typeface="Carlito"/>
                <a:cs typeface="Carlito"/>
              </a:rPr>
              <a:t>lo  </a:t>
            </a:r>
            <a:r>
              <a:rPr lang="es-ES" sz="2400" b="1" spc="-95" dirty="0">
                <a:solidFill>
                  <a:srgbClr val="6F2F9F"/>
                </a:solidFill>
                <a:latin typeface="Carlito"/>
                <a:cs typeface="Carlito"/>
              </a:rPr>
              <a:t>mismo.</a:t>
            </a:r>
            <a:r>
              <a:rPr lang="es-ES" sz="2400" b="1" spc="-95" dirty="0">
                <a:solidFill>
                  <a:srgbClr val="6F2F9F"/>
                </a:solidFill>
                <a:latin typeface="Trebuchet MS"/>
                <a:cs typeface="Trebuchet MS"/>
              </a:rPr>
              <a:t>” </a:t>
            </a:r>
            <a:r>
              <a:rPr lang="es-ES" sz="2400" b="1" i="1" spc="-5" dirty="0">
                <a:solidFill>
                  <a:srgbClr val="C00000"/>
                </a:solidFill>
                <a:latin typeface="Carlito"/>
                <a:cs typeface="Carlito"/>
              </a:rPr>
              <a:t>Herbert </a:t>
            </a:r>
            <a:r>
              <a:rPr lang="es-ES" sz="2400" b="1" i="1" spc="-5" dirty="0" err="1">
                <a:solidFill>
                  <a:srgbClr val="C00000"/>
                </a:solidFill>
                <a:latin typeface="Carlito"/>
                <a:cs typeface="Carlito"/>
              </a:rPr>
              <a:t>Simon</a:t>
            </a:r>
            <a:r>
              <a:rPr lang="es-ES" sz="2400" b="1" i="1" spc="-5" dirty="0">
                <a:solidFill>
                  <a:srgbClr val="C00000"/>
                </a:solidFill>
                <a:latin typeface="Carlito"/>
                <a:cs typeface="Carlito"/>
              </a:rPr>
              <a:t>,</a:t>
            </a:r>
            <a:r>
              <a:rPr lang="es-ES" sz="2400" b="1" i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lang="es-ES" sz="2400" b="1" i="1" spc="-5" dirty="0">
                <a:solidFill>
                  <a:srgbClr val="C00000"/>
                </a:solidFill>
                <a:latin typeface="Carlito"/>
                <a:cs typeface="Carlito"/>
              </a:rPr>
              <a:t>1957</a:t>
            </a:r>
            <a:endParaRPr lang="es-ES"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90279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E803347-4F0B-4CC1-BEEF-A66875F006B5}"/>
              </a:ext>
            </a:extLst>
          </p:cNvPr>
          <p:cNvSpPr txBox="1"/>
          <p:nvPr/>
        </p:nvSpPr>
        <p:spPr>
          <a:xfrm>
            <a:off x="1694576" y="771787"/>
            <a:ext cx="744313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200" spc="-10" dirty="0">
                <a:latin typeface="Carlito"/>
                <a:cs typeface="Carlito"/>
              </a:rPr>
              <a:t>objetivos </a:t>
            </a:r>
            <a:r>
              <a:rPr lang="es-ES" sz="3200" spc="-5" dirty="0">
                <a:latin typeface="Carlito"/>
                <a:cs typeface="Carlito"/>
              </a:rPr>
              <a:t>IA</a:t>
            </a:r>
            <a:endParaRPr lang="es-ES"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s-ES" sz="3200" dirty="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</a:pPr>
            <a:r>
              <a:rPr lang="es-ES" sz="3200" dirty="0">
                <a:solidFill>
                  <a:srgbClr val="006FC0"/>
                </a:solidFill>
                <a:latin typeface="Carlito"/>
                <a:cs typeface="Carlito"/>
              </a:rPr>
              <a:t>- </a:t>
            </a:r>
            <a:r>
              <a:rPr lang="es-ES" sz="3200" b="1" i="1" dirty="0">
                <a:solidFill>
                  <a:srgbClr val="006FC0"/>
                </a:solidFill>
                <a:latin typeface="Carlito"/>
                <a:cs typeface="Carlito"/>
              </a:rPr>
              <a:t>Como </a:t>
            </a:r>
            <a:r>
              <a:rPr lang="es-ES" sz="3200" b="1" i="1" spc="-5" dirty="0">
                <a:solidFill>
                  <a:srgbClr val="006FC0"/>
                </a:solidFill>
                <a:latin typeface="Carlito"/>
                <a:cs typeface="Carlito"/>
              </a:rPr>
              <a:t>ingeniería, </a:t>
            </a:r>
            <a:r>
              <a:rPr lang="es-ES" sz="3200" b="1" i="1" dirty="0">
                <a:solidFill>
                  <a:srgbClr val="006FC0"/>
                </a:solidFill>
                <a:latin typeface="Carlito"/>
                <a:cs typeface="Carlito"/>
              </a:rPr>
              <a:t>se </a:t>
            </a:r>
            <a:r>
              <a:rPr lang="es-ES" sz="3200" b="1" i="1" spc="-10" dirty="0">
                <a:solidFill>
                  <a:srgbClr val="006FC0"/>
                </a:solidFill>
                <a:latin typeface="Carlito"/>
                <a:cs typeface="Carlito"/>
              </a:rPr>
              <a:t>ocupa </a:t>
            </a:r>
            <a:r>
              <a:rPr lang="es-ES" sz="3200" b="1" i="1" dirty="0">
                <a:solidFill>
                  <a:srgbClr val="006FC0"/>
                </a:solidFill>
                <a:latin typeface="Carlito"/>
                <a:cs typeface="Carlito"/>
              </a:rPr>
              <a:t>de </a:t>
            </a:r>
            <a:r>
              <a:rPr lang="es-ES" sz="3200" b="1" i="1" spc="-10" dirty="0">
                <a:solidFill>
                  <a:srgbClr val="006FC0"/>
                </a:solidFill>
                <a:latin typeface="Carlito"/>
                <a:cs typeface="Carlito"/>
              </a:rPr>
              <a:t>los </a:t>
            </a:r>
            <a:r>
              <a:rPr lang="es-ES" sz="3200" b="1" i="1" spc="-15" dirty="0">
                <a:solidFill>
                  <a:srgbClr val="006FC0"/>
                </a:solidFill>
                <a:latin typeface="Carlito"/>
                <a:cs typeface="Carlito"/>
              </a:rPr>
              <a:t>conceptos, </a:t>
            </a:r>
            <a:r>
              <a:rPr lang="es-ES" sz="3200" b="1" i="1" spc="-5" dirty="0">
                <a:solidFill>
                  <a:srgbClr val="006FC0"/>
                </a:solidFill>
                <a:latin typeface="Carlito"/>
                <a:cs typeface="Carlito"/>
              </a:rPr>
              <a:t>la </a:t>
            </a:r>
            <a:r>
              <a:rPr lang="es-ES" sz="3200" b="1" i="1" spc="-10" dirty="0">
                <a:solidFill>
                  <a:srgbClr val="006FC0"/>
                </a:solidFill>
                <a:latin typeface="Carlito"/>
                <a:cs typeface="Carlito"/>
              </a:rPr>
              <a:t>teoría </a:t>
            </a:r>
            <a:r>
              <a:rPr lang="es-ES" sz="3200" b="1" i="1" dirty="0">
                <a:solidFill>
                  <a:srgbClr val="006FC0"/>
                </a:solidFill>
                <a:latin typeface="Carlito"/>
                <a:cs typeface="Carlito"/>
              </a:rPr>
              <a:t>y </a:t>
            </a:r>
            <a:r>
              <a:rPr lang="es-ES" sz="3200" b="1" i="1" spc="-15" dirty="0">
                <a:solidFill>
                  <a:srgbClr val="006FC0"/>
                </a:solidFill>
                <a:latin typeface="Carlito"/>
                <a:cs typeface="Carlito"/>
              </a:rPr>
              <a:t>la  </a:t>
            </a:r>
            <a:r>
              <a:rPr lang="es-ES" sz="3200" b="1" i="1" spc="-5" dirty="0">
                <a:solidFill>
                  <a:srgbClr val="006FC0"/>
                </a:solidFill>
                <a:latin typeface="Carlito"/>
                <a:cs typeface="Carlito"/>
              </a:rPr>
              <a:t>práctica </a:t>
            </a:r>
            <a:r>
              <a:rPr lang="es-ES" sz="3200" b="1" i="1" dirty="0">
                <a:solidFill>
                  <a:srgbClr val="006FC0"/>
                </a:solidFill>
                <a:latin typeface="Carlito"/>
                <a:cs typeface="Carlito"/>
              </a:rPr>
              <a:t>de </a:t>
            </a:r>
            <a:r>
              <a:rPr lang="es-ES" sz="3200" b="1" i="1" spc="-10" dirty="0">
                <a:solidFill>
                  <a:srgbClr val="006FC0"/>
                </a:solidFill>
                <a:latin typeface="Carlito"/>
                <a:cs typeface="Carlito"/>
              </a:rPr>
              <a:t>cómo construir </a:t>
            </a:r>
            <a:r>
              <a:rPr lang="es-ES" sz="3200" b="1" i="1" spc="-5" dirty="0">
                <a:solidFill>
                  <a:srgbClr val="006FC0"/>
                </a:solidFill>
                <a:latin typeface="Carlito"/>
                <a:cs typeface="Carlito"/>
              </a:rPr>
              <a:t>máquinas </a:t>
            </a:r>
            <a:r>
              <a:rPr lang="es-ES" sz="3200" b="1" i="1" spc="-15" dirty="0">
                <a:solidFill>
                  <a:srgbClr val="006FC0"/>
                </a:solidFill>
                <a:latin typeface="Carlito"/>
                <a:cs typeface="Carlito"/>
              </a:rPr>
              <a:t>inteligentes,</a:t>
            </a:r>
            <a:r>
              <a:rPr lang="es-ES" sz="3200" b="1" i="1" spc="-150" dirty="0">
                <a:solidFill>
                  <a:srgbClr val="006FC0"/>
                </a:solidFill>
                <a:latin typeface="Arial"/>
                <a:cs typeface="Arial"/>
              </a:rPr>
              <a:t>”</a:t>
            </a:r>
            <a:endParaRPr lang="es-ES"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s-ES" sz="3200" dirty="0">
              <a:latin typeface="Arial"/>
              <a:cs typeface="Arial"/>
            </a:endParaRPr>
          </a:p>
          <a:p>
            <a:pPr marL="337185" marR="5080" indent="-325120" algn="just">
              <a:lnSpc>
                <a:spcPct val="100000"/>
              </a:lnSpc>
            </a:pPr>
            <a:r>
              <a:rPr lang="es-ES" sz="3200" i="1" dirty="0">
                <a:solidFill>
                  <a:srgbClr val="006FC0"/>
                </a:solidFill>
                <a:latin typeface="Carlito"/>
                <a:cs typeface="Carlito"/>
              </a:rPr>
              <a:t>- </a:t>
            </a:r>
            <a:r>
              <a:rPr lang="es-ES" sz="3200" b="1" i="1" dirty="0">
                <a:solidFill>
                  <a:srgbClr val="006FC0"/>
                </a:solidFill>
                <a:latin typeface="Carlito"/>
                <a:cs typeface="Carlito"/>
              </a:rPr>
              <a:t>Como </a:t>
            </a:r>
            <a:r>
              <a:rPr lang="es-ES" sz="3200" b="1" i="1" spc="-5" dirty="0">
                <a:solidFill>
                  <a:srgbClr val="006FC0"/>
                </a:solidFill>
                <a:latin typeface="Carlito"/>
                <a:cs typeface="Carlito"/>
              </a:rPr>
              <a:t>ciencia, es </a:t>
            </a:r>
            <a:r>
              <a:rPr lang="es-ES" sz="3200" b="1" i="1" spc="-10" dirty="0">
                <a:solidFill>
                  <a:srgbClr val="006FC0"/>
                </a:solidFill>
                <a:latin typeface="Carlito"/>
                <a:cs typeface="Carlito"/>
              </a:rPr>
              <a:t>buscar </a:t>
            </a:r>
            <a:r>
              <a:rPr lang="es-ES" sz="3200" b="1" i="1" spc="-5" dirty="0">
                <a:solidFill>
                  <a:srgbClr val="006FC0"/>
                </a:solidFill>
                <a:latin typeface="Carlito"/>
                <a:cs typeface="Carlito"/>
              </a:rPr>
              <a:t>la </a:t>
            </a:r>
            <a:r>
              <a:rPr lang="es-ES" sz="3200" b="1" i="1" spc="-15" dirty="0">
                <a:solidFill>
                  <a:srgbClr val="006FC0"/>
                </a:solidFill>
                <a:latin typeface="Carlito"/>
                <a:cs typeface="Carlito"/>
              </a:rPr>
              <a:t>explicación </a:t>
            </a:r>
            <a:r>
              <a:rPr lang="es-ES" sz="3200" b="1" i="1" dirty="0">
                <a:solidFill>
                  <a:srgbClr val="006FC0"/>
                </a:solidFill>
                <a:latin typeface="Carlito"/>
                <a:cs typeface="Carlito"/>
              </a:rPr>
              <a:t>de </a:t>
            </a:r>
            <a:r>
              <a:rPr lang="es-ES" sz="3200" b="1" i="1" spc="-5" dirty="0">
                <a:solidFill>
                  <a:srgbClr val="006FC0"/>
                </a:solidFill>
                <a:latin typeface="Carlito"/>
                <a:cs typeface="Carlito"/>
              </a:rPr>
              <a:t>diversas clases </a:t>
            </a:r>
            <a:r>
              <a:rPr lang="es-ES" sz="3200" b="1" i="1" spc="5" dirty="0">
                <a:solidFill>
                  <a:srgbClr val="006FC0"/>
                </a:solidFill>
                <a:latin typeface="Carlito"/>
                <a:cs typeface="Carlito"/>
              </a:rPr>
              <a:t>de  </a:t>
            </a:r>
            <a:r>
              <a:rPr lang="es-ES" sz="3200" b="1" i="1" spc="-10" dirty="0">
                <a:solidFill>
                  <a:srgbClr val="006FC0"/>
                </a:solidFill>
                <a:latin typeface="Carlito"/>
                <a:cs typeface="Carlito"/>
              </a:rPr>
              <a:t>inteligencia,</a:t>
            </a:r>
            <a:endParaRPr lang="es-ES" sz="32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980548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F1F94E79-149B-4E10-BC74-CB86F754E93F}"/>
              </a:ext>
            </a:extLst>
          </p:cNvPr>
          <p:cNvSpPr txBox="1"/>
          <p:nvPr/>
        </p:nvSpPr>
        <p:spPr>
          <a:xfrm>
            <a:off x="947956" y="679509"/>
            <a:ext cx="8767968" cy="43601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6235" algn="l"/>
                <a:tab pos="820419" algn="l"/>
                <a:tab pos="2545715" algn="l"/>
                <a:tab pos="3027680" algn="l"/>
                <a:tab pos="4316730" algn="l"/>
                <a:tab pos="5972175" algn="l"/>
                <a:tab pos="7567930" algn="l"/>
                <a:tab pos="8205470" algn="l"/>
              </a:tabLst>
            </a:pPr>
            <a:r>
              <a:rPr lang="es-AR" sz="2800" i="1" spc="-5" dirty="0">
                <a:latin typeface="Carlito"/>
                <a:cs typeface="Carlito"/>
              </a:rPr>
              <a:t>OBJETIVO MAXIMO 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6235" algn="l"/>
                <a:tab pos="820419" algn="l"/>
                <a:tab pos="2545715" algn="l"/>
                <a:tab pos="3027680" algn="l"/>
                <a:tab pos="4316730" algn="l"/>
                <a:tab pos="5972175" algn="l"/>
                <a:tab pos="7567930" algn="l"/>
                <a:tab pos="8205470" algn="l"/>
              </a:tabLst>
            </a:pPr>
            <a:endParaRPr lang="es-AR" sz="2800" i="1" spc="-5" dirty="0">
              <a:solidFill>
                <a:srgbClr val="0070C0"/>
              </a:solidFill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  <a:tab pos="820419" algn="l"/>
                <a:tab pos="2545715" algn="l"/>
                <a:tab pos="3027680" algn="l"/>
                <a:tab pos="4316730" algn="l"/>
                <a:tab pos="5972175" algn="l"/>
                <a:tab pos="7567930" algn="l"/>
                <a:tab pos="8205470" algn="l"/>
              </a:tabLst>
            </a:pPr>
            <a:r>
              <a:rPr sz="2800" i="1" spc="-5" dirty="0">
                <a:solidFill>
                  <a:srgbClr val="0070C0"/>
                </a:solidFill>
                <a:latin typeface="Carlito"/>
                <a:cs typeface="Carlito"/>
              </a:rPr>
              <a:t>L</a:t>
            </a:r>
            <a:r>
              <a:rPr sz="2800" i="1" dirty="0">
                <a:solidFill>
                  <a:srgbClr val="0070C0"/>
                </a:solidFill>
                <a:latin typeface="Carlito"/>
                <a:cs typeface="Carlito"/>
              </a:rPr>
              <a:t>a	</a:t>
            </a:r>
            <a:r>
              <a:rPr sz="2800" i="1" spc="-30" dirty="0" err="1">
                <a:solidFill>
                  <a:srgbClr val="0070C0"/>
                </a:solidFill>
                <a:latin typeface="Carlito"/>
                <a:cs typeface="Carlito"/>
              </a:rPr>
              <a:t>c</a:t>
            </a:r>
            <a:r>
              <a:rPr sz="2800" i="1" spc="-5" dirty="0" err="1">
                <a:solidFill>
                  <a:srgbClr val="0070C0"/>
                </a:solidFill>
                <a:latin typeface="Carlito"/>
                <a:cs typeface="Carlito"/>
              </a:rPr>
              <a:t>o</a:t>
            </a:r>
            <a:r>
              <a:rPr sz="2800" i="1" dirty="0" err="1">
                <a:solidFill>
                  <a:srgbClr val="0070C0"/>
                </a:solidFill>
                <a:latin typeface="Carlito"/>
                <a:cs typeface="Carlito"/>
              </a:rPr>
              <a:t>n</a:t>
            </a:r>
            <a:r>
              <a:rPr sz="2800" i="1" spc="-35" dirty="0" err="1">
                <a:solidFill>
                  <a:srgbClr val="0070C0"/>
                </a:solidFill>
                <a:latin typeface="Carlito"/>
                <a:cs typeface="Carlito"/>
              </a:rPr>
              <a:t>s</a:t>
            </a:r>
            <a:r>
              <a:rPr sz="2800" i="1" spc="-15" dirty="0" err="1">
                <a:solidFill>
                  <a:srgbClr val="0070C0"/>
                </a:solidFill>
                <a:latin typeface="Carlito"/>
                <a:cs typeface="Carlito"/>
              </a:rPr>
              <a:t>t</a:t>
            </a:r>
            <a:r>
              <a:rPr sz="2800" i="1" dirty="0" err="1">
                <a:solidFill>
                  <a:srgbClr val="0070C0"/>
                </a:solidFill>
                <a:latin typeface="Carlito"/>
                <a:cs typeface="Carlito"/>
              </a:rPr>
              <a:t>r</a:t>
            </a:r>
            <a:r>
              <a:rPr sz="2800" i="1" spc="5" dirty="0" err="1">
                <a:solidFill>
                  <a:srgbClr val="0070C0"/>
                </a:solidFill>
                <a:latin typeface="Carlito"/>
                <a:cs typeface="Carlito"/>
              </a:rPr>
              <a:t>u</a:t>
            </a:r>
            <a:r>
              <a:rPr sz="2800" i="1" spc="-40" dirty="0" err="1">
                <a:solidFill>
                  <a:srgbClr val="0070C0"/>
                </a:solidFill>
                <a:latin typeface="Carlito"/>
                <a:cs typeface="Carlito"/>
              </a:rPr>
              <a:t>c</a:t>
            </a:r>
            <a:r>
              <a:rPr sz="2800" i="1" dirty="0" err="1">
                <a:solidFill>
                  <a:srgbClr val="0070C0"/>
                </a:solidFill>
                <a:latin typeface="Carlito"/>
                <a:cs typeface="Carlito"/>
              </a:rPr>
              <a:t>ci</a:t>
            </a:r>
            <a:r>
              <a:rPr sz="2800" i="1" spc="5" dirty="0" err="1">
                <a:solidFill>
                  <a:srgbClr val="0070C0"/>
                </a:solidFill>
                <a:latin typeface="Carlito"/>
                <a:cs typeface="Carlito"/>
              </a:rPr>
              <a:t>ó</a:t>
            </a:r>
            <a:r>
              <a:rPr sz="2800" i="1" dirty="0" err="1">
                <a:solidFill>
                  <a:srgbClr val="0070C0"/>
                </a:solidFill>
                <a:latin typeface="Carlito"/>
                <a:cs typeface="Carlito"/>
              </a:rPr>
              <a:t>n</a:t>
            </a:r>
            <a:r>
              <a:rPr lang="es-AR" sz="2800" i="1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800" i="1" dirty="0">
                <a:solidFill>
                  <a:srgbClr val="0070C0"/>
                </a:solidFill>
                <a:latin typeface="Carlito"/>
                <a:cs typeface="Carlito"/>
              </a:rPr>
              <a:t>de</a:t>
            </a:r>
            <a:r>
              <a:rPr lang="es-AR" sz="2800" i="1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6235" algn="l"/>
                <a:tab pos="820419" algn="l"/>
                <a:tab pos="2545715" algn="l"/>
                <a:tab pos="3027680" algn="l"/>
                <a:tab pos="4316730" algn="l"/>
                <a:tab pos="5972175" algn="l"/>
                <a:tab pos="7567930" algn="l"/>
                <a:tab pos="8205470" algn="l"/>
              </a:tabLst>
            </a:pPr>
            <a:r>
              <a:rPr lang="es-AR" sz="2800" b="1" i="1" dirty="0">
                <a:solidFill>
                  <a:srgbClr val="0070C0"/>
                </a:solidFill>
                <a:latin typeface="Carlito"/>
                <a:cs typeface="Carlito"/>
              </a:rPr>
              <a:t>                 </a:t>
            </a:r>
            <a:r>
              <a:rPr sz="2800" b="1" dirty="0" err="1">
                <a:solidFill>
                  <a:srgbClr val="0070C0"/>
                </a:solidFill>
                <a:latin typeface="Carlito"/>
                <a:cs typeface="Carlito"/>
              </a:rPr>
              <a:t>S</a:t>
            </a:r>
            <a:r>
              <a:rPr sz="2800" b="1" spc="-10" dirty="0" err="1">
                <a:solidFill>
                  <a:srgbClr val="0070C0"/>
                </a:solidFill>
                <a:latin typeface="Carlito"/>
                <a:cs typeface="Carlito"/>
              </a:rPr>
              <a:t>i</a:t>
            </a:r>
            <a:r>
              <a:rPr sz="2800" b="1" spc="-35" dirty="0" err="1">
                <a:solidFill>
                  <a:srgbClr val="0070C0"/>
                </a:solidFill>
                <a:latin typeface="Carlito"/>
                <a:cs typeface="Carlito"/>
              </a:rPr>
              <a:t>s</a:t>
            </a:r>
            <a:r>
              <a:rPr sz="2800" b="1" spc="-30" dirty="0" err="1">
                <a:solidFill>
                  <a:srgbClr val="0070C0"/>
                </a:solidFill>
                <a:latin typeface="Carlito"/>
                <a:cs typeface="Carlito"/>
              </a:rPr>
              <a:t>t</a:t>
            </a:r>
            <a:r>
              <a:rPr sz="2800" b="1" spc="-5" dirty="0" err="1">
                <a:solidFill>
                  <a:srgbClr val="0070C0"/>
                </a:solidFill>
                <a:latin typeface="Carlito"/>
                <a:cs typeface="Carlito"/>
              </a:rPr>
              <a:t>em</a:t>
            </a:r>
            <a:r>
              <a:rPr sz="2800" b="1" dirty="0" err="1">
                <a:solidFill>
                  <a:srgbClr val="0070C0"/>
                </a:solidFill>
                <a:latin typeface="Carlito"/>
                <a:cs typeface="Carlito"/>
              </a:rPr>
              <a:t>as</a:t>
            </a:r>
            <a:r>
              <a:rPr lang="es-AR" sz="2800" b="1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800" b="1" dirty="0" err="1">
                <a:solidFill>
                  <a:srgbClr val="0070C0"/>
                </a:solidFill>
                <a:latin typeface="Carlito"/>
                <a:cs typeface="Carlito"/>
              </a:rPr>
              <a:t>I</a:t>
            </a:r>
            <a:r>
              <a:rPr sz="2800" b="1" spc="-35" dirty="0" err="1">
                <a:solidFill>
                  <a:srgbClr val="0070C0"/>
                </a:solidFill>
                <a:latin typeface="Carlito"/>
                <a:cs typeface="Carlito"/>
              </a:rPr>
              <a:t>n</a:t>
            </a:r>
            <a:r>
              <a:rPr sz="2800" b="1" spc="-30" dirty="0" err="1">
                <a:solidFill>
                  <a:srgbClr val="0070C0"/>
                </a:solidFill>
                <a:latin typeface="Carlito"/>
                <a:cs typeface="Carlito"/>
              </a:rPr>
              <a:t>t</a:t>
            </a:r>
            <a:r>
              <a:rPr sz="2800" b="1" spc="-5" dirty="0" err="1">
                <a:solidFill>
                  <a:srgbClr val="0070C0"/>
                </a:solidFill>
                <a:latin typeface="Carlito"/>
                <a:cs typeface="Carlito"/>
              </a:rPr>
              <a:t>e</a:t>
            </a:r>
            <a:r>
              <a:rPr sz="2800" b="1" spc="-15" dirty="0" err="1">
                <a:solidFill>
                  <a:srgbClr val="0070C0"/>
                </a:solidFill>
                <a:latin typeface="Carlito"/>
                <a:cs typeface="Carlito"/>
              </a:rPr>
              <a:t>l</a:t>
            </a:r>
            <a:r>
              <a:rPr sz="2800" b="1" dirty="0" err="1">
                <a:solidFill>
                  <a:srgbClr val="0070C0"/>
                </a:solidFill>
                <a:latin typeface="Carlito"/>
                <a:cs typeface="Carlito"/>
              </a:rPr>
              <a:t>i</a:t>
            </a:r>
            <a:r>
              <a:rPr sz="2800" b="1" spc="-40" dirty="0" err="1">
                <a:solidFill>
                  <a:srgbClr val="0070C0"/>
                </a:solidFill>
                <a:latin typeface="Carlito"/>
                <a:cs typeface="Carlito"/>
              </a:rPr>
              <a:t>g</a:t>
            </a:r>
            <a:r>
              <a:rPr sz="2800" b="1" spc="-5" dirty="0" err="1">
                <a:solidFill>
                  <a:srgbClr val="0070C0"/>
                </a:solidFill>
                <a:latin typeface="Carlito"/>
                <a:cs typeface="Carlito"/>
              </a:rPr>
              <a:t>e</a:t>
            </a:r>
            <a:r>
              <a:rPr sz="2800" b="1" spc="-25" dirty="0" err="1">
                <a:solidFill>
                  <a:srgbClr val="0070C0"/>
                </a:solidFill>
                <a:latin typeface="Carlito"/>
                <a:cs typeface="Carlito"/>
              </a:rPr>
              <a:t>n</a:t>
            </a:r>
            <a:r>
              <a:rPr sz="2800" b="1" spc="-30" dirty="0" err="1">
                <a:solidFill>
                  <a:srgbClr val="0070C0"/>
                </a:solidFill>
                <a:latin typeface="Carlito"/>
                <a:cs typeface="Carlito"/>
              </a:rPr>
              <a:t>t</a:t>
            </a:r>
            <a:r>
              <a:rPr sz="2800" b="1" spc="5" dirty="0" err="1">
                <a:solidFill>
                  <a:srgbClr val="0070C0"/>
                </a:solidFill>
                <a:latin typeface="Carlito"/>
                <a:cs typeface="Carlito"/>
              </a:rPr>
              <a:t>e</a:t>
            </a:r>
            <a:r>
              <a:rPr lang="es-AR" sz="2800" b="1" spc="5" dirty="0">
                <a:solidFill>
                  <a:srgbClr val="0070C0"/>
                </a:solidFill>
                <a:latin typeface="Carlito"/>
                <a:cs typeface="Carlito"/>
              </a:rPr>
              <a:t>s </a:t>
            </a:r>
            <a:r>
              <a:rPr sz="2800" b="1" spc="-15" dirty="0" err="1">
                <a:solidFill>
                  <a:srgbClr val="0070C0"/>
                </a:solidFill>
                <a:latin typeface="Carlito"/>
                <a:cs typeface="Carlito"/>
              </a:rPr>
              <a:t>A</a:t>
            </a:r>
            <a:r>
              <a:rPr sz="2800" b="1" spc="-5" dirty="0" err="1">
                <a:solidFill>
                  <a:srgbClr val="0070C0"/>
                </a:solidFill>
                <a:latin typeface="Carlito"/>
                <a:cs typeface="Carlito"/>
              </a:rPr>
              <a:t>rt</a:t>
            </a:r>
            <a:r>
              <a:rPr sz="2800" b="1" spc="-25" dirty="0" err="1">
                <a:solidFill>
                  <a:srgbClr val="0070C0"/>
                </a:solidFill>
                <a:latin typeface="Carlito"/>
                <a:cs typeface="Carlito"/>
              </a:rPr>
              <a:t>i</a:t>
            </a:r>
            <a:r>
              <a:rPr sz="2800" b="1" spc="-5" dirty="0" err="1">
                <a:solidFill>
                  <a:srgbClr val="0070C0"/>
                </a:solidFill>
                <a:latin typeface="Carlito"/>
                <a:cs typeface="Carlito"/>
              </a:rPr>
              <a:t>fi</a:t>
            </a:r>
            <a:r>
              <a:rPr sz="2800" b="1" spc="-15" dirty="0" err="1">
                <a:solidFill>
                  <a:srgbClr val="0070C0"/>
                </a:solidFill>
                <a:latin typeface="Carlito"/>
                <a:cs typeface="Carlito"/>
              </a:rPr>
              <a:t>c</a:t>
            </a:r>
            <a:r>
              <a:rPr sz="2800" b="1" dirty="0" err="1">
                <a:solidFill>
                  <a:srgbClr val="0070C0"/>
                </a:solidFill>
                <a:latin typeface="Carlito"/>
                <a:cs typeface="Carlito"/>
              </a:rPr>
              <a:t>i</a:t>
            </a:r>
            <a:r>
              <a:rPr sz="2800" b="1" spc="-15" dirty="0" err="1">
                <a:solidFill>
                  <a:srgbClr val="0070C0"/>
                </a:solidFill>
                <a:latin typeface="Carlito"/>
                <a:cs typeface="Carlito"/>
              </a:rPr>
              <a:t>a</a:t>
            </a:r>
            <a:r>
              <a:rPr sz="2800" b="1" dirty="0" err="1">
                <a:solidFill>
                  <a:srgbClr val="0070C0"/>
                </a:solidFill>
                <a:latin typeface="Carlito"/>
                <a:cs typeface="Carlito"/>
              </a:rPr>
              <a:t>le</a:t>
            </a:r>
            <a:r>
              <a:rPr sz="2800" b="1" spc="5" dirty="0" err="1">
                <a:solidFill>
                  <a:srgbClr val="0070C0"/>
                </a:solidFill>
                <a:latin typeface="Carlito"/>
                <a:cs typeface="Carlito"/>
              </a:rPr>
              <a:t>s</a:t>
            </a:r>
            <a:r>
              <a:rPr sz="2800" i="1" dirty="0">
                <a:solidFill>
                  <a:srgbClr val="0070C0"/>
                </a:solidFill>
                <a:latin typeface="Carlito"/>
                <a:cs typeface="Carlito"/>
              </a:rPr>
              <a:t>.</a:t>
            </a:r>
            <a:endParaRPr lang="es-AR" sz="2800" i="1" dirty="0">
              <a:solidFill>
                <a:srgbClr val="0070C0"/>
              </a:solidFill>
              <a:latin typeface="Carlito"/>
              <a:cs typeface="Carlito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6235" algn="l"/>
                <a:tab pos="820419" algn="l"/>
                <a:tab pos="2545715" algn="l"/>
                <a:tab pos="3027680" algn="l"/>
                <a:tab pos="4316730" algn="l"/>
                <a:tab pos="5972175" algn="l"/>
                <a:tab pos="7567930" algn="l"/>
                <a:tab pos="8205470" algn="l"/>
              </a:tabLst>
            </a:pPr>
            <a:endParaRPr sz="2800" dirty="0">
              <a:solidFill>
                <a:srgbClr val="0070C0"/>
              </a:solidFill>
              <a:latin typeface="Carlito"/>
              <a:cs typeface="Carlito"/>
            </a:endParaRPr>
          </a:p>
          <a:p>
            <a:pPr marL="355600" marR="635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  <a:tab pos="2392045" algn="l"/>
                <a:tab pos="4036695" algn="l"/>
              </a:tabLst>
            </a:pPr>
            <a:r>
              <a:rPr sz="2800" i="1" spc="-10" dirty="0" err="1">
                <a:solidFill>
                  <a:srgbClr val="0070C0"/>
                </a:solidFill>
                <a:latin typeface="Carlito"/>
                <a:cs typeface="Carlito"/>
              </a:rPr>
              <a:t>Aproximarse</a:t>
            </a:r>
            <a:r>
              <a:rPr sz="2800" i="1" spc="455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800" i="1" dirty="0">
                <a:solidFill>
                  <a:srgbClr val="0070C0"/>
                </a:solidFill>
                <a:latin typeface="Carlito"/>
                <a:cs typeface="Carlito"/>
              </a:rPr>
              <a:t>lo</a:t>
            </a:r>
            <a:r>
              <a:rPr lang="es-AR" sz="2800" i="1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800" i="1" dirty="0" err="1">
                <a:solidFill>
                  <a:srgbClr val="0070C0"/>
                </a:solidFill>
                <a:latin typeface="Carlito"/>
                <a:cs typeface="Carlito"/>
              </a:rPr>
              <a:t>más</a:t>
            </a:r>
            <a:r>
              <a:rPr sz="2800" i="1" spc="459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800" i="1" spc="-5" dirty="0">
                <a:solidFill>
                  <a:srgbClr val="0070C0"/>
                </a:solidFill>
                <a:latin typeface="Carlito"/>
                <a:cs typeface="Carlito"/>
              </a:rPr>
              <a:t>posible	</a:t>
            </a:r>
            <a:r>
              <a:rPr sz="2800" i="1" dirty="0">
                <a:solidFill>
                  <a:srgbClr val="0070C0"/>
                </a:solidFill>
                <a:latin typeface="Carlito"/>
                <a:cs typeface="Carlito"/>
              </a:rPr>
              <a:t>al </a:t>
            </a:r>
            <a:r>
              <a:rPr sz="2800" i="1" spc="-5" dirty="0">
                <a:solidFill>
                  <a:srgbClr val="0070C0"/>
                </a:solidFill>
                <a:latin typeface="Carlito"/>
                <a:cs typeface="Carlito"/>
              </a:rPr>
              <a:t>hombre</a:t>
            </a:r>
            <a:endParaRPr lang="es-AR" sz="2800" i="1" spc="-5" dirty="0">
              <a:solidFill>
                <a:srgbClr val="0070C0"/>
              </a:solidFill>
              <a:latin typeface="Carlito"/>
              <a:cs typeface="Carlito"/>
            </a:endParaRPr>
          </a:p>
          <a:p>
            <a:pPr marL="12065" marR="6350">
              <a:lnSpc>
                <a:spcPct val="100000"/>
              </a:lnSpc>
              <a:tabLst>
                <a:tab pos="356235" algn="l"/>
                <a:tab pos="2392045" algn="l"/>
                <a:tab pos="4036695" algn="l"/>
              </a:tabLst>
            </a:pPr>
            <a:endParaRPr sz="2800" dirty="0">
              <a:solidFill>
                <a:srgbClr val="0070C0"/>
              </a:solidFill>
              <a:latin typeface="Carlito"/>
              <a:cs typeface="Carlito"/>
            </a:endParaRPr>
          </a:p>
          <a:p>
            <a:pPr marL="42545">
              <a:lnSpc>
                <a:spcPct val="100000"/>
              </a:lnSpc>
            </a:pPr>
            <a:r>
              <a:rPr sz="2800" i="1" spc="-5" dirty="0">
                <a:solidFill>
                  <a:srgbClr val="0070C0"/>
                </a:solidFill>
                <a:latin typeface="Carlito"/>
                <a:cs typeface="Carlito"/>
              </a:rPr>
              <a:t>De </a:t>
            </a:r>
            <a:r>
              <a:rPr sz="2800" i="1" dirty="0">
                <a:solidFill>
                  <a:srgbClr val="0070C0"/>
                </a:solidFill>
                <a:latin typeface="Carlito"/>
                <a:cs typeface="Carlito"/>
              </a:rPr>
              <a:t>lo </a:t>
            </a:r>
            <a:r>
              <a:rPr sz="2800" i="1" spc="-10" dirty="0">
                <a:solidFill>
                  <a:srgbClr val="0070C0"/>
                </a:solidFill>
                <a:latin typeface="Carlito"/>
                <a:cs typeface="Carlito"/>
              </a:rPr>
              <a:t>anterior </a:t>
            </a:r>
            <a:r>
              <a:rPr sz="2800" i="1" dirty="0">
                <a:solidFill>
                  <a:srgbClr val="0070C0"/>
                </a:solidFill>
                <a:latin typeface="Carlito"/>
                <a:cs typeface="Carlito"/>
              </a:rPr>
              <a:t>se </a:t>
            </a:r>
            <a:r>
              <a:rPr sz="2800" i="1" spc="-5" dirty="0">
                <a:solidFill>
                  <a:srgbClr val="0070C0"/>
                </a:solidFill>
                <a:latin typeface="Carlito"/>
                <a:cs typeface="Carlito"/>
              </a:rPr>
              <a:t>desprende que </a:t>
            </a:r>
            <a:r>
              <a:rPr sz="2800" i="1" dirty="0">
                <a:solidFill>
                  <a:srgbClr val="0070C0"/>
                </a:solidFill>
                <a:latin typeface="Carlito"/>
                <a:cs typeface="Carlito"/>
              </a:rPr>
              <a:t>el mejor </a:t>
            </a:r>
            <a:r>
              <a:rPr sz="2800" i="1" spc="-15" dirty="0">
                <a:solidFill>
                  <a:srgbClr val="0070C0"/>
                </a:solidFill>
                <a:latin typeface="Carlito"/>
                <a:cs typeface="Carlito"/>
              </a:rPr>
              <a:t>camino </a:t>
            </a:r>
            <a:r>
              <a:rPr sz="2800" i="1" dirty="0">
                <a:solidFill>
                  <a:srgbClr val="0070C0"/>
                </a:solidFill>
                <a:latin typeface="Carlito"/>
                <a:cs typeface="Carlito"/>
              </a:rPr>
              <a:t>para </a:t>
            </a:r>
            <a:r>
              <a:rPr sz="2800" b="1" spc="-10" dirty="0">
                <a:solidFill>
                  <a:srgbClr val="0070C0"/>
                </a:solidFill>
                <a:latin typeface="Carlito"/>
                <a:cs typeface="Carlito"/>
              </a:rPr>
              <a:t>definir </a:t>
            </a:r>
            <a:r>
              <a:rPr sz="2800" b="1" spc="-5" dirty="0">
                <a:solidFill>
                  <a:srgbClr val="0070C0"/>
                </a:solidFill>
                <a:latin typeface="Carlito"/>
                <a:cs typeface="Carlito"/>
              </a:rPr>
              <a:t>un</a:t>
            </a:r>
            <a:r>
              <a:rPr sz="2800" b="1" spc="85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0070C0"/>
                </a:solidFill>
                <a:latin typeface="Carlito"/>
                <a:cs typeface="Carlito"/>
              </a:rPr>
              <a:t>SIA</a:t>
            </a:r>
            <a:endParaRPr sz="2800" dirty="0">
              <a:solidFill>
                <a:srgbClr val="0070C0"/>
              </a:solidFill>
              <a:latin typeface="Carlito"/>
              <a:cs typeface="Carlito"/>
            </a:endParaRPr>
          </a:p>
          <a:p>
            <a:pPr marL="42545">
              <a:lnSpc>
                <a:spcPct val="100000"/>
              </a:lnSpc>
              <a:spcBef>
                <a:spcPts val="5"/>
              </a:spcBef>
            </a:pPr>
            <a:r>
              <a:rPr sz="2800" i="1" dirty="0">
                <a:solidFill>
                  <a:srgbClr val="0070C0"/>
                </a:solidFill>
                <a:latin typeface="Carlito"/>
                <a:cs typeface="Carlito"/>
              </a:rPr>
              <a:t>es </a:t>
            </a:r>
            <a:r>
              <a:rPr sz="2800" b="1" spc="-5" dirty="0">
                <a:solidFill>
                  <a:srgbClr val="0070C0"/>
                </a:solidFill>
                <a:latin typeface="Carlito"/>
                <a:cs typeface="Carlito"/>
              </a:rPr>
              <a:t>observar un</a:t>
            </a:r>
            <a:r>
              <a:rPr sz="2800" b="1" spc="-65" dirty="0">
                <a:solidFill>
                  <a:srgbClr val="0070C0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0070C0"/>
                </a:solidFill>
                <a:latin typeface="Carlito"/>
                <a:cs typeface="Carlito"/>
              </a:rPr>
              <a:t>SIN</a:t>
            </a:r>
            <a:endParaRPr sz="2800" dirty="0">
              <a:solidFill>
                <a:srgbClr val="0070C0"/>
              </a:solidFill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84672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F70BB-8B4A-4BE4-A1A4-7BE64663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1454092"/>
          </a:xfrm>
        </p:spPr>
        <p:txBody>
          <a:bodyPr>
            <a:normAutofit/>
          </a:bodyPr>
          <a:lstStyle/>
          <a:p>
            <a:r>
              <a:rPr lang="es-AR" sz="3200" dirty="0"/>
              <a:t>Sistemas inteligentes naturales o artificiales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8346B1-58BB-4504-BB12-DFAD59820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921080"/>
            <a:ext cx="9904459" cy="3844952"/>
          </a:xfrm>
        </p:spPr>
        <p:txBody>
          <a:bodyPr/>
          <a:lstStyle/>
          <a:p>
            <a:r>
              <a:rPr kumimoji="0" lang="es-ES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Razones </a:t>
            </a:r>
            <a:r>
              <a:rPr kumimoji="0" lang="es-ES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para preferir </a:t>
            </a: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la Experiencia</a:t>
            </a:r>
            <a:r>
              <a:rPr kumimoji="0" lang="es-ES" sz="240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lang="es-ES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Natural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534D1B-80F5-4CED-A158-EABCE5CAA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75" y="2390862"/>
            <a:ext cx="5986791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26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216</TotalTime>
  <Words>326</Words>
  <Application>Microsoft Office PowerPoint</Application>
  <PresentationFormat>Panorámica</PresentationFormat>
  <Paragraphs>37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Carlito</vt:lpstr>
      <vt:lpstr>Trebuchet MS</vt:lpstr>
      <vt:lpstr>Tw Cen MT</vt:lpstr>
      <vt:lpstr>Wingdings</vt:lpstr>
      <vt:lpstr>Circuito</vt:lpstr>
      <vt:lpstr>Presentación de PowerPoint</vt:lpstr>
      <vt:lpstr>RELACION CON OTRAS DISCIPLINAS</vt:lpstr>
      <vt:lpstr>Presentación de PowerPoint</vt:lpstr>
      <vt:lpstr>Presentación de PowerPoint</vt:lpstr>
      <vt:lpstr>CONCEPTOS</vt:lpstr>
      <vt:lpstr>Presentación de PowerPoint</vt:lpstr>
      <vt:lpstr>Presentación de PowerPoint</vt:lpstr>
      <vt:lpstr>Presentación de PowerPoint</vt:lpstr>
      <vt:lpstr>Sistemas inteligentes naturales o artificiales</vt:lpstr>
      <vt:lpstr>AGENTE INTELIGENTE</vt:lpstr>
      <vt:lpstr>limitaciones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Fatima Mastroianni</dc:creator>
  <cp:lastModifiedBy>Fatima Mastroianni</cp:lastModifiedBy>
  <cp:revision>8</cp:revision>
  <dcterms:created xsi:type="dcterms:W3CDTF">2022-03-15T19:02:05Z</dcterms:created>
  <dcterms:modified xsi:type="dcterms:W3CDTF">2022-03-27T19:02:07Z</dcterms:modified>
</cp:coreProperties>
</file>