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61" r:id="rId3"/>
    <p:sldId id="259" r:id="rId4"/>
    <p:sldId id="280" r:id="rId5"/>
    <p:sldId id="266" r:id="rId6"/>
    <p:sldId id="267" r:id="rId7"/>
    <p:sldId id="268" r:id="rId8"/>
    <p:sldId id="277" r:id="rId9"/>
    <p:sldId id="264" r:id="rId10"/>
    <p:sldId id="265" r:id="rId11"/>
    <p:sldId id="269" r:id="rId12"/>
    <p:sldId id="270" r:id="rId13"/>
    <p:sldId id="271" r:id="rId14"/>
    <p:sldId id="272" r:id="rId15"/>
    <p:sldId id="278" r:id="rId16"/>
    <p:sldId id="262" r:id="rId17"/>
    <p:sldId id="275" r:id="rId18"/>
    <p:sldId id="273" r:id="rId19"/>
    <p:sldId id="25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906F-9557-43BE-AAB0-699A7F217AAD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2070-C509-4786-BDF9-60479D253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名前とパスワードの不一致でエラー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名前とパスワードの一致でメイン画面へ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管理者モードへの以降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登録情報が正しいか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変更ボタンを押したら遷移するか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変更したら反映されるか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7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デフォルトの情報が表示されるか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名前の縛りが正しいか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同じ名前はダメ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6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現パスワードがあってるか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変更後のパスワードがパスの縛りを守っているか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同じパスワードでないか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0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登録者一覧の表がでる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新規追加、ログアウトボタン、削除ボタンがある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削除ボタン押すと本当に削除しますかの確認画面がでる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パスワードは隠さずそのまま表示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35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表に情報が表示されるか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新規追加で遷移するか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削除おして確認画面がでるか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本当に削除できるか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いいえでキャンセルできるか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52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メールアドレスの不備でエラー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上記情報が既存の登録データと重複した場合にエラー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全項目が正しく入力されている場合に新規登録と確認メール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月と週が切り替えできるか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詳細版と簡潔版に切り替えできるか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文面クリックで詳細が表示されるか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その他ですべてを表示できるか</a:t>
            </a: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アーカイブへの移行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施設詳細への移行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オンラインヘルプの表示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ログイン画面に移行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月，週の切り替え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予約状況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月と週が切り替えできるか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詳細版と簡潔版に切り替えできるか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文面クリックで詳細が表示されるか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その他ですべてを表示できるか</a:t>
            </a: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アーカイブへの移行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施設詳細への移行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オンラインヘルプの表示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ログイン画面に移行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月，週の切り替え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予約状況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4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矢印ボタンで月を移動できるか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履歴がちゃんと日付順で表示されるか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スクロールできるか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0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8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チェックを入れたとき追加で出現するか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終了日のリストが出現するか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繰り返しのやつが選択できる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登録したときちゃんと定期予約できるか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7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78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各タブにちゃんと遷移するか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メインの予約、ヘルプ、ログアウトなどの帯が機能するか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4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見出しクリックで各項目の説明が表示されるか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1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nako@exampl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anako@exampl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デザイン内での各機能について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1830744" y="217587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太郎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1830744" y="4183965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予約一覧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800549" y="217587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800549" y="4183965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説明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110203" y="45593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660544-4ECF-42EB-940D-774908A74142}"/>
              </a:ext>
            </a:extLst>
          </p:cNvPr>
          <p:cNvSpPr txBox="1"/>
          <p:nvPr/>
        </p:nvSpPr>
        <p:spPr>
          <a:xfrm>
            <a:off x="1830744" y="2743727"/>
            <a:ext cx="283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テキストで名前等の</a:t>
            </a:r>
            <a:endParaRPr kumimoji="1" lang="en-US" altLang="ja-JP" dirty="0"/>
          </a:p>
          <a:p>
            <a:r>
              <a:rPr kumimoji="1" lang="ja-JP" altLang="en-US" dirty="0"/>
              <a:t>文字列を入力</a:t>
            </a:r>
            <a:r>
              <a:rPr lang="ja-JP" altLang="en-US" dirty="0"/>
              <a:t>する機能．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D1D211-29E9-4BD1-9D7E-72E646799311}"/>
              </a:ext>
            </a:extLst>
          </p:cNvPr>
          <p:cNvSpPr txBox="1"/>
          <p:nvPr/>
        </p:nvSpPr>
        <p:spPr>
          <a:xfrm>
            <a:off x="6752877" y="2720480"/>
            <a:ext cx="283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クリックするといくつかの項目が表示され、その中から選択する．</a:t>
            </a:r>
            <a:endParaRPr kumimoji="1" lang="en-US" altLang="ja-JP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5EED1DC-0BB2-465C-94D1-5D427E97DA1D}"/>
              </a:ext>
            </a:extLst>
          </p:cNvPr>
          <p:cNvSpPr/>
          <p:nvPr/>
        </p:nvSpPr>
        <p:spPr>
          <a:xfrm>
            <a:off x="9481326" y="2253546"/>
            <a:ext cx="363300" cy="2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44A475-17B7-4B4E-92DE-DEC79DC618A7}"/>
              </a:ext>
            </a:extLst>
          </p:cNvPr>
          <p:cNvSpPr/>
          <p:nvPr/>
        </p:nvSpPr>
        <p:spPr>
          <a:xfrm>
            <a:off x="10004295" y="2066654"/>
            <a:ext cx="1349505" cy="11086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9BC999-B6D9-4D4B-8FA7-33A5D97578D3}"/>
              </a:ext>
            </a:extLst>
          </p:cNvPr>
          <p:cNvSpPr txBox="1"/>
          <p:nvPr/>
        </p:nvSpPr>
        <p:spPr>
          <a:xfrm>
            <a:off x="1696854" y="4950962"/>
            <a:ext cx="2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ボタン機能、クリックすると</a:t>
            </a:r>
            <a:r>
              <a:rPr kumimoji="1" lang="en-US" altLang="ja-JP" dirty="0"/>
              <a:t>X</a:t>
            </a:r>
            <a:r>
              <a:rPr kumimoji="1" lang="ja-JP" altLang="en-US" dirty="0"/>
              <a:t>の画面へ遷移する．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2D958D-9262-40DA-BD69-780079E10894}"/>
              </a:ext>
            </a:extLst>
          </p:cNvPr>
          <p:cNvSpPr txBox="1"/>
          <p:nvPr/>
        </p:nvSpPr>
        <p:spPr>
          <a:xfrm>
            <a:off x="6697395" y="4928664"/>
            <a:ext cx="2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タブ機能、いくつかの表示を切り替える．</a:t>
            </a:r>
            <a:endParaRPr kumimoji="1" lang="en-US" altLang="ja-JP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1F4359E-4FF9-4074-B2C4-60B15E80B8BA}"/>
              </a:ext>
            </a:extLst>
          </p:cNvPr>
          <p:cNvSpPr/>
          <p:nvPr/>
        </p:nvSpPr>
        <p:spPr>
          <a:xfrm>
            <a:off x="9467188" y="4261635"/>
            <a:ext cx="363300" cy="2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BCA026-C23E-4CE7-96D9-592ACA6202A2}"/>
              </a:ext>
            </a:extLst>
          </p:cNvPr>
          <p:cNvSpPr/>
          <p:nvPr/>
        </p:nvSpPr>
        <p:spPr>
          <a:xfrm>
            <a:off x="10004296" y="4175051"/>
            <a:ext cx="1349504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説明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2B1019-B770-4E75-88F5-60831BA75E59}"/>
              </a:ext>
            </a:extLst>
          </p:cNvPr>
          <p:cNvSpPr/>
          <p:nvPr/>
        </p:nvSpPr>
        <p:spPr>
          <a:xfrm>
            <a:off x="10004296" y="4548834"/>
            <a:ext cx="1349504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説明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E8508D-29C8-4EC0-897B-3BBD14680A88}"/>
              </a:ext>
            </a:extLst>
          </p:cNvPr>
          <p:cNvSpPr/>
          <p:nvPr/>
        </p:nvSpPr>
        <p:spPr>
          <a:xfrm>
            <a:off x="10004295" y="4922617"/>
            <a:ext cx="1349504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説明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3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・予約情報の見方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4473987" y="3605276"/>
            <a:ext cx="42883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ここに予約方法の説明が記述される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定期予約や予約情報の見方等も同様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ACCC296-DB80-4242-BFE8-146957D28A4D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3359337-4D1A-4F2C-AB6C-EAAACBF983FC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6BC0EFA-EBE1-47F6-A571-15BE63C893E6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4017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豊橋　太郎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tarou@example.com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passwd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6556047" y="596067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B3A7E4B-7594-4EBE-82C0-DFA42DCD7C55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836E1-99BF-4CD2-9D2A-6B7F82BA8F7E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03BC9AE-A87C-444B-B6EB-4DE5619B27D1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99278C-3426-499F-AD56-738575625593}"/>
              </a:ext>
            </a:extLst>
          </p:cNvPr>
          <p:cNvSpPr/>
          <p:nvPr/>
        </p:nvSpPr>
        <p:spPr>
          <a:xfrm>
            <a:off x="4996714" y="5762914"/>
            <a:ext cx="1549860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（名前）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674632" y="29932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豊橋　太郎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546391" y="36532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の名前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一郎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408584" y="298447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tarou@example.com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Ichirou@example.com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８．予約内容変更画面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4"/>
            <a:ext cx="10515599" cy="5032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75838" y="6523522"/>
            <a:ext cx="1464122" cy="2846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7012161" y="3252743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7030456" y="4103131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7985023" y="4105891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7636114" y="40471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8590181" y="40503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9095357" y="409409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10029107" y="4092282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9671418" y="40546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9095394" y="3638922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7031697" y="4676195"/>
            <a:ext cx="239942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花子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7020664" y="5124286"/>
            <a:ext cx="2410460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授業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7013402" y="5600870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Hanako@example.com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7565158" y="36183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8522578" y="36113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7029545" y="369329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7974500" y="3695202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6792622" y="650266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5B248DA-D551-4D0D-AF8E-CAD068D2513F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4DA54C-0926-4636-A999-4574FBB5E441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3637FC3-FCCD-4A31-A899-6B9A01455D41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6D5D84F-E75A-411E-8053-D4047EC0DAB4}"/>
              </a:ext>
            </a:extLst>
          </p:cNvPr>
          <p:cNvSpPr/>
          <p:nvPr/>
        </p:nvSpPr>
        <p:spPr>
          <a:xfrm>
            <a:off x="3076646" y="3224048"/>
            <a:ext cx="1988287" cy="336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48D5D8C-A1A5-473C-9B8F-9678F2C3B065}"/>
              </a:ext>
            </a:extLst>
          </p:cNvPr>
          <p:cNvSpPr/>
          <p:nvPr/>
        </p:nvSpPr>
        <p:spPr>
          <a:xfrm>
            <a:off x="3094941" y="4074436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6AA518F-DD60-4DA7-885F-0937AECCA933}"/>
              </a:ext>
            </a:extLst>
          </p:cNvPr>
          <p:cNvSpPr/>
          <p:nvPr/>
        </p:nvSpPr>
        <p:spPr>
          <a:xfrm>
            <a:off x="4049508" y="4077196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C197F0A-F929-4CA5-84F3-716EB6091273}"/>
              </a:ext>
            </a:extLst>
          </p:cNvPr>
          <p:cNvSpPr txBox="1"/>
          <p:nvPr/>
        </p:nvSpPr>
        <p:spPr>
          <a:xfrm>
            <a:off x="3700599" y="401846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95BD36B-B255-4C4D-990C-1AE471306BC4}"/>
              </a:ext>
            </a:extLst>
          </p:cNvPr>
          <p:cNvSpPr txBox="1"/>
          <p:nvPr/>
        </p:nvSpPr>
        <p:spPr>
          <a:xfrm>
            <a:off x="4654666" y="4021676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635189C-B3EE-4B9A-99A2-92E61D6E69E4}"/>
              </a:ext>
            </a:extLst>
          </p:cNvPr>
          <p:cNvSpPr/>
          <p:nvPr/>
        </p:nvSpPr>
        <p:spPr>
          <a:xfrm>
            <a:off x="5159842" y="4065404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3CF4FD4-C930-431B-87EB-3C2B73247FE6}"/>
              </a:ext>
            </a:extLst>
          </p:cNvPr>
          <p:cNvSpPr/>
          <p:nvPr/>
        </p:nvSpPr>
        <p:spPr>
          <a:xfrm>
            <a:off x="6093592" y="4063587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9808C8B-C358-418F-9245-3394720F5E55}"/>
              </a:ext>
            </a:extLst>
          </p:cNvPr>
          <p:cNvSpPr txBox="1"/>
          <p:nvPr/>
        </p:nvSpPr>
        <p:spPr>
          <a:xfrm>
            <a:off x="5735903" y="402593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B2846D6-CFE6-46EA-A14F-1915D221CAFD}"/>
              </a:ext>
            </a:extLst>
          </p:cNvPr>
          <p:cNvSpPr/>
          <p:nvPr/>
        </p:nvSpPr>
        <p:spPr>
          <a:xfrm>
            <a:off x="3096182" y="4647500"/>
            <a:ext cx="2399427" cy="35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花子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E08E025-2C00-48E2-89C4-E78B1DD4F574}"/>
              </a:ext>
            </a:extLst>
          </p:cNvPr>
          <p:cNvSpPr/>
          <p:nvPr/>
        </p:nvSpPr>
        <p:spPr>
          <a:xfrm>
            <a:off x="3085149" y="5095591"/>
            <a:ext cx="2410460" cy="35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授業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EDFABBA-EBAB-4627-BF9B-202ACD061CA2}"/>
              </a:ext>
            </a:extLst>
          </p:cNvPr>
          <p:cNvSpPr/>
          <p:nvPr/>
        </p:nvSpPr>
        <p:spPr>
          <a:xfrm>
            <a:off x="3077887" y="5572175"/>
            <a:ext cx="2417722" cy="35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Hanako@example.com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E4CDFD1-B814-450C-8ECE-B5B66D158C35}"/>
              </a:ext>
            </a:extLst>
          </p:cNvPr>
          <p:cNvSpPr txBox="1"/>
          <p:nvPr/>
        </p:nvSpPr>
        <p:spPr>
          <a:xfrm>
            <a:off x="3629643" y="3589668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E93B891-1978-4D72-B280-55AFE98C6EA8}"/>
              </a:ext>
            </a:extLst>
          </p:cNvPr>
          <p:cNvSpPr txBox="1"/>
          <p:nvPr/>
        </p:nvSpPr>
        <p:spPr>
          <a:xfrm>
            <a:off x="4587063" y="3582684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ECD0285-E346-48A9-A572-0667B1B6FF91}"/>
              </a:ext>
            </a:extLst>
          </p:cNvPr>
          <p:cNvSpPr/>
          <p:nvPr/>
        </p:nvSpPr>
        <p:spPr>
          <a:xfrm>
            <a:off x="3094030" y="3664602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9E6087F-CDAA-4939-8916-21B215FB3726}"/>
              </a:ext>
            </a:extLst>
          </p:cNvPr>
          <p:cNvSpPr/>
          <p:nvPr/>
        </p:nvSpPr>
        <p:spPr>
          <a:xfrm>
            <a:off x="4038985" y="3666507"/>
            <a:ext cx="577131" cy="316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C13CF07-7076-46F7-A041-B8EE0A601322}"/>
              </a:ext>
            </a:extLst>
          </p:cNvPr>
          <p:cNvSpPr txBox="1"/>
          <p:nvPr/>
        </p:nvSpPr>
        <p:spPr>
          <a:xfrm>
            <a:off x="1820592" y="60517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備考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004BEF8-66BE-4A7E-9326-A07A9ACC6D10}"/>
              </a:ext>
            </a:extLst>
          </p:cNvPr>
          <p:cNvSpPr/>
          <p:nvPr/>
        </p:nvSpPr>
        <p:spPr>
          <a:xfrm>
            <a:off x="3076646" y="6058592"/>
            <a:ext cx="2417722" cy="35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エアコン故障中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623B12C-1593-47F2-933E-A0FCAD3E5B3C}"/>
              </a:ext>
            </a:extLst>
          </p:cNvPr>
          <p:cNvSpPr/>
          <p:nvPr/>
        </p:nvSpPr>
        <p:spPr>
          <a:xfrm>
            <a:off x="7020664" y="6071052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2588031" y="25197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0356"/>
              </p:ext>
            </p:extLst>
          </p:nvPr>
        </p:nvGraphicFramePr>
        <p:xfrm>
          <a:off x="2532186" y="2987283"/>
          <a:ext cx="71242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759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2374759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2374759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豊橋　太郎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tarou</a:t>
                      </a: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＠</a:t>
                      </a:r>
                      <a:r>
                        <a:rPr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example.com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passwd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豊橋　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hanako</a:t>
                      </a: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＠</a:t>
                      </a:r>
                      <a:r>
                        <a:rPr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example.com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hanako3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796000" y="325631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796000" y="367631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05FE4C-E6A6-4E06-8D9A-10952E7B5FD0}"/>
              </a:ext>
            </a:extLst>
          </p:cNvPr>
          <p:cNvSpPr txBox="1"/>
          <p:nvPr/>
        </p:nvSpPr>
        <p:spPr>
          <a:xfrm>
            <a:off x="1057687" y="197261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7BF457-78BA-41BC-BD78-15DF8A72A82C}"/>
              </a:ext>
            </a:extLst>
          </p:cNvPr>
          <p:cNvSpPr txBox="1"/>
          <p:nvPr/>
        </p:nvSpPr>
        <p:spPr>
          <a:xfrm>
            <a:off x="5217800" y="199947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名前：　</a:t>
            </a:r>
            <a:r>
              <a:rPr lang="ja-JP" altLang="en-US" dirty="0"/>
              <a:t>豊橋</a:t>
            </a:r>
            <a:r>
              <a:rPr kumimoji="1" lang="ja-JP" altLang="en-US" dirty="0"/>
              <a:t>　花子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21F087-FE6C-4F90-9CB4-E4D736476DC7}"/>
              </a:ext>
            </a:extLst>
          </p:cNvPr>
          <p:cNvSpPr txBox="1"/>
          <p:nvPr/>
        </p:nvSpPr>
        <p:spPr>
          <a:xfrm>
            <a:off x="4616798" y="465809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913DCD-0F58-4C72-8101-E57EE0354A73}"/>
              </a:ext>
            </a:extLst>
          </p:cNvPr>
          <p:cNvSpPr txBox="1"/>
          <p:nvPr/>
        </p:nvSpPr>
        <p:spPr>
          <a:xfrm>
            <a:off x="5878301" y="463927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018CD9-CDF3-4230-90F5-ED8467E00A84}"/>
              </a:ext>
            </a:extLst>
          </p:cNvPr>
          <p:cNvSpPr txBox="1"/>
          <p:nvPr/>
        </p:nvSpPr>
        <p:spPr>
          <a:xfrm>
            <a:off x="1057687" y="197261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BCEDE2-6DCF-48DB-B2F6-AFDB5FC1C66E}"/>
              </a:ext>
            </a:extLst>
          </p:cNvPr>
          <p:cNvSpPr txBox="1"/>
          <p:nvPr/>
        </p:nvSpPr>
        <p:spPr>
          <a:xfrm>
            <a:off x="5217800" y="199947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999267" y="29335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53285" y="38436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11750" y="2993722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次郎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11750" y="3887580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jirou@example.com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61062" y="33637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11750" y="344115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965FAA-C9DB-4265-90F1-2AF78E49BFD4}"/>
              </a:ext>
            </a:extLst>
          </p:cNvPr>
          <p:cNvSpPr txBox="1"/>
          <p:nvPr/>
        </p:nvSpPr>
        <p:spPr>
          <a:xfrm>
            <a:off x="3514949" y="4321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管理者権限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26D182-566C-4A24-BBDA-5A5696ABC6D2}"/>
              </a:ext>
            </a:extLst>
          </p:cNvPr>
          <p:cNvSpPr/>
          <p:nvPr/>
        </p:nvSpPr>
        <p:spPr>
          <a:xfrm>
            <a:off x="5611750" y="4395621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なし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544757-97E3-4821-89EA-1F86E69E6C96}"/>
              </a:ext>
            </a:extLst>
          </p:cNvPr>
          <p:cNvSpPr/>
          <p:nvPr/>
        </p:nvSpPr>
        <p:spPr>
          <a:xfrm>
            <a:off x="8736356" y="4225229"/>
            <a:ext cx="980752" cy="7145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・あり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・なし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228846C6-D6FA-4BC5-9F91-6BD25FCEEC0F}"/>
              </a:ext>
            </a:extLst>
          </p:cNvPr>
          <p:cNvSpPr/>
          <p:nvPr/>
        </p:nvSpPr>
        <p:spPr>
          <a:xfrm>
            <a:off x="8253784" y="4484521"/>
            <a:ext cx="363300" cy="2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158435" y="315422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tarou@example.com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271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成功したら→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</a:p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失敗したら→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（一覧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7278"/>
              </p:ext>
            </p:extLst>
          </p:nvPr>
        </p:nvGraphicFramePr>
        <p:xfrm>
          <a:off x="962897" y="3783779"/>
          <a:ext cx="10144117" cy="240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89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535528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267509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267509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267509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263459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271557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  <a:gridCol w="1271557">
                  <a:extLst>
                    <a:ext uri="{9D8B030D-6E8A-4147-A177-3AD203B41FA5}">
                      <a16:colId xmlns:a16="http://schemas.microsoft.com/office/drawing/2014/main" val="3188317664"/>
                    </a:ext>
                  </a:extLst>
                </a:gridCol>
              </a:tblGrid>
              <a:tr h="3833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1/1(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1/2 (</a:t>
                      </a:r>
                      <a:r>
                        <a:rPr kumimoji="1" lang="ja-JP" altLang="en-US" dirty="0"/>
                        <a:t>火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1/3(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1/4 (</a:t>
                      </a:r>
                      <a:r>
                        <a:rPr kumimoji="1" lang="ja-JP" altLang="en-US" dirty="0"/>
                        <a:t>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1/5(</a:t>
                      </a:r>
                      <a:r>
                        <a:rPr kumimoji="1" lang="ja-JP" altLang="en-US" dirty="0"/>
                        <a:t>金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1/6(</a:t>
                      </a:r>
                      <a:r>
                        <a:rPr kumimoji="1" lang="ja-JP" altLang="en-US" dirty="0"/>
                        <a:t>土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1/7(</a:t>
                      </a:r>
                      <a:r>
                        <a:rPr kumimoji="1" lang="ja-JP" altLang="en-US" dirty="0"/>
                        <a:t>日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132298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11:00~12:00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豊橋　太郎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13:00~14:00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豊橋　太郎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696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会議室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10:00~11:30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豊橋　一郎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624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97AC33-8AB1-4768-9190-A97A1F2BEAC1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2E8F79-EE07-48A6-B139-16EB6186471F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06356C7-6A6D-4131-BA90-BC4C1EDF1468}"/>
              </a:ext>
            </a:extLst>
          </p:cNvPr>
          <p:cNvGrpSpPr/>
          <p:nvPr/>
        </p:nvGrpSpPr>
        <p:grpSpPr>
          <a:xfrm>
            <a:off x="8459650" y="3250799"/>
            <a:ext cx="2647363" cy="409663"/>
            <a:chOff x="8466009" y="3250132"/>
            <a:chExt cx="2647363" cy="409663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AA0B79B-4014-4854-91AF-57BBA9B7AB49}"/>
                </a:ext>
              </a:extLst>
            </p:cNvPr>
            <p:cNvSpPr/>
            <p:nvPr/>
          </p:nvSpPr>
          <p:spPr>
            <a:xfrm>
              <a:off x="8466009" y="3266771"/>
              <a:ext cx="485927" cy="39302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C383A54-B330-479F-973D-CAB3B364CA16}"/>
                </a:ext>
              </a:extLst>
            </p:cNvPr>
            <p:cNvSpPr txBox="1"/>
            <p:nvPr/>
          </p:nvSpPr>
          <p:spPr>
            <a:xfrm>
              <a:off x="9281281" y="325013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月</a:t>
              </a:r>
              <a: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日～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3399024-34D0-4029-954C-219F84292D2C}"/>
                </a:ext>
              </a:extLst>
            </p:cNvPr>
            <p:cNvSpPr/>
            <p:nvPr/>
          </p:nvSpPr>
          <p:spPr>
            <a:xfrm>
              <a:off x="10627445" y="3258375"/>
              <a:ext cx="485927" cy="39302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BD3B5E-F365-469F-B3CE-8696FDD0075F}"/>
              </a:ext>
            </a:extLst>
          </p:cNvPr>
          <p:cNvSpPr txBox="1"/>
          <p:nvPr/>
        </p:nvSpPr>
        <p:spPr>
          <a:xfrm>
            <a:off x="1951229" y="268298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6472D86-4507-484A-9C4D-878CDAD75D5C}"/>
              </a:ext>
            </a:extLst>
          </p:cNvPr>
          <p:cNvSpPr txBox="1"/>
          <p:nvPr/>
        </p:nvSpPr>
        <p:spPr>
          <a:xfrm>
            <a:off x="3407466" y="269520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CEF5A8-6108-4981-B5D3-BC79BD756276}"/>
              </a:ext>
            </a:extLst>
          </p:cNvPr>
          <p:cNvSpPr txBox="1"/>
          <p:nvPr/>
        </p:nvSpPr>
        <p:spPr>
          <a:xfrm>
            <a:off x="4979352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E14E777-430F-4FBA-B33E-1F68E241673E}"/>
              </a:ext>
            </a:extLst>
          </p:cNvPr>
          <p:cNvSpPr txBox="1"/>
          <p:nvPr/>
        </p:nvSpPr>
        <p:spPr>
          <a:xfrm>
            <a:off x="6473485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EB9056-CB7E-4C87-A82B-761562C62FF5}"/>
              </a:ext>
            </a:extLst>
          </p:cNvPr>
          <p:cNvSpPr txBox="1"/>
          <p:nvPr/>
        </p:nvSpPr>
        <p:spPr>
          <a:xfrm>
            <a:off x="7941516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154828E9-310B-4EEE-8FE7-0385F3CDA127}"/>
              </a:ext>
            </a:extLst>
          </p:cNvPr>
          <p:cNvSpPr/>
          <p:nvPr/>
        </p:nvSpPr>
        <p:spPr>
          <a:xfrm rot="5400000">
            <a:off x="7398917" y="2826438"/>
            <a:ext cx="2182221" cy="4768999"/>
          </a:xfrm>
          <a:prstGeom prst="wedgeRectCallout">
            <a:avLst>
              <a:gd name="adj1" fmla="val -26156"/>
              <a:gd name="adj2" fmla="val 1085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1"/>
            <a:r>
              <a:rPr lang="ja-JP" altLang="en-US" dirty="0">
                <a:solidFill>
                  <a:schemeClr val="tx1"/>
                </a:solidFill>
              </a:rPr>
              <a:t>予約者名　　：豊橋　太郎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予約時間　　：</a:t>
            </a:r>
            <a:r>
              <a:rPr lang="en-US" altLang="ja-JP" dirty="0">
                <a:solidFill>
                  <a:schemeClr val="tx1"/>
                </a:solidFill>
              </a:rPr>
              <a:t>11:00~13:00</a:t>
            </a: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目的　　　　：授業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利用者名　　：豊橋　花子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利用者連絡先：</a:t>
            </a:r>
            <a:r>
              <a:rPr lang="en-US" altLang="ja-JP" dirty="0">
                <a:solidFill>
                  <a:schemeClr val="tx1"/>
                </a:solidFill>
                <a:hlinkClick r:id="rId3"/>
              </a:rPr>
              <a:t>Hanako@example.com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備考　　　　：エアコン故障中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693127-23B4-4434-9ED2-8D615A8B0F4D}"/>
              </a:ext>
            </a:extLst>
          </p:cNvPr>
          <p:cNvSpPr/>
          <p:nvPr/>
        </p:nvSpPr>
        <p:spPr>
          <a:xfrm>
            <a:off x="8987916" y="5987457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FFE4E32-FB7E-4B1E-9CD1-F543C742F7E6}"/>
              </a:ext>
            </a:extLst>
          </p:cNvPr>
          <p:cNvSpPr/>
          <p:nvPr/>
        </p:nvSpPr>
        <p:spPr>
          <a:xfrm>
            <a:off x="9796863" y="5987456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EA9E1B-B8B9-4068-BF01-7433106F36B1}"/>
              </a:ext>
            </a:extLst>
          </p:cNvPr>
          <p:cNvSpPr txBox="1"/>
          <p:nvPr/>
        </p:nvSpPr>
        <p:spPr>
          <a:xfrm>
            <a:off x="9796863" y="627815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E9681EA-8382-426E-9ACA-21D47F629591}"/>
              </a:ext>
            </a:extLst>
          </p:cNvPr>
          <p:cNvSpPr txBox="1"/>
          <p:nvPr/>
        </p:nvSpPr>
        <p:spPr>
          <a:xfrm>
            <a:off x="6702631" y="6419710"/>
            <a:ext cx="2130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ポップアップ表示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76807C4-969C-4265-BCF5-2F5B5DABBD34}"/>
              </a:ext>
            </a:extLst>
          </p:cNvPr>
          <p:cNvSpPr/>
          <p:nvPr/>
        </p:nvSpPr>
        <p:spPr>
          <a:xfrm>
            <a:off x="1321608" y="3244749"/>
            <a:ext cx="103986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週</a:t>
            </a:r>
            <a:r>
              <a:rPr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C0A3768-567D-4393-A4D0-BA54167334AD}"/>
              </a:ext>
            </a:extLst>
          </p:cNvPr>
          <p:cNvSpPr/>
          <p:nvPr/>
        </p:nvSpPr>
        <p:spPr>
          <a:xfrm>
            <a:off x="3401330" y="3244429"/>
            <a:ext cx="75352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簡易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9E0DA17-FF2A-4070-9AA0-E3FEDDAFE370}"/>
              </a:ext>
            </a:extLst>
          </p:cNvPr>
          <p:cNvSpPr/>
          <p:nvPr/>
        </p:nvSpPr>
        <p:spPr>
          <a:xfrm>
            <a:off x="2361470" y="3244749"/>
            <a:ext cx="1039860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（一覧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65109"/>
              </p:ext>
            </p:extLst>
          </p:nvPr>
        </p:nvGraphicFramePr>
        <p:xfrm>
          <a:off x="1317472" y="3784315"/>
          <a:ext cx="9801918" cy="222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480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10068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400274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400274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400274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395801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404747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50340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8972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kumimoji="1" lang="en-US" altLang="ja-JP" dirty="0"/>
                      </a:br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豊橋　太郎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826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会議室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豊橋　花子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624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321608" y="3244749"/>
            <a:ext cx="103986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週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97AC33-8AB1-4768-9190-A97A1F2BEAC1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2E8F79-EE07-48A6-B139-16EB6186471F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06356C7-6A6D-4131-BA90-BC4C1EDF1468}"/>
              </a:ext>
            </a:extLst>
          </p:cNvPr>
          <p:cNvGrpSpPr/>
          <p:nvPr/>
        </p:nvGrpSpPr>
        <p:grpSpPr>
          <a:xfrm>
            <a:off x="8459650" y="3250799"/>
            <a:ext cx="2647363" cy="409663"/>
            <a:chOff x="8466009" y="3250132"/>
            <a:chExt cx="2647363" cy="409663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AA0B79B-4014-4854-91AF-57BBA9B7AB49}"/>
                </a:ext>
              </a:extLst>
            </p:cNvPr>
            <p:cNvSpPr/>
            <p:nvPr/>
          </p:nvSpPr>
          <p:spPr>
            <a:xfrm>
              <a:off x="8466009" y="3266771"/>
              <a:ext cx="485927" cy="39302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C383A54-B330-479F-973D-CAB3B364CA16}"/>
                </a:ext>
              </a:extLst>
            </p:cNvPr>
            <p:cNvSpPr txBox="1"/>
            <p:nvPr/>
          </p:nvSpPr>
          <p:spPr>
            <a:xfrm>
              <a:off x="9281281" y="32501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月</a:t>
              </a:r>
              <a:r>
                <a:rPr lang="en-US" altLang="ja-JP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lang="ja-JP" altLang="en-US" sz="20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日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3399024-34D0-4029-954C-219F84292D2C}"/>
                </a:ext>
              </a:extLst>
            </p:cNvPr>
            <p:cNvSpPr/>
            <p:nvPr/>
          </p:nvSpPr>
          <p:spPr>
            <a:xfrm>
              <a:off x="10627445" y="3258375"/>
              <a:ext cx="485927" cy="39302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11AB9B2-DB09-4CD6-94C7-025885A563F1}"/>
              </a:ext>
            </a:extLst>
          </p:cNvPr>
          <p:cNvSpPr/>
          <p:nvPr/>
        </p:nvSpPr>
        <p:spPr>
          <a:xfrm>
            <a:off x="3401330" y="3244429"/>
            <a:ext cx="75352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簡易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BD3B5E-F365-469F-B3CE-8696FDD0075F}"/>
              </a:ext>
            </a:extLst>
          </p:cNvPr>
          <p:cNvSpPr txBox="1"/>
          <p:nvPr/>
        </p:nvSpPr>
        <p:spPr>
          <a:xfrm>
            <a:off x="1951229" y="268298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6472D86-4507-484A-9C4D-878CDAD75D5C}"/>
              </a:ext>
            </a:extLst>
          </p:cNvPr>
          <p:cNvSpPr txBox="1"/>
          <p:nvPr/>
        </p:nvSpPr>
        <p:spPr>
          <a:xfrm>
            <a:off x="3407466" y="269520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CEF5A8-6108-4981-B5D3-BC79BD756276}"/>
              </a:ext>
            </a:extLst>
          </p:cNvPr>
          <p:cNvSpPr txBox="1"/>
          <p:nvPr/>
        </p:nvSpPr>
        <p:spPr>
          <a:xfrm>
            <a:off x="4979352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E14E777-430F-4FBA-B33E-1F68E241673E}"/>
              </a:ext>
            </a:extLst>
          </p:cNvPr>
          <p:cNvSpPr txBox="1"/>
          <p:nvPr/>
        </p:nvSpPr>
        <p:spPr>
          <a:xfrm>
            <a:off x="6473485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EB9056-CB7E-4C87-A82B-761562C62FF5}"/>
              </a:ext>
            </a:extLst>
          </p:cNvPr>
          <p:cNvSpPr txBox="1"/>
          <p:nvPr/>
        </p:nvSpPr>
        <p:spPr>
          <a:xfrm>
            <a:off x="7941516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693127-23B4-4434-9ED2-8D615A8B0F4D}"/>
              </a:ext>
            </a:extLst>
          </p:cNvPr>
          <p:cNvSpPr/>
          <p:nvPr/>
        </p:nvSpPr>
        <p:spPr>
          <a:xfrm>
            <a:off x="8987916" y="5987457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FFE4E32-FB7E-4B1E-9CD1-F543C742F7E6}"/>
              </a:ext>
            </a:extLst>
          </p:cNvPr>
          <p:cNvSpPr/>
          <p:nvPr/>
        </p:nvSpPr>
        <p:spPr>
          <a:xfrm>
            <a:off x="9796863" y="5987456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EA9E1B-B8B9-4068-BF01-7433106F36B1}"/>
              </a:ext>
            </a:extLst>
          </p:cNvPr>
          <p:cNvSpPr txBox="1"/>
          <p:nvPr/>
        </p:nvSpPr>
        <p:spPr>
          <a:xfrm>
            <a:off x="9796863" y="627815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27F4C6E-5A26-493A-A5E9-010EC985C808}"/>
              </a:ext>
            </a:extLst>
          </p:cNvPr>
          <p:cNvSpPr/>
          <p:nvPr/>
        </p:nvSpPr>
        <p:spPr>
          <a:xfrm>
            <a:off x="2543099" y="4288095"/>
            <a:ext cx="5797033" cy="8742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E9681EA-8382-426E-9ACA-21D47F629591}"/>
              </a:ext>
            </a:extLst>
          </p:cNvPr>
          <p:cNvSpPr txBox="1"/>
          <p:nvPr/>
        </p:nvSpPr>
        <p:spPr>
          <a:xfrm>
            <a:off x="6702631" y="6419710"/>
            <a:ext cx="2130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ポップアップ表示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192826-CAE9-4548-A7F9-88404A75CDE5}"/>
              </a:ext>
            </a:extLst>
          </p:cNvPr>
          <p:cNvSpPr/>
          <p:nvPr/>
        </p:nvSpPr>
        <p:spPr>
          <a:xfrm>
            <a:off x="2361470" y="3244749"/>
            <a:ext cx="1039860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154828E9-310B-4EEE-8FE7-0385F3CDA127}"/>
              </a:ext>
            </a:extLst>
          </p:cNvPr>
          <p:cNvSpPr/>
          <p:nvPr/>
        </p:nvSpPr>
        <p:spPr>
          <a:xfrm rot="5400000">
            <a:off x="7376637" y="2804157"/>
            <a:ext cx="2226782" cy="4768999"/>
          </a:xfrm>
          <a:prstGeom prst="wedgeRectCallout">
            <a:avLst>
              <a:gd name="adj1" fmla="val -33063"/>
              <a:gd name="adj2" fmla="val 919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1"/>
            <a:r>
              <a:rPr lang="ja-JP" altLang="en-US" dirty="0">
                <a:solidFill>
                  <a:schemeClr val="tx1"/>
                </a:solidFill>
              </a:rPr>
              <a:t>予約者名　　：豊橋　太郎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予約時間　　：</a:t>
            </a:r>
            <a:r>
              <a:rPr lang="en-US" altLang="ja-JP" dirty="0">
                <a:solidFill>
                  <a:schemeClr val="tx1"/>
                </a:solidFill>
              </a:rPr>
              <a:t>11:00~13:00</a:t>
            </a: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目的　　　　：授業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利用者名　　：豊橋　花子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利用者連絡先：</a:t>
            </a:r>
            <a:r>
              <a:rPr lang="en-US" altLang="ja-JP" dirty="0">
                <a:solidFill>
                  <a:schemeClr val="tx1"/>
                </a:solidFill>
                <a:hlinkClick r:id="rId3"/>
              </a:rPr>
              <a:t>Hanako@example.com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備考　　　　：エアコン故障中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4751212-339D-42F7-8C4E-710F42BB9882}"/>
              </a:ext>
            </a:extLst>
          </p:cNvPr>
          <p:cNvSpPr/>
          <p:nvPr/>
        </p:nvSpPr>
        <p:spPr>
          <a:xfrm>
            <a:off x="2543100" y="5196101"/>
            <a:ext cx="2943014" cy="8742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FB1B091-DE1F-4BA2-9FE4-D58EC6CF633E}"/>
              </a:ext>
            </a:extLst>
          </p:cNvPr>
          <p:cNvSpPr/>
          <p:nvPr/>
        </p:nvSpPr>
        <p:spPr>
          <a:xfrm>
            <a:off x="8766916" y="5956764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CD2FE92-5511-4704-A4DE-897AA3E0BF3F}"/>
              </a:ext>
            </a:extLst>
          </p:cNvPr>
          <p:cNvSpPr/>
          <p:nvPr/>
        </p:nvSpPr>
        <p:spPr>
          <a:xfrm>
            <a:off x="9677084" y="5964967"/>
            <a:ext cx="723310" cy="25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</p:spTree>
    <p:extLst>
      <p:ext uri="{BB962C8B-B14F-4D97-AF65-F5344CB8AC3E}">
        <p14:creationId xmlns:p14="http://schemas.microsoft.com/office/powerpoint/2010/main" val="2717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8465992" y="3258337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9117615" y="32592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2021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10627428" y="3249941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737"/>
              </p:ext>
            </p:extLst>
          </p:nvPr>
        </p:nvGraphicFramePr>
        <p:xfrm>
          <a:off x="1321607" y="3829730"/>
          <a:ext cx="9550710" cy="240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142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1910142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1910142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1910142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  <a:gridCol w="1910142">
                  <a:extLst>
                    <a:ext uri="{9D8B030D-6E8A-4147-A177-3AD203B41FA5}">
                      <a16:colId xmlns:a16="http://schemas.microsoft.com/office/drawing/2014/main" val="1922895225"/>
                    </a:ext>
                  </a:extLst>
                </a:gridCol>
              </a:tblGrid>
              <a:tr h="3238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予約者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558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 1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豊橋　太郎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授業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558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 4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豊橋　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558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 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豊橋　一郎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学会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319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0A0F94C-40F0-448F-B88C-AB3D8DD7CB9A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91CDC0-F103-4CBA-AE7B-B14F113E97D5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52D3C2A-2DA4-4C27-B85E-171EDE803D29}"/>
              </a:ext>
            </a:extLst>
          </p:cNvPr>
          <p:cNvSpPr txBox="1"/>
          <p:nvPr/>
        </p:nvSpPr>
        <p:spPr>
          <a:xfrm>
            <a:off x="1951229" y="268298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8730CA-DB0E-44D8-AEED-E4F19D3D896C}"/>
              </a:ext>
            </a:extLst>
          </p:cNvPr>
          <p:cNvSpPr txBox="1"/>
          <p:nvPr/>
        </p:nvSpPr>
        <p:spPr>
          <a:xfrm>
            <a:off x="3407466" y="2695200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4699EA-3FA1-4AB9-8DA1-E5131AC565CE}"/>
              </a:ext>
            </a:extLst>
          </p:cNvPr>
          <p:cNvSpPr txBox="1"/>
          <p:nvPr/>
        </p:nvSpPr>
        <p:spPr>
          <a:xfrm>
            <a:off x="4979352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A175F9-617E-4E38-8659-230E5FF1C26D}"/>
              </a:ext>
            </a:extLst>
          </p:cNvPr>
          <p:cNvSpPr txBox="1"/>
          <p:nvPr/>
        </p:nvSpPr>
        <p:spPr>
          <a:xfrm>
            <a:off x="6473485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8F6635-F869-453F-A67B-D161DFB044DF}"/>
              </a:ext>
            </a:extLst>
          </p:cNvPr>
          <p:cNvSpPr txBox="1"/>
          <p:nvPr/>
        </p:nvSpPr>
        <p:spPr>
          <a:xfrm>
            <a:off x="7941516" y="2690765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D8DB955-3DBB-4A71-B3BC-720295D5C177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8CBB57A-3722-40D7-B401-7454838987A3}"/>
              </a:ext>
            </a:extLst>
          </p:cNvPr>
          <p:cNvSpPr/>
          <p:nvPr/>
        </p:nvSpPr>
        <p:spPr>
          <a:xfrm>
            <a:off x="1321608" y="3244749"/>
            <a:ext cx="103986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週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9BA6A15-00E6-4865-A626-696CCD4DD055}"/>
              </a:ext>
            </a:extLst>
          </p:cNvPr>
          <p:cNvSpPr/>
          <p:nvPr/>
        </p:nvSpPr>
        <p:spPr>
          <a:xfrm>
            <a:off x="3401330" y="3244749"/>
            <a:ext cx="753521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簡易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611737A-EA6E-4682-B036-D639F0153E36}"/>
              </a:ext>
            </a:extLst>
          </p:cNvPr>
          <p:cNvSpPr/>
          <p:nvPr/>
        </p:nvSpPr>
        <p:spPr>
          <a:xfrm>
            <a:off x="2361470" y="3244749"/>
            <a:ext cx="1039860" cy="38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一覧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896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75838" y="6341826"/>
            <a:ext cx="1464122" cy="3162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239942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花子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2410460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授業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59245" y="535985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Hanako@example.com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6839960" y="634348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5B248DA-D551-4D0D-AF8E-CAD068D2513F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4DA54C-0926-4636-A999-4574FBB5E441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3637FC3-FCCD-4A31-A899-6B9A01455D41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0D7DBC-9BDE-4A61-8D0A-A8FC1ADA3BF2}"/>
              </a:ext>
            </a:extLst>
          </p:cNvPr>
          <p:cNvSpPr txBox="1"/>
          <p:nvPr/>
        </p:nvSpPr>
        <p:spPr>
          <a:xfrm>
            <a:off x="1614928" y="59606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備考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91346C9-E748-4AF6-A194-C76615D843F7}"/>
              </a:ext>
            </a:extLst>
          </p:cNvPr>
          <p:cNvSpPr/>
          <p:nvPr/>
        </p:nvSpPr>
        <p:spPr>
          <a:xfrm>
            <a:off x="2870982" y="5967424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エアコン故障中</a:t>
            </a: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81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6270321"/>
            <a:ext cx="1464122" cy="3191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782569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263250" y="4851396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47738" y="5021065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21433" y="4674797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01762" y="501856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475186" y="502457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23317" y="503134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375796" y="501856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41613" y="5026342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34980" y="5566996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639582" y="5517819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523389" y="5527497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76862" y="5592753"/>
            <a:ext cx="404238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087604" y="5592596"/>
            <a:ext cx="412703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13325" y="5517819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7976526" y="5577745"/>
            <a:ext cx="835908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6871979" y="626089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1D6D82F-8A7B-4298-A9E2-1CFE9718B91D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F71AC53-7DC6-435C-9CD0-C6006D01B5A9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08CF0DE-43CC-4F60-B52D-C2C266231345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11158B-A12F-4D79-B88B-45A77BA7E0A8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B1A14B7-E563-4667-B251-6DF083D55F5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C26BD28-2570-4121-A9C3-50BF208513E8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430B2B5-6220-46C4-BD6C-ED44494E099C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E2311F5-AB6D-4DAB-8E0F-EAE2BA123445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D65C6F1-6E7F-463E-BC42-ED2FCB41898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7B22342-509E-41DF-BA4D-516EE3C4E6FF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90B5DE5-239C-47A4-9285-EDD0DC0B1F75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8F0182B-E1C3-47E1-ACB5-FF7BA68CE410}"/>
              </a:ext>
            </a:extLst>
          </p:cNvPr>
          <p:cNvSpPr/>
          <p:nvPr/>
        </p:nvSpPr>
        <p:spPr>
          <a:xfrm>
            <a:off x="2886006" y="4587971"/>
            <a:ext cx="239942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花子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ABF55EA-797A-45D3-976C-1F024356E3CC}"/>
              </a:ext>
            </a:extLst>
          </p:cNvPr>
          <p:cNvSpPr/>
          <p:nvPr/>
        </p:nvSpPr>
        <p:spPr>
          <a:xfrm>
            <a:off x="2874973" y="5036062"/>
            <a:ext cx="2410460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授業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E421F48-2BDE-4711-9CD5-A3C444F581D1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3239B37-9138-447E-8825-A7D6EAAE050D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C41E5BE-1E23-4E56-A91C-F275B08A0442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A3D0753-CD1A-4B37-971A-70B671986518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E45839C-E534-4C9D-8A5C-740C9E0AB638}"/>
              </a:ext>
            </a:extLst>
          </p:cNvPr>
          <p:cNvSpPr/>
          <p:nvPr/>
        </p:nvSpPr>
        <p:spPr>
          <a:xfrm>
            <a:off x="2867711" y="5512646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Hanako@example.com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BEF39DB-C533-450A-B276-915BB1EA1CDE}"/>
              </a:ext>
            </a:extLst>
          </p:cNvPr>
          <p:cNvSpPr/>
          <p:nvPr/>
        </p:nvSpPr>
        <p:spPr>
          <a:xfrm>
            <a:off x="9766130" y="3353469"/>
            <a:ext cx="980752" cy="1213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・毎日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・毎週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・毎月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0E068C11-0932-4B9A-AA4A-F5CEA5126FD2}"/>
              </a:ext>
            </a:extLst>
          </p:cNvPr>
          <p:cNvSpPr/>
          <p:nvPr/>
        </p:nvSpPr>
        <p:spPr>
          <a:xfrm>
            <a:off x="9187379" y="3672516"/>
            <a:ext cx="363300" cy="21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CEE287-7E43-4B5F-AC1C-816E3DA37365}"/>
              </a:ext>
            </a:extLst>
          </p:cNvPr>
          <p:cNvSpPr txBox="1"/>
          <p:nvPr/>
        </p:nvSpPr>
        <p:spPr>
          <a:xfrm>
            <a:off x="9929517" y="3168029"/>
            <a:ext cx="6432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一覧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1472D7-7ECD-4FDF-A4F5-C03D6C897DDD}"/>
              </a:ext>
            </a:extLst>
          </p:cNvPr>
          <p:cNvSpPr/>
          <p:nvPr/>
        </p:nvSpPr>
        <p:spPr>
          <a:xfrm>
            <a:off x="8093714" y="503134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F7BEBA1-1F49-4B7F-A2B6-698A5F0331AF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95696DF-D1DA-43D5-B0F9-7F06CF4B6455}"/>
              </a:ext>
            </a:extLst>
          </p:cNvPr>
          <p:cNvSpPr txBox="1"/>
          <p:nvPr/>
        </p:nvSpPr>
        <p:spPr>
          <a:xfrm>
            <a:off x="1614928" y="59606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備考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26EB96B-4714-4935-867C-D8434FD778E6}"/>
              </a:ext>
            </a:extLst>
          </p:cNvPr>
          <p:cNvSpPr/>
          <p:nvPr/>
        </p:nvSpPr>
        <p:spPr>
          <a:xfrm>
            <a:off x="2870982" y="5967424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エアコン故障中</a:t>
            </a: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（カレンダー表示）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926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75838" y="6361349"/>
            <a:ext cx="1464122" cy="3162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239942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豊橋　花子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2410460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授業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Hanako@example.com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6836452" y="634246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5B248DA-D551-4D0D-AF8E-CAD068D2513F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4DA54C-0926-4636-A999-4574FBB5E441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吹き出し: 四角形 66">
            <a:extLst>
              <a:ext uri="{FF2B5EF4-FFF2-40B4-BE49-F238E27FC236}">
                <a16:creationId xmlns:a16="http://schemas.microsoft.com/office/drawing/2014/main" id="{C9ED7E49-1A6F-4D37-AB43-89977AD28156}"/>
              </a:ext>
            </a:extLst>
          </p:cNvPr>
          <p:cNvSpPr/>
          <p:nvPr/>
        </p:nvSpPr>
        <p:spPr>
          <a:xfrm rot="5400000">
            <a:off x="8710062" y="2493308"/>
            <a:ext cx="1000155" cy="3907156"/>
          </a:xfrm>
          <a:prstGeom prst="wedgeRectCallout">
            <a:avLst>
              <a:gd name="adj1" fmla="val -63138"/>
              <a:gd name="adj2" fmla="val 658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1"/>
            <a:r>
              <a:rPr lang="ja-JP" altLang="en-US" dirty="0">
                <a:solidFill>
                  <a:schemeClr val="tx1"/>
                </a:solidFill>
              </a:rPr>
              <a:t>カレンダーが表示される．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日付をクリックすると、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自動的に入力される．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087E277-47B0-448B-829B-38E59E03CE29}"/>
              </a:ext>
            </a:extLst>
          </p:cNvPr>
          <p:cNvSpPr txBox="1"/>
          <p:nvPr/>
        </p:nvSpPr>
        <p:spPr>
          <a:xfrm>
            <a:off x="7910157" y="5036062"/>
            <a:ext cx="2130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ポップアップ表示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B2EC631-E741-420D-B595-334DCD97D366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F176303-0A92-42C0-BA88-FF0D9A7A3842}"/>
              </a:ext>
            </a:extLst>
          </p:cNvPr>
          <p:cNvSpPr txBox="1"/>
          <p:nvPr/>
        </p:nvSpPr>
        <p:spPr>
          <a:xfrm>
            <a:off x="10088425" y="4897235"/>
            <a:ext cx="178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</a:p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入力後元に戻る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FDFF1A-51A0-4B61-BF5B-EB0FC0D0447B}"/>
              </a:ext>
            </a:extLst>
          </p:cNvPr>
          <p:cNvSpPr txBox="1"/>
          <p:nvPr/>
        </p:nvSpPr>
        <p:spPr>
          <a:xfrm>
            <a:off x="1614928" y="59606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備考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C4C5732-70F4-43F3-AD39-E3F6D49BA765}"/>
              </a:ext>
            </a:extLst>
          </p:cNvPr>
          <p:cNvSpPr/>
          <p:nvPr/>
        </p:nvSpPr>
        <p:spPr>
          <a:xfrm>
            <a:off x="2870982" y="5967424"/>
            <a:ext cx="2417722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エアコン故障中</a:t>
            </a:r>
          </a:p>
        </p:txBody>
      </p:sp>
    </p:spTree>
    <p:extLst>
      <p:ext uri="{BB962C8B-B14F-4D97-AF65-F5344CB8AC3E}">
        <p14:creationId xmlns:p14="http://schemas.microsoft.com/office/powerpoint/2010/main" val="366831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723096"/>
            <a:ext cx="9548784" cy="2443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71877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21941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設置機器：プロジェクター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台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プリンター　　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台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50046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収容人数：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60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BDE0E3-8B94-4782-8F22-3E5B2662F0C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B87B17-8E4E-4477-B615-D6F00DB92411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CEA3A4D-E363-4B54-8E11-EDB8978049C4}"/>
              </a:ext>
            </a:extLst>
          </p:cNvPr>
          <p:cNvSpPr/>
          <p:nvPr/>
        </p:nvSpPr>
        <p:spPr>
          <a:xfrm>
            <a:off x="9876538" y="1927683"/>
            <a:ext cx="1414433" cy="33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DF6DBA-9307-4B3A-A5DF-04E14F219A9F}"/>
              </a:ext>
            </a:extLst>
          </p:cNvPr>
          <p:cNvSpPr txBox="1"/>
          <p:nvPr/>
        </p:nvSpPr>
        <p:spPr>
          <a:xfrm>
            <a:off x="10142454" y="2195179"/>
            <a:ext cx="21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b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管理者のみ表示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1AC0ECE-E8A6-4319-BC92-71600E20BF3C}"/>
              </a:ext>
            </a:extLst>
          </p:cNvPr>
          <p:cNvSpPr/>
          <p:nvPr/>
        </p:nvSpPr>
        <p:spPr>
          <a:xfrm>
            <a:off x="1333462" y="3202554"/>
            <a:ext cx="1261381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475D396-7F6A-407D-8FB8-9D93985026E0}"/>
              </a:ext>
            </a:extLst>
          </p:cNvPr>
          <p:cNvSpPr txBox="1"/>
          <p:nvPr/>
        </p:nvSpPr>
        <p:spPr>
          <a:xfrm>
            <a:off x="6107899" y="18711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「豊橋太郎」としてログイン中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2250</Words>
  <Application>Microsoft Office PowerPoint</Application>
  <PresentationFormat>ワイド画面</PresentationFormat>
  <Paragraphs>680</Paragraphs>
  <Slides>19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-apple-system</vt:lpstr>
      <vt:lpstr>ＭＳ ゴシック</vt:lpstr>
      <vt:lpstr>游ゴシック</vt:lpstr>
      <vt:lpstr>游ゴシック Light</vt:lpstr>
      <vt:lpstr>Arial</vt:lpstr>
      <vt:lpstr>Times New Roman</vt:lpstr>
      <vt:lpstr>Office テーマ</vt:lpstr>
      <vt:lpstr>デザイン内での各機能について</vt:lpstr>
      <vt:lpstr>１．ログイン画面</vt:lpstr>
      <vt:lpstr>２-１．予約情報画面（一覧(週)表示）</vt:lpstr>
      <vt:lpstr>２-２．予約情報画面（一覧(日)表示）</vt:lpstr>
      <vt:lpstr>２-５．予約情報画面（簡易版）</vt:lpstr>
      <vt:lpstr>３-１．予約画面（通常）</vt:lpstr>
      <vt:lpstr>３-２．予約画面（定期）</vt:lpstr>
      <vt:lpstr>３-３．予約画面（カレンダー表示）</vt:lpstr>
      <vt:lpstr>４．会議室詳細画面</vt:lpstr>
      <vt:lpstr>５．オンラインヘルプ画面</vt:lpstr>
      <vt:lpstr>６．ユーザー情報画面</vt:lpstr>
      <vt:lpstr>７-１．変更画面（名前）</vt:lpstr>
      <vt:lpstr>７-２．変更画面（メールアドレス）</vt:lpstr>
      <vt:lpstr>７-３．変更画面（パスワード）</vt:lpstr>
      <vt:lpstr>８．予約内容変更画面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篠田 拓樹</cp:lastModifiedBy>
  <cp:revision>109</cp:revision>
  <dcterms:created xsi:type="dcterms:W3CDTF">2022-01-20T04:19:14Z</dcterms:created>
  <dcterms:modified xsi:type="dcterms:W3CDTF">2022-02-02T05:30:36Z</dcterms:modified>
</cp:coreProperties>
</file>