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C9E"/>
    <a:srgbClr val="9C4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104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55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9802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46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934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231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2757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92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224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356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48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885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959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059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454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294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29E5-6CAD-48B9-84ED-364526F7A2F1}" type="datetimeFigureOut">
              <a:rPr lang="uk-UA" smtClean="0"/>
              <a:t>04.06.2024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8259-EDB3-4EA3-9CA0-6E5322D0D1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264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slide" Target="slide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slide" Target="slide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B0959-5704-44DA-6D3B-2BDEDAD70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rgbClr val="CD8C9E"/>
                </a:solidFill>
              </a:rPr>
              <a:t>Final project</a:t>
            </a:r>
            <a:endParaRPr lang="uk-UA" dirty="0">
              <a:solidFill>
                <a:srgbClr val="CD8C9E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95C620-0187-0647-F0C1-4A4E1CBF5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01" y="4364702"/>
            <a:ext cx="8144134" cy="1117687"/>
          </a:xfrm>
        </p:spPr>
        <p:txBody>
          <a:bodyPr/>
          <a:lstStyle/>
          <a:p>
            <a:r>
              <a:rPr lang="uk-UA" dirty="0"/>
              <a:t>Створення рекомендаційної системи на основі фільтрації за контентом (</a:t>
            </a:r>
            <a:r>
              <a:rPr lang="en-US" dirty="0"/>
              <a:t>content-based filtering) </a:t>
            </a:r>
            <a:r>
              <a:rPr lang="uk-UA" dirty="0"/>
              <a:t>з урахуванням оцінок відгуків.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9CEB74B-5D68-205D-7DB2-EFD3EA3A7FC3}"/>
              </a:ext>
            </a:extLst>
          </p:cNvPr>
          <p:cNvSpPr txBox="1">
            <a:spLocks/>
          </p:cNvSpPr>
          <p:nvPr/>
        </p:nvSpPr>
        <p:spPr>
          <a:xfrm>
            <a:off x="6427434" y="5553882"/>
            <a:ext cx="5326602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solidFill>
                  <a:srgbClr val="CD8C9E"/>
                </a:solidFill>
              </a:rPr>
              <a:t>Проект та презентацію підготував:</a:t>
            </a:r>
            <a:br>
              <a:rPr lang="uk-UA" sz="2400" dirty="0">
                <a:solidFill>
                  <a:srgbClr val="CD8C9E"/>
                </a:solidFill>
              </a:rPr>
            </a:br>
            <a:br>
              <a:rPr lang="uk-UA" sz="2400" dirty="0">
                <a:solidFill>
                  <a:srgbClr val="CD8C9E"/>
                </a:solidFill>
              </a:rPr>
            </a:br>
            <a:r>
              <a:rPr lang="uk-UA" sz="2400" dirty="0">
                <a:solidFill>
                  <a:srgbClr val="CD8C9E"/>
                </a:solidFill>
              </a:rPr>
              <a:t>Касай Артем Володимирович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216417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D1625-8560-4AAC-A629-A54E5D7D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CD8C9E"/>
                </a:solidFill>
              </a:rPr>
              <a:t>Висновок</a:t>
            </a:r>
            <a:r>
              <a:rPr lang="en-US" dirty="0">
                <a:solidFill>
                  <a:srgbClr val="CD8C9E"/>
                </a:solidFill>
              </a:rPr>
              <a:t>:</a:t>
            </a:r>
            <a:endParaRPr lang="uk-UA" dirty="0">
              <a:solidFill>
                <a:srgbClr val="CD8C9E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D5AA74-595C-E320-B91D-7D14FFCB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	</a:t>
            </a:r>
            <a:r>
              <a:rPr lang="uk-UA" sz="2600" dirty="0"/>
              <a:t>Було зібрано дані з двох файлів та проведено </a:t>
            </a:r>
            <a:r>
              <a:rPr lang="en-US" sz="2600" dirty="0"/>
              <a:t>data engineering.</a:t>
            </a:r>
            <a:r>
              <a:rPr lang="uk-UA" sz="2600" dirty="0"/>
              <a:t>Оброблені та </a:t>
            </a:r>
            <a:r>
              <a:rPr lang="uk-UA" sz="2600" dirty="0" err="1"/>
              <a:t>векторизовані</a:t>
            </a:r>
            <a:r>
              <a:rPr lang="uk-UA" sz="2600" dirty="0"/>
              <a:t> відгуки навчили модель кластеризації на знаходження двох </a:t>
            </a:r>
            <a:r>
              <a:rPr lang="uk-UA" sz="2600" dirty="0" err="1"/>
              <a:t>кластерів.Була</a:t>
            </a:r>
            <a:r>
              <a:rPr lang="uk-UA" sz="2600" dirty="0"/>
              <a:t> створена рекомендаційна система на основі оцінки відгуку, що дала модель.</a:t>
            </a:r>
          </a:p>
          <a:p>
            <a:pPr marL="0" indent="0">
              <a:buNone/>
            </a:pPr>
            <a:r>
              <a:rPr lang="uk-UA" sz="2600" dirty="0"/>
              <a:t>	Також реалізована рекомендаційна система, яка видає рекомендації по новому відгуку, та додає його в </a:t>
            </a:r>
            <a:r>
              <a:rPr lang="uk-UA" sz="2600" dirty="0" err="1"/>
              <a:t>датафрейм</a:t>
            </a:r>
            <a:r>
              <a:rPr lang="uk-UA" sz="2600" dirty="0"/>
              <a:t>. На основі </a:t>
            </a:r>
            <a:r>
              <a:rPr lang="uk-UA" sz="2600" dirty="0" err="1"/>
              <a:t>предікту</a:t>
            </a:r>
            <a:r>
              <a:rPr lang="uk-UA" sz="2600" dirty="0"/>
              <a:t> нових відгуків бачимо, що кластеризація не є наглядовим методом і не має явних міток, таких як "позитивний" або "негативний". Вона групує дані на основі схожості векторних представлень відгуків.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Управляющая кнопка: &quot;На главную&quot;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8150F7B-06CA-6F88-59C6-C287E0BCF629}"/>
              </a:ext>
            </a:extLst>
          </p:cNvPr>
          <p:cNvSpPr/>
          <p:nvPr/>
        </p:nvSpPr>
        <p:spPr>
          <a:xfrm>
            <a:off x="10999433" y="967666"/>
            <a:ext cx="870012" cy="644939"/>
          </a:xfrm>
          <a:prstGeom prst="actionButtonHome">
            <a:avLst/>
          </a:prstGeom>
          <a:solidFill>
            <a:srgbClr val="CD8C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02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6816F4B-487B-2457-B659-024B4D5EB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uk-UA" sz="3600" dirty="0">
                <a:solidFill>
                  <a:srgbClr val="CD8C9E"/>
                </a:solidFill>
                <a:latin typeface="+mj-lt"/>
                <a:ea typeface="+mj-ea"/>
                <a:cs typeface="+mj-cs"/>
              </a:rPr>
              <a:t>Дякую за увагу!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F3F76E-AF73-1090-2ED2-7FE6217D0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28" y="435005"/>
            <a:ext cx="6005744" cy="40038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84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F85AE-28FE-A47B-1F66-D06DE61D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CD8C9E"/>
                </a:solidFill>
              </a:rPr>
              <a:t>План презентації: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00945-CEDB-A36F-EAF3-05F169F4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155485" cy="3599316"/>
          </a:xfrm>
        </p:spPr>
        <p:txBody>
          <a:bodyPr>
            <a:normAutofit lnSpcReduction="10000"/>
          </a:bodyPr>
          <a:lstStyle/>
          <a:p>
            <a:pPr>
              <a:buClr>
                <a:srgbClr val="9C425A"/>
              </a:buClr>
              <a:buSzPct val="100000"/>
              <a:buFont typeface="Wingdings" panose="05000000000000000000" pitchFamily="2" charset="2"/>
              <a:buChar char="Ø"/>
            </a:pPr>
            <a:r>
              <a:rPr lang="uk-UA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Постановка задачі та збір даних</a:t>
            </a:r>
            <a:endParaRPr lang="uk-UA" dirty="0"/>
          </a:p>
          <a:p>
            <a:pPr>
              <a:buClr>
                <a:srgbClr val="9C425A"/>
              </a:buClr>
              <a:buSzPct val="100000"/>
              <a:buFont typeface="Wingdings" panose="05000000000000000000" pitchFamily="2" charset="2"/>
              <a:buChar char="Ø"/>
            </a:pPr>
            <a:r>
              <a:rPr lang="uk-UA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Чистка даних, Data engineering</a:t>
            </a:r>
            <a:endParaRPr lang="uk-UA" dirty="0"/>
          </a:p>
          <a:p>
            <a:pPr>
              <a:buClr>
                <a:srgbClr val="9C425A"/>
              </a:buClr>
              <a:buSzPct val="100000"/>
              <a:buFont typeface="Wingdings" panose="05000000000000000000" pitchFamily="2" charset="2"/>
              <a:buChar char="Ø"/>
            </a:pPr>
            <a:r>
              <a:rPr lang="uk-UA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Векторизація review, обробка викидів</a:t>
            </a:r>
            <a:endParaRPr lang="uk-UA" dirty="0"/>
          </a:p>
          <a:p>
            <a:pPr>
              <a:buClr>
                <a:srgbClr val="9C425A"/>
              </a:buClr>
              <a:buSzPct val="100000"/>
              <a:buFont typeface="Wingdings" panose="05000000000000000000" pitchFamily="2" charset="2"/>
              <a:buChar char="Ø"/>
            </a:pPr>
            <a:r>
              <a:rPr lang="uk-UA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Навчання моделі</a:t>
            </a:r>
            <a:endParaRPr lang="uk-UA" dirty="0"/>
          </a:p>
          <a:p>
            <a:pPr>
              <a:buClr>
                <a:srgbClr val="9C425A"/>
              </a:buClr>
              <a:buSzPct val="100000"/>
              <a:buFont typeface="Wingdings" panose="05000000000000000000" pitchFamily="2" charset="2"/>
              <a:buChar char="Ø"/>
            </a:pPr>
            <a:r>
              <a:rPr lang="uk-UA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Візуалізація результатів</a:t>
            </a:r>
            <a:endParaRPr lang="uk-UA" dirty="0"/>
          </a:p>
          <a:p>
            <a:pPr>
              <a:buClr>
                <a:srgbClr val="9C425A"/>
              </a:buClr>
              <a:buSzPct val="100000"/>
              <a:buFont typeface="Wingdings" panose="05000000000000000000" pitchFamily="2" charset="2"/>
              <a:buChar char="Ø"/>
            </a:pPr>
            <a:r>
              <a:rPr lang="uk-UA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Створення рекомендаційної системи</a:t>
            </a:r>
            <a:endParaRPr lang="uk-UA" dirty="0"/>
          </a:p>
          <a:p>
            <a:pPr>
              <a:buClr>
                <a:srgbClr val="9C425A"/>
              </a:buClr>
              <a:buSzPct val="100000"/>
              <a:buFont typeface="Wingdings" panose="05000000000000000000" pitchFamily="2" charset="2"/>
              <a:buChar char="Ø"/>
            </a:pPr>
            <a:r>
              <a:rPr lang="uk-UA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Реалізація системи на нові відгуки</a:t>
            </a:r>
            <a:endParaRPr lang="uk-UA" dirty="0"/>
          </a:p>
          <a:p>
            <a:pPr>
              <a:buClr>
                <a:srgbClr val="9C425A"/>
              </a:buClr>
              <a:buSzPct val="100000"/>
              <a:buFont typeface="Wingdings" panose="05000000000000000000" pitchFamily="2" charset="2"/>
              <a:buChar char="Ø"/>
            </a:pPr>
            <a:r>
              <a:rPr lang="uk-UA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Висновок</a:t>
            </a:r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94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245BA-4D18-F83A-3A8A-1174ED00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CD8C9E"/>
                </a:solidFill>
              </a:rPr>
              <a:t>Постановка задачі та збір даних: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793A301-311C-C28E-ADA8-71CB081A5F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01" y="3062009"/>
            <a:ext cx="4956540" cy="1466008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7E7113A-8A88-5135-3C6C-F94FCF31B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61" y="3062009"/>
            <a:ext cx="4339412" cy="269385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A766D8-BD81-FC9E-4374-5C04EDFC2ACE}"/>
              </a:ext>
            </a:extLst>
          </p:cNvPr>
          <p:cNvSpPr txBox="1"/>
          <p:nvPr/>
        </p:nvSpPr>
        <p:spPr>
          <a:xfrm>
            <a:off x="509280" y="4880587"/>
            <a:ext cx="5462782" cy="175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Датасет з </a:t>
            </a:r>
            <a:r>
              <a:rPr lang="en-US" dirty="0"/>
              <a:t>Kaggle</a:t>
            </a:r>
            <a:r>
              <a:rPr lang="uk-UA" dirty="0"/>
              <a:t>, куди входить 1 </a:t>
            </a:r>
            <a:r>
              <a:rPr lang="en-US" dirty="0"/>
              <a:t>.csv </a:t>
            </a:r>
            <a:r>
              <a:rPr lang="uk-UA" dirty="0"/>
              <a:t>файл та два </a:t>
            </a:r>
            <a:r>
              <a:rPr lang="en-US" dirty="0"/>
              <a:t>.db</a:t>
            </a:r>
            <a:r>
              <a:rPr lang="uk-UA" dirty="0"/>
              <a:t>: </a:t>
            </a:r>
            <a:r>
              <a:rPr lang="en-US" dirty="0"/>
              <a:t>Book_Detail.csv, book_rewiews.db,  books.db(</a:t>
            </a:r>
            <a:r>
              <a:rPr lang="uk-UA" dirty="0"/>
              <a:t>Останній нам не потрібен)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uk-UA" dirty="0"/>
              <a:t>Датасет містить інформацію про 16225 книг та 63014 відгуків різних читачів.</a:t>
            </a:r>
            <a:endParaRPr lang="en-US" dirty="0"/>
          </a:p>
          <a:p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0B73A-A20A-3AA9-C148-DE034F49A404}"/>
              </a:ext>
            </a:extLst>
          </p:cNvPr>
          <p:cNvSpPr txBox="1"/>
          <p:nvPr/>
        </p:nvSpPr>
        <p:spPr>
          <a:xfrm>
            <a:off x="6331234" y="5755861"/>
            <a:ext cx="4739220" cy="6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Завантаження </a:t>
            </a:r>
            <a:r>
              <a:rPr lang="ru-RU" dirty="0" err="1"/>
              <a:t>датасету</a:t>
            </a:r>
            <a:r>
              <a:rPr lang="ru-RU" dirty="0"/>
              <a:t> в </a:t>
            </a:r>
            <a:r>
              <a:rPr lang="ru-RU" dirty="0" err="1"/>
              <a:t>середовище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en-US" dirty="0"/>
              <a:t>Python</a:t>
            </a:r>
            <a:r>
              <a:rPr lang="uk-UA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3E9CA-164E-7079-3125-10538A909644}"/>
              </a:ext>
            </a:extLst>
          </p:cNvPr>
          <p:cNvSpPr txBox="1"/>
          <p:nvPr/>
        </p:nvSpPr>
        <p:spPr>
          <a:xfrm>
            <a:off x="680321" y="2104008"/>
            <a:ext cx="975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Мета: Створити рекомендаційну систему на основі оцінки відгуку, що дасть модель кластеризації</a:t>
            </a:r>
          </a:p>
        </p:txBody>
      </p:sp>
      <p:sp>
        <p:nvSpPr>
          <p:cNvPr id="12" name="Управляющая кнопка: &quot;На главную&quot;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536D3B8-17C4-E8CA-E5E4-1297BEF7B36B}"/>
              </a:ext>
            </a:extLst>
          </p:cNvPr>
          <p:cNvSpPr/>
          <p:nvPr/>
        </p:nvSpPr>
        <p:spPr>
          <a:xfrm>
            <a:off x="10999433" y="967666"/>
            <a:ext cx="870012" cy="644939"/>
          </a:xfrm>
          <a:prstGeom prst="actionButtonHome">
            <a:avLst/>
          </a:prstGeom>
          <a:solidFill>
            <a:srgbClr val="CD8C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107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C920F-35C7-137F-6541-CCBF1F40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CD8C9E"/>
                </a:solidFill>
              </a:rPr>
              <a:t>Чистка даних, Data engineering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DCE9CF-D0F2-CA7D-1A43-94E78417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806" y="3933315"/>
            <a:ext cx="4537075" cy="425621"/>
          </a:xfrm>
        </p:spPr>
        <p:txBody>
          <a:bodyPr/>
          <a:lstStyle/>
          <a:p>
            <a:r>
              <a:rPr lang="uk-UA" dirty="0"/>
              <a:t>Видалення, зміна типу ознак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96B623D-E0DA-67D6-4DA4-0F44318F68A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r="1704"/>
          <a:stretch>
            <a:fillRect/>
          </a:stretch>
        </p:blipFill>
        <p:spPr>
          <a:xfrm>
            <a:off x="376808" y="2187139"/>
            <a:ext cx="4279900" cy="1524000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E7A15118-AF65-A4C9-F795-6820952A9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6807" y="5928654"/>
            <a:ext cx="5118471" cy="425621"/>
          </a:xfrm>
        </p:spPr>
        <p:txBody>
          <a:bodyPr/>
          <a:lstStyle/>
          <a:p>
            <a:r>
              <a:rPr lang="uk-UA" dirty="0"/>
              <a:t>Підготовка </a:t>
            </a:r>
            <a:r>
              <a:rPr lang="en-US" dirty="0"/>
              <a:t>genres </a:t>
            </a:r>
            <a:r>
              <a:rPr lang="uk-UA" dirty="0"/>
              <a:t>до </a:t>
            </a:r>
            <a:r>
              <a:rPr lang="en-US" dirty="0" err="1"/>
              <a:t>get_dummies</a:t>
            </a:r>
            <a:endParaRPr lang="uk-UA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0306760-DC1A-BAAB-6BD9-3A697612BFCE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9" b="4799"/>
          <a:stretch>
            <a:fillRect/>
          </a:stretch>
        </p:blipFill>
        <p:spPr>
          <a:xfrm>
            <a:off x="376808" y="4731753"/>
            <a:ext cx="4537075" cy="974725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B9863CE9-E761-BA5C-3E54-7E7D1D9CE3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5538" y="4924260"/>
            <a:ext cx="4537075" cy="782217"/>
          </a:xfrm>
        </p:spPr>
        <p:txBody>
          <a:bodyPr/>
          <a:lstStyle/>
          <a:p>
            <a:r>
              <a:rPr lang="uk-UA" dirty="0"/>
              <a:t>Розбиття </a:t>
            </a:r>
            <a:r>
              <a:rPr lang="en-US" dirty="0"/>
              <a:t>genres </a:t>
            </a:r>
            <a:r>
              <a:rPr lang="uk-UA" dirty="0"/>
              <a:t> через </a:t>
            </a:r>
            <a:r>
              <a:rPr lang="en-US" dirty="0"/>
              <a:t>get_dummies</a:t>
            </a:r>
            <a:endParaRPr lang="uk-UA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BF48885-B4A7-233F-6824-25EBD0FC4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38" y="2187139"/>
            <a:ext cx="4279901" cy="2384149"/>
          </a:xfrm>
          <a:prstGeom prst="rect">
            <a:avLst/>
          </a:prstGeom>
        </p:spPr>
      </p:pic>
      <p:sp>
        <p:nvSpPr>
          <p:cNvPr id="32" name="Управляющая кнопка: &quot;На главную&quot; 3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36A97C3-0CA8-DDFA-95BB-91973CA86642}"/>
              </a:ext>
            </a:extLst>
          </p:cNvPr>
          <p:cNvSpPr/>
          <p:nvPr/>
        </p:nvSpPr>
        <p:spPr>
          <a:xfrm>
            <a:off x="10999433" y="967666"/>
            <a:ext cx="870012" cy="644939"/>
          </a:xfrm>
          <a:prstGeom prst="actionButtonHome">
            <a:avLst/>
          </a:prstGeom>
          <a:solidFill>
            <a:srgbClr val="CD8C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245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4E285-0B13-91CF-FA1D-44DB6A57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CD8C9E"/>
                </a:solidFill>
              </a:rPr>
              <a:t>Векторизація review, обробка викидів: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43FF8A-1524-2B9A-5928-CC22986D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906" y="5652376"/>
            <a:ext cx="3741678" cy="576262"/>
          </a:xfrm>
        </p:spPr>
        <p:txBody>
          <a:bodyPr/>
          <a:lstStyle/>
          <a:p>
            <a:pPr algn="ctr"/>
            <a:r>
              <a:rPr lang="uk-UA" dirty="0"/>
              <a:t>Обробка відгуків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5E5E1CC-0393-0171-2352-13D709738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4522" y="5652376"/>
            <a:ext cx="3905895" cy="576262"/>
          </a:xfrm>
        </p:spPr>
        <p:txBody>
          <a:bodyPr/>
          <a:lstStyle/>
          <a:p>
            <a:pPr algn="ctr"/>
            <a:r>
              <a:rPr lang="uk-UA" dirty="0"/>
              <a:t>Векторизація відгуків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8F6F223-60E5-F6FF-0A03-0774C29E8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3092" y="5652376"/>
            <a:ext cx="3063505" cy="576262"/>
          </a:xfrm>
        </p:spPr>
        <p:txBody>
          <a:bodyPr/>
          <a:lstStyle/>
          <a:p>
            <a:pPr algn="ctr"/>
            <a:r>
              <a:rPr lang="uk-UA" dirty="0"/>
              <a:t>Обробка викидів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9FF3FA-2FC1-A7A7-C7F8-1019B6163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6" y="2938650"/>
            <a:ext cx="3741679" cy="129930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205D86-233C-155E-B677-7BAA7633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22" y="2667649"/>
            <a:ext cx="3905895" cy="184130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89736DB-31FB-A4B6-AB46-B2B4E5068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357" y="2216269"/>
            <a:ext cx="3063240" cy="2744071"/>
          </a:xfrm>
          <a:prstGeom prst="rect">
            <a:avLst/>
          </a:prstGeom>
        </p:spPr>
      </p:pic>
      <p:sp>
        <p:nvSpPr>
          <p:cNvPr id="18" name="Управляющая кнопка: &quot;На главную&quot; 1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893691C-441E-9C4E-3246-19EC5F4CA321}"/>
              </a:ext>
            </a:extLst>
          </p:cNvPr>
          <p:cNvSpPr/>
          <p:nvPr/>
        </p:nvSpPr>
        <p:spPr>
          <a:xfrm>
            <a:off x="10999433" y="967666"/>
            <a:ext cx="870012" cy="644939"/>
          </a:xfrm>
          <a:prstGeom prst="actionButtonHome">
            <a:avLst/>
          </a:prstGeom>
          <a:solidFill>
            <a:srgbClr val="CD8C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13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E360F-DE7A-677C-25F6-ADE96B0F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CD8C9E"/>
                </a:solidFill>
              </a:rPr>
              <a:t>Навчання моделі: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51E91C-C1B1-29E1-70E6-8253D35BF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40859"/>
            <a:ext cx="4865391" cy="38639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5B60C7-DF7F-A742-621E-E2E63B8B71AD}"/>
              </a:ext>
            </a:extLst>
          </p:cNvPr>
          <p:cNvSpPr txBox="1"/>
          <p:nvPr/>
        </p:nvSpPr>
        <p:spPr>
          <a:xfrm>
            <a:off x="6995604" y="2681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77EFA-A7B8-BD45-67E3-58491C842EDD}"/>
              </a:ext>
            </a:extLst>
          </p:cNvPr>
          <p:cNvSpPr txBox="1"/>
          <p:nvPr/>
        </p:nvSpPr>
        <p:spPr>
          <a:xfrm>
            <a:off x="6646288" y="2240859"/>
            <a:ext cx="4865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*Також був проведений аналіз оптимальної кількості кластерів по методу ліктя, який не дав однозначної відповіді, тож можна було брати 2-3 кластери я моделі.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09B5DF-57E9-A765-0478-E6BB98A5E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956" y="3565475"/>
            <a:ext cx="3634054" cy="3077427"/>
          </a:xfrm>
          <a:prstGeom prst="rect">
            <a:avLst/>
          </a:prstGeom>
        </p:spPr>
      </p:pic>
      <p:sp>
        <p:nvSpPr>
          <p:cNvPr id="10" name="Управляющая кнопка: &quot;На главную&quot;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8463DA6-8C72-DFFD-64E3-E2F5F7E4E47C}"/>
              </a:ext>
            </a:extLst>
          </p:cNvPr>
          <p:cNvSpPr/>
          <p:nvPr/>
        </p:nvSpPr>
        <p:spPr>
          <a:xfrm>
            <a:off x="10999433" y="967666"/>
            <a:ext cx="870012" cy="644939"/>
          </a:xfrm>
          <a:prstGeom prst="actionButtonHome">
            <a:avLst/>
          </a:prstGeom>
          <a:solidFill>
            <a:srgbClr val="CD8C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258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2FEA2-82A4-EFD0-04E7-1986267F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CD8C9E"/>
                </a:solidFill>
              </a:rPr>
              <a:t>Візуалізація результатів: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A61799-CE21-DD2F-B553-769AF04DB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869" y="5322556"/>
            <a:ext cx="3433359" cy="853516"/>
          </a:xfrm>
        </p:spPr>
        <p:txBody>
          <a:bodyPr/>
          <a:lstStyle/>
          <a:p>
            <a:pPr algn="ctr"/>
            <a:r>
              <a:rPr lang="uk-UA" dirty="0"/>
              <a:t>Декомпозиторна проекція відгуків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3A918F-8581-A032-AE59-32546AFE3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36847" y="5313400"/>
            <a:ext cx="3433361" cy="791372"/>
          </a:xfrm>
        </p:spPr>
        <p:txBody>
          <a:bodyPr/>
          <a:lstStyle/>
          <a:p>
            <a:pPr algn="ctr"/>
            <a:r>
              <a:rPr lang="uk-UA" dirty="0"/>
              <a:t>Проекція з кластеризацією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9C9F2EB-4A0B-D81E-2EA6-A1AAC35BF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1826" y="5353628"/>
            <a:ext cx="3433362" cy="791372"/>
          </a:xfrm>
        </p:spPr>
        <p:txBody>
          <a:bodyPr/>
          <a:lstStyle/>
          <a:p>
            <a:pPr algn="ctr"/>
            <a:r>
              <a:rPr lang="uk-UA" dirty="0"/>
              <a:t>Розподілення двох кластерів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BE5D37-4830-3A6D-B0E9-55D2AA6A0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48" y="2082014"/>
            <a:ext cx="3433361" cy="278380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E415037-AD61-0FD6-0412-BC9298807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0" y="2082014"/>
            <a:ext cx="3433361" cy="307702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A123DC8-4985-E185-A6A7-93FC565D1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26" y="2082014"/>
            <a:ext cx="3433362" cy="2909741"/>
          </a:xfrm>
          <a:prstGeom prst="rect">
            <a:avLst/>
          </a:prstGeom>
        </p:spPr>
      </p:pic>
      <p:sp>
        <p:nvSpPr>
          <p:cNvPr id="17" name="Управляющая кнопка: &quot;На главную&quot;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2C90B42-7A9E-EE5B-9EED-8679AD165171}"/>
              </a:ext>
            </a:extLst>
          </p:cNvPr>
          <p:cNvSpPr/>
          <p:nvPr/>
        </p:nvSpPr>
        <p:spPr>
          <a:xfrm>
            <a:off x="10999433" y="967666"/>
            <a:ext cx="870012" cy="644939"/>
          </a:xfrm>
          <a:prstGeom prst="actionButtonHome">
            <a:avLst/>
          </a:prstGeom>
          <a:solidFill>
            <a:srgbClr val="CD8C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403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13D7C-0CB9-77E1-8B16-AEA22CAA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CD8C9E"/>
                </a:solidFill>
              </a:rPr>
              <a:t>Створення рекомендаційної системи: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03A7B6-5EC8-6E2E-FE28-C91495DA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991" y="5011838"/>
            <a:ext cx="4350081" cy="879870"/>
          </a:xfrm>
        </p:spPr>
        <p:txBody>
          <a:bodyPr/>
          <a:lstStyle/>
          <a:p>
            <a:pPr algn="ctr"/>
            <a:r>
              <a:rPr lang="uk-UA" dirty="0"/>
              <a:t>Функція рекомендації на основі косинусної схожості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32D236-DDC2-0F14-4699-318A184B7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36592" y="4735700"/>
            <a:ext cx="6937306" cy="576262"/>
          </a:xfrm>
        </p:spPr>
        <p:txBody>
          <a:bodyPr/>
          <a:lstStyle/>
          <a:p>
            <a:pPr algn="ctr"/>
            <a:r>
              <a:rPr lang="uk-UA" dirty="0"/>
              <a:t>Перевірка роботи на випадковому відгуку: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EEA0982-3407-228B-58B8-85C05C17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92" y="2501772"/>
            <a:ext cx="6937306" cy="185445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E50B4C-9E75-31A9-6B9E-2E7E9212A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91" y="2186405"/>
            <a:ext cx="4350081" cy="2485189"/>
          </a:xfrm>
          <a:prstGeom prst="rect">
            <a:avLst/>
          </a:prstGeom>
        </p:spPr>
      </p:pic>
      <p:sp>
        <p:nvSpPr>
          <p:cNvPr id="15" name="Управляющая кнопка: &quot;На главную&quot; 1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783B645-17D0-DA7D-DE23-193C88D430D0}"/>
              </a:ext>
            </a:extLst>
          </p:cNvPr>
          <p:cNvSpPr/>
          <p:nvPr/>
        </p:nvSpPr>
        <p:spPr>
          <a:xfrm>
            <a:off x="10999433" y="967666"/>
            <a:ext cx="870012" cy="644939"/>
          </a:xfrm>
          <a:prstGeom prst="actionButtonHome">
            <a:avLst/>
          </a:prstGeom>
          <a:solidFill>
            <a:srgbClr val="CD8C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001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A0D9C-0C38-14B5-51EA-9A74C8B6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CD8C9E"/>
                </a:solidFill>
              </a:rPr>
              <a:t>Реалізація системи на нові відгуки: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95E129-F911-DF02-AF9F-26679D25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712" y="3888399"/>
            <a:ext cx="3292174" cy="364005"/>
          </a:xfrm>
        </p:spPr>
        <p:txBody>
          <a:bodyPr/>
          <a:lstStyle/>
          <a:p>
            <a:pPr algn="ctr"/>
            <a:r>
              <a:rPr lang="uk-UA" dirty="0"/>
              <a:t>Ввід даних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0F9637-7722-9090-ABA5-0D06C2AA0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5671" y="4951024"/>
            <a:ext cx="1429304" cy="914399"/>
          </a:xfrm>
        </p:spPr>
        <p:txBody>
          <a:bodyPr/>
          <a:lstStyle/>
          <a:p>
            <a:pPr algn="ctr"/>
            <a:r>
              <a:rPr lang="en-US" dirty="0"/>
              <a:t>Predict </a:t>
            </a:r>
            <a:r>
              <a:rPr lang="uk-UA" dirty="0"/>
              <a:t>моделі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F617A26-447D-53B5-FD63-EADD3D839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8122" y="6152747"/>
            <a:ext cx="5168084" cy="387570"/>
          </a:xfrm>
        </p:spPr>
        <p:txBody>
          <a:bodyPr/>
          <a:lstStyle/>
          <a:p>
            <a:pPr algn="ctr"/>
            <a:r>
              <a:rPr lang="uk-UA" dirty="0"/>
              <a:t>Додавання відгуку в</a:t>
            </a:r>
            <a:r>
              <a:rPr lang="en-US" dirty="0"/>
              <a:t> DataFrame</a:t>
            </a:r>
            <a:r>
              <a:rPr lang="uk-UA" dirty="0"/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0637B7-1457-F5FC-33C1-A62F4EE3B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2" y="2073948"/>
            <a:ext cx="3292174" cy="17079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7C4BB9B-ACF5-12FD-0151-E11B98A0A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93" y="4469916"/>
            <a:ext cx="3430209" cy="187661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2D76D75-BC92-BF4A-68FB-31C5AB170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08" y="2167043"/>
            <a:ext cx="7147041" cy="161484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75738AE-2667-4306-B6C8-0DEA6986C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652" y="4469916"/>
            <a:ext cx="4059025" cy="16007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EC1BDC-874B-B729-7202-80F1ADF765BF}"/>
              </a:ext>
            </a:extLst>
          </p:cNvPr>
          <p:cNvSpPr txBox="1"/>
          <p:nvPr/>
        </p:nvSpPr>
        <p:spPr>
          <a:xfrm>
            <a:off x="6435596" y="3888399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Приклад роботи рекомендації</a:t>
            </a: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9353DB4B-2D0D-6D56-AB72-22EF8DCF76FC}"/>
              </a:ext>
            </a:extLst>
          </p:cNvPr>
          <p:cNvSpPr/>
          <p:nvPr/>
        </p:nvSpPr>
        <p:spPr>
          <a:xfrm rot="3929611">
            <a:off x="3153837" y="3951967"/>
            <a:ext cx="426128" cy="364005"/>
          </a:xfrm>
          <a:prstGeom prst="rightArrow">
            <a:avLst/>
          </a:prstGeom>
          <a:solidFill>
            <a:srgbClr val="9C42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59194DE9-9389-D161-E3F0-F20B352467AD}"/>
              </a:ext>
            </a:extLst>
          </p:cNvPr>
          <p:cNvSpPr/>
          <p:nvPr/>
        </p:nvSpPr>
        <p:spPr>
          <a:xfrm rot="18314153">
            <a:off x="4070362" y="3932762"/>
            <a:ext cx="426128" cy="364005"/>
          </a:xfrm>
          <a:prstGeom prst="rightArrow">
            <a:avLst/>
          </a:prstGeom>
          <a:solidFill>
            <a:srgbClr val="9C42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C239491C-E61A-615B-6343-DC5222EDDE4C}"/>
              </a:ext>
            </a:extLst>
          </p:cNvPr>
          <p:cNvSpPr/>
          <p:nvPr/>
        </p:nvSpPr>
        <p:spPr>
          <a:xfrm rot="5400000">
            <a:off x="10200805" y="3932761"/>
            <a:ext cx="426128" cy="364005"/>
          </a:xfrm>
          <a:prstGeom prst="rightArrow">
            <a:avLst/>
          </a:prstGeom>
          <a:solidFill>
            <a:srgbClr val="9C42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Управляющая кнопка: &quot;На главную&quot; 2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1271B555-A1D3-B525-BA1E-756577BD2430}"/>
              </a:ext>
            </a:extLst>
          </p:cNvPr>
          <p:cNvSpPr/>
          <p:nvPr/>
        </p:nvSpPr>
        <p:spPr>
          <a:xfrm>
            <a:off x="10999433" y="967666"/>
            <a:ext cx="870012" cy="644939"/>
          </a:xfrm>
          <a:prstGeom prst="actionButtonHome">
            <a:avLst/>
          </a:prstGeom>
          <a:solidFill>
            <a:srgbClr val="CD8C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121396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248</TotalTime>
  <Words>344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</vt:lpstr>
      <vt:lpstr>Берлин</vt:lpstr>
      <vt:lpstr>Final project</vt:lpstr>
      <vt:lpstr>План презентації:</vt:lpstr>
      <vt:lpstr>Постановка задачі та збір даних:</vt:lpstr>
      <vt:lpstr>Чистка даних, Data engineering</vt:lpstr>
      <vt:lpstr>Векторизація review, обробка викидів:</vt:lpstr>
      <vt:lpstr>Навчання моделі:</vt:lpstr>
      <vt:lpstr>Візуалізація результатів:</vt:lpstr>
      <vt:lpstr>Створення рекомендаційної системи:</vt:lpstr>
      <vt:lpstr>Реалізація системи на нові відгуки:</vt:lpstr>
      <vt:lpstr>Висновок: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Артем Касай</dc:creator>
  <cp:lastModifiedBy>Артем Касай</cp:lastModifiedBy>
  <cp:revision>2</cp:revision>
  <dcterms:created xsi:type="dcterms:W3CDTF">2024-06-03T10:10:12Z</dcterms:created>
  <dcterms:modified xsi:type="dcterms:W3CDTF">2024-06-04T14:59:06Z</dcterms:modified>
</cp:coreProperties>
</file>