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2" r:id="rId3"/>
    <p:sldId id="275" r:id="rId4"/>
    <p:sldId id="257" r:id="rId5"/>
    <p:sldId id="267" r:id="rId6"/>
    <p:sldId id="272" r:id="rId7"/>
    <p:sldId id="273" r:id="rId8"/>
    <p:sldId id="270" r:id="rId9"/>
    <p:sldId id="276" r:id="rId10"/>
    <p:sldId id="271" r:id="rId11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1" autoAdjust="0"/>
    <p:restoredTop sz="74891" autoAdjust="0"/>
  </p:normalViewPr>
  <p:slideViewPr>
    <p:cSldViewPr>
      <p:cViewPr varScale="1">
        <p:scale>
          <a:sx n="70" d="100"/>
          <a:sy n="70" d="100"/>
        </p:scale>
        <p:origin x="588" y="4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ng Ruitao" userId="41a5db28488d7a51" providerId="LiveId" clId="{986343CA-E9E3-4158-AD93-BEBEB51C8676}"/>
    <pc:docChg chg="modSld">
      <pc:chgData name="Feng Ruitao" userId="41a5db28488d7a51" providerId="LiveId" clId="{986343CA-E9E3-4158-AD93-BEBEB51C8676}" dt="2019-11-21T08:38:09.395" v="0" actId="20577"/>
      <pc:docMkLst>
        <pc:docMk/>
      </pc:docMkLst>
      <pc:sldChg chg="modNotesTx">
        <pc:chgData name="Feng Ruitao" userId="41a5db28488d7a51" providerId="LiveId" clId="{986343CA-E9E3-4158-AD93-BEBEB51C8676}" dt="2019-11-21T08:38:09.395" v="0" actId="20577"/>
        <pc:sldMkLst>
          <pc:docMk/>
          <pc:sldMk cId="298279187" sldId="275"/>
        </pc:sldMkLst>
      </pc:sldChg>
    </pc:docChg>
  </pc:docChgLst>
  <pc:docChgLst>
    <pc:chgData name="Ruitao Feng" userId="41a5db28488d7a51" providerId="LiveId" clId="{1AB02288-5661-44BD-9EC6-F4070B967842}"/>
    <pc:docChg chg="undo custSel modSld">
      <pc:chgData name="Ruitao Feng" userId="41a5db28488d7a51" providerId="LiveId" clId="{1AB02288-5661-44BD-9EC6-F4070B967842}" dt="2019-09-04T12:42:45.233" v="1277" actId="20577"/>
      <pc:docMkLst>
        <pc:docMk/>
      </pc:docMkLst>
      <pc:sldChg chg="modNotesTx">
        <pc:chgData name="Ruitao Feng" userId="41a5db28488d7a51" providerId="LiveId" clId="{1AB02288-5661-44BD-9EC6-F4070B967842}" dt="2019-09-04T12:30:39.038" v="1101" actId="20577"/>
        <pc:sldMkLst>
          <pc:docMk/>
          <pc:sldMk cId="2128536031" sldId="257"/>
        </pc:sldMkLst>
      </pc:sldChg>
      <pc:sldChg chg="modNotesTx">
        <pc:chgData name="Ruitao Feng" userId="41a5db28488d7a51" providerId="LiveId" clId="{1AB02288-5661-44BD-9EC6-F4070B967842}" dt="2019-09-04T12:22:07.222" v="436" actId="20577"/>
        <pc:sldMkLst>
          <pc:docMk/>
          <pc:sldMk cId="465021443" sldId="262"/>
        </pc:sldMkLst>
      </pc:sldChg>
      <pc:sldChg chg="modNotesTx">
        <pc:chgData name="Ruitao Feng" userId="41a5db28488d7a51" providerId="LiveId" clId="{1AB02288-5661-44BD-9EC6-F4070B967842}" dt="2019-09-04T12:28:30.277" v="1058" actId="20577"/>
        <pc:sldMkLst>
          <pc:docMk/>
          <pc:sldMk cId="3965807363" sldId="267"/>
        </pc:sldMkLst>
      </pc:sldChg>
      <pc:sldChg chg="modNotesTx">
        <pc:chgData name="Ruitao Feng" userId="41a5db28488d7a51" providerId="LiveId" clId="{1AB02288-5661-44BD-9EC6-F4070B967842}" dt="2019-09-04T12:06:45.870" v="398" actId="20577"/>
        <pc:sldMkLst>
          <pc:docMk/>
          <pc:sldMk cId="1107025533" sldId="270"/>
        </pc:sldMkLst>
      </pc:sldChg>
      <pc:sldChg chg="modNotesTx">
        <pc:chgData name="Ruitao Feng" userId="41a5db28488d7a51" providerId="LiveId" clId="{1AB02288-5661-44BD-9EC6-F4070B967842}" dt="2019-09-04T12:00:19.407" v="310" actId="20577"/>
        <pc:sldMkLst>
          <pc:docMk/>
          <pc:sldMk cId="3578698340" sldId="272"/>
        </pc:sldMkLst>
      </pc:sldChg>
      <pc:sldChg chg="modNotesTx">
        <pc:chgData name="Ruitao Feng" userId="41a5db28488d7a51" providerId="LiveId" clId="{1AB02288-5661-44BD-9EC6-F4070B967842}" dt="2019-09-04T12:34:13.564" v="1104" actId="20577"/>
        <pc:sldMkLst>
          <pc:docMk/>
          <pc:sldMk cId="2494208760" sldId="273"/>
        </pc:sldMkLst>
      </pc:sldChg>
      <pc:sldChg chg="modNotesTx">
        <pc:chgData name="Ruitao Feng" userId="41a5db28488d7a51" providerId="LiveId" clId="{1AB02288-5661-44BD-9EC6-F4070B967842}" dt="2019-09-04T12:42:45.233" v="1277" actId="20577"/>
        <pc:sldMkLst>
          <pc:docMk/>
          <pc:sldMk cId="298279187" sldId="275"/>
        </pc:sldMkLst>
      </pc:sldChg>
      <pc:sldChg chg="modNotesTx">
        <pc:chgData name="Ruitao Feng" userId="41a5db28488d7a51" providerId="LiveId" clId="{1AB02288-5661-44BD-9EC6-F4070B967842}" dt="2019-09-04T12:38:06.038" v="1208" actId="20577"/>
        <pc:sldMkLst>
          <pc:docMk/>
          <pc:sldMk cId="1495837790" sldId="27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p=0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n=20</c:v>
                </c:pt>
                <c:pt idx="1">
                  <c:v>n=50</c:v>
                </c:pt>
                <c:pt idx="2">
                  <c:v>n=75</c:v>
                </c:pt>
              </c:strCache>
            </c:strRef>
          </c:cat>
          <c:val>
            <c:numRef>
              <c:f>Sheet1!$B$2:$B$4</c:f>
              <c:numCache>
                <c:formatCode>0.0000%</c:formatCode>
                <c:ptCount val="3"/>
                <c:pt idx="0">
                  <c:v>0.25600000000000001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22-4424-B2DD-C859DF438F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p=1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n=20</c:v>
                </c:pt>
                <c:pt idx="1">
                  <c:v>n=50</c:v>
                </c:pt>
                <c:pt idx="2">
                  <c:v>n=75</c:v>
                </c:pt>
              </c:strCache>
            </c:strRef>
          </c:cat>
          <c:val>
            <c:numRef>
              <c:f>Sheet1!$C$2:$C$4</c:f>
              <c:numCache>
                <c:formatCode>0.0000%</c:formatCode>
                <c:ptCount val="3"/>
                <c:pt idx="0">
                  <c:v>5.7500000000000002E-2</c:v>
                </c:pt>
                <c:pt idx="1">
                  <c:v>5.0000000000000001E-3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22-4424-B2DD-C859DF438F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p=1/n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n=20</c:v>
                </c:pt>
                <c:pt idx="1">
                  <c:v>n=50</c:v>
                </c:pt>
                <c:pt idx="2">
                  <c:v>n=75</c:v>
                </c:pt>
              </c:strCache>
            </c:strRef>
          </c:cat>
          <c:val>
            <c:numRef>
              <c:f>Sheet1!$D$2:$D$4</c:f>
              <c:numCache>
                <c:formatCode>0.0000%</c:formatCode>
                <c:ptCount val="3"/>
                <c:pt idx="0">
                  <c:v>0.995</c:v>
                </c:pt>
                <c:pt idx="1">
                  <c:v>1</c:v>
                </c:pt>
                <c:pt idx="2">
                  <c:v>0.9375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22-4424-B2DD-C859DF438FD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p=2/n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n=20</c:v>
                </c:pt>
                <c:pt idx="1">
                  <c:v>n=50</c:v>
                </c:pt>
                <c:pt idx="2">
                  <c:v>n=75</c:v>
                </c:pt>
              </c:strCache>
            </c:strRef>
          </c:cat>
          <c:val>
            <c:numRef>
              <c:f>Sheet1!$E$2:$E$4</c:f>
              <c:numCache>
                <c:formatCode>0.0000%</c:formatCode>
                <c:ptCount val="3"/>
                <c:pt idx="0">
                  <c:v>0.99</c:v>
                </c:pt>
                <c:pt idx="1">
                  <c:v>1</c:v>
                </c:pt>
                <c:pt idx="2">
                  <c:v>0.96750000000000003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1D-4CBE-B905-2058F795135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96055696"/>
        <c:axId val="296056088"/>
      </c:barChart>
      <c:catAx>
        <c:axId val="296055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6056088"/>
        <c:crosses val="autoZero"/>
        <c:auto val="1"/>
        <c:lblAlgn val="ctr"/>
        <c:lblOffset val="100"/>
        <c:noMultiLvlLbl val="0"/>
      </c:catAx>
      <c:valAx>
        <c:axId val="296056088"/>
        <c:scaling>
          <c:orientation val="minMax"/>
        </c:scaling>
        <c:delete val="1"/>
        <c:axPos val="l"/>
        <c:numFmt formatCode="0.0000%" sourceLinked="1"/>
        <c:majorTickMark val="none"/>
        <c:minorTickMark val="none"/>
        <c:tickLblPos val="nextTo"/>
        <c:crossAx val="29605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p=0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n=20</c:v>
                </c:pt>
                <c:pt idx="1">
                  <c:v>n=50</c:v>
                </c:pt>
                <c:pt idx="2">
                  <c:v>n=75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7422</c:v>
                </c:pt>
                <c:pt idx="1">
                  <c:v>497500.65</c:v>
                </c:pt>
                <c:pt idx="2">
                  <c:v>1000000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22-4424-B2DD-C859DF438F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p=1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n=20</c:v>
                </c:pt>
                <c:pt idx="1">
                  <c:v>n=50</c:v>
                </c:pt>
                <c:pt idx="2">
                  <c:v>n=75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9700</c:v>
                </c:pt>
                <c:pt idx="1">
                  <c:v>500000</c:v>
                </c:pt>
                <c:pt idx="2">
                  <c:v>1000000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22-4424-B2DD-C859DF438F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p=1/n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n=20</c:v>
                </c:pt>
                <c:pt idx="1">
                  <c:v>n=50</c:v>
                </c:pt>
                <c:pt idx="2">
                  <c:v>n=75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1184</c:v>
                </c:pt>
                <c:pt idx="1">
                  <c:v>45842</c:v>
                </c:pt>
                <c:pt idx="2">
                  <c:v>194315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22-4424-B2DD-C859DF438FD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p=2/n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n=20</c:v>
                </c:pt>
                <c:pt idx="1">
                  <c:v>n=50</c:v>
                </c:pt>
                <c:pt idx="2">
                  <c:v>n=75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1666</c:v>
                </c:pt>
                <c:pt idx="1">
                  <c:v>42254</c:v>
                </c:pt>
                <c:pt idx="2">
                  <c:v>176534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82-4401-9CE2-F4A38ED79EF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96055696"/>
        <c:axId val="296056088"/>
      </c:barChart>
      <c:catAx>
        <c:axId val="296055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6056088"/>
        <c:crosses val="autoZero"/>
        <c:auto val="1"/>
        <c:lblAlgn val="ctr"/>
        <c:lblOffset val="100"/>
        <c:noMultiLvlLbl val="0"/>
      </c:catAx>
      <c:valAx>
        <c:axId val="2960560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9605569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0.09051</cdr:x>
      <cdr:y>0.71151</cdr:y>
    </cdr:from>
    <cdr:to>
      <cdr:x>0.38578</cdr:x>
      <cdr:y>0.71151</cdr:y>
    </cdr:to>
    <cdr:cxnSp macro="">
      <cdr:nvCxnSpPr>
        <cdr:cNvPr id="2" name="直接连接符 1">
          <a:extLst xmlns:a="http://schemas.openxmlformats.org/drawingml/2006/main">
            <a:ext uri="{FF2B5EF4-FFF2-40B4-BE49-F238E27FC236}">
              <a16:creationId xmlns:a16="http://schemas.microsoft.com/office/drawing/2014/main" id="{2DAE23AD-5AE2-4A37-BE92-6F2198650BCA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 flipH="1">
          <a:off x="827583" y="3036168"/>
          <a:ext cx="2700000" cy="0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5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2019/11/21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2019/11/21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bc.ca/~hoos/SATLIB/benchm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/>
              <a:t>Would you like a quick introduction or a detailed one?</a:t>
            </a:r>
          </a:p>
          <a:p>
            <a:endParaRPr lang="en-GB" altLang="zh-CN" dirty="0"/>
          </a:p>
          <a:p>
            <a:r>
              <a:rPr lang="en-GB" altLang="zh-CN" dirty="0"/>
              <a:t>Okay, my project is called </a:t>
            </a:r>
            <a:r>
              <a:rPr lang="en-GB" dirty="0"/>
              <a:t>Evaluating the Performance of Hyper-Heuristics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/>
              <a:t>That's all of my dissertation project. thank you for your time and I hope my presentation would be of benefit to you and academics.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7388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/>
              <a:t>They are Heuristics to generate metaheuristics. </a:t>
            </a:r>
          </a:p>
          <a:p>
            <a:endParaRPr lang="en-GB" altLang="zh-CN" dirty="0"/>
          </a:p>
          <a:p>
            <a:r>
              <a:rPr lang="en-GB" altLang="zh-CN" dirty="0"/>
              <a:t>The heuristics are different </a:t>
            </a:r>
            <a:r>
              <a:rPr lang="en-US" altLang="zh-CN" dirty="0"/>
              <a:t>than</a:t>
            </a:r>
            <a:r>
              <a:rPr lang="en-GB" altLang="zh-CN" dirty="0"/>
              <a:t> exact algorithm in solving optimisation problem. They cannot guarantee to find the global optima but a probably good result within tractable runtime. Metaheuristics like evolutionary algorithm have already improved the efficiency of solving real world problems.</a:t>
            </a:r>
          </a:p>
          <a:p>
            <a:endParaRPr lang="en-GB" altLang="zh-CN" dirty="0"/>
          </a:p>
          <a:p>
            <a:r>
              <a:rPr lang="en-GB" altLang="zh-CN" dirty="0"/>
              <a:t>There are two types: selection or generation hyper-heuristics:</a:t>
            </a:r>
          </a:p>
          <a:p>
            <a:endParaRPr lang="en-GB" altLang="zh-CN" dirty="0"/>
          </a:p>
          <a:p>
            <a:r>
              <a:rPr lang="en-GB" altLang="zh-CN" dirty="0"/>
              <a:t># generation hyper-heuristic: Generate new heuristic algorithm from the component of existing one.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0185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CN" dirty="0"/>
              <a:t>My project will focus on selection hyper-heuristic (</a:t>
            </a:r>
            <a:r>
              <a:rPr lang="en-GB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for </a:t>
            </a:r>
            <a:r>
              <a:rPr lang="en-GB" altLang="zh-CN" sz="12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MultiModal</a:t>
            </a:r>
            <a:r>
              <a:rPr lang="en-GB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Optimisation). </a:t>
            </a:r>
            <a:r>
              <a:rPr lang="en-GB" altLang="zh-CN" dirty="0"/>
              <a:t>selection hyper-heuristic: iteratively choose from a set of heuristics at the different stage of optimisation to form a new heuristic algorithm. </a:t>
            </a:r>
          </a:p>
          <a:p>
            <a:endParaRPr lang="en-GB" altLang="zh-CN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GB" altLang="zh-CN" dirty="0"/>
              <a:t>The algorithm will flip one bit in a </a:t>
            </a:r>
            <a:r>
              <a:rPr lang="en-GB" altLang="zh-CN" dirty="0" err="1"/>
              <a:t>bitstring</a:t>
            </a:r>
            <a:r>
              <a:rPr lang="en-GB" altLang="zh-CN" dirty="0"/>
              <a:t> randomly, and apply the </a:t>
            </a:r>
            <a:r>
              <a:rPr lang="en-GB" altLang="zh-CN" dirty="0" err="1"/>
              <a:t>AllMove</a:t>
            </a:r>
            <a:r>
              <a:rPr lang="en-GB" altLang="zh-CN" dirty="0"/>
              <a:t>(AM) operator with probability p or </a:t>
            </a:r>
            <a:r>
              <a:rPr lang="en-GB" altLang="zh-CN" dirty="0" err="1"/>
              <a:t>OnlyImprovement</a:t>
            </a:r>
            <a:r>
              <a:rPr lang="en-GB" altLang="zh-CN" dirty="0"/>
              <a:t>(OI) operator with probability 1−p.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</a:t>
            </a:r>
            <a:r>
              <a:rPr lang="en-US" altLang="zh-CN" dirty="0" err="1"/>
              <a:t>OnlyImprovement</a:t>
            </a:r>
            <a:r>
              <a:rPr lang="en-US" altLang="zh-CN" dirty="0"/>
              <a:t> operator can only accept the mutation that improves in the fitness and </a:t>
            </a:r>
            <a:r>
              <a:rPr lang="en-US" altLang="zh-CN" dirty="0" err="1"/>
              <a:t>AllMove</a:t>
            </a:r>
            <a:r>
              <a:rPr lang="en-US" altLang="zh-CN" dirty="0"/>
              <a:t> operator will accept all kinds of mutations.</a:t>
            </a:r>
            <a:endParaRPr lang="zh-CN" altLang="en-US" dirty="0"/>
          </a:p>
          <a:p>
            <a:endParaRPr lang="en-GB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Has been proven to escape local optima efficiently for toy benchmark like </a:t>
            </a:r>
            <a:r>
              <a:rPr lang="en-GB" altLang="zh-CN" dirty="0" err="1"/>
              <a:t>Cliff</a:t>
            </a:r>
            <a:r>
              <a:rPr lang="en-GB" altLang="zh-CN" baseline="-25000" dirty="0" err="1"/>
              <a:t>d</a:t>
            </a:r>
            <a:r>
              <a:rPr lang="en-GB" altLang="zh-CN" baseline="-25000" dirty="0"/>
              <a:t> </a:t>
            </a:r>
            <a:r>
              <a:rPr lang="en-US" altLang="zh-CN" dirty="0"/>
              <a:t>when p=1/n or 2/n.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2384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/>
              <a:t>So here we will use Max-SAT problem as our benchmark. </a:t>
            </a:r>
          </a:p>
          <a:p>
            <a:endParaRPr lang="en-GB" altLang="zh-CN" dirty="0"/>
          </a:p>
          <a:p>
            <a:r>
              <a:rPr lang="en-GB" altLang="zh-CN" dirty="0"/>
              <a:t>We choose it for it is the first to be proven as NP-complete, which means any NP problem could be reduced to SAT problem, and also means that it’s very hard. You solve this problem, you solve all NP problems.</a:t>
            </a:r>
          </a:p>
          <a:p>
            <a:endParaRPr lang="en-GB" altLang="zh-CN" dirty="0"/>
          </a:p>
          <a:p>
            <a:r>
              <a:rPr lang="en-GB" altLang="zh-CN" dirty="0"/>
              <a:t>For the example presented here, the global optima will be 5 and could be reached when all the variable equal to true since all 5 clause are satisfied.</a:t>
            </a:r>
          </a:p>
          <a:p>
            <a:endParaRPr lang="en-GB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CN" sz="1200" dirty="0"/>
              <a:t># All problem instances tested in our project comes from </a:t>
            </a:r>
            <a:r>
              <a:rPr lang="en-GB" altLang="zh-CN" sz="1200" dirty="0">
                <a:hlinkClick r:id="rId3"/>
              </a:rPr>
              <a:t>SATLIB</a:t>
            </a:r>
            <a:r>
              <a:rPr lang="en-GB" altLang="zh-CN" sz="1200" dirty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2032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/>
              <a:t>We designed experiments on SAT problem for 3 different problem size from SATLIB.</a:t>
            </a:r>
          </a:p>
          <a:p>
            <a:endParaRPr lang="en-GB" altLang="zh-CN" dirty="0"/>
          </a:p>
          <a:p>
            <a:r>
              <a:rPr lang="en-GB" altLang="zh-CN" dirty="0"/>
              <a:t>For each problem size, we ran 20 instances. And for each instance, we ran 20 times.</a:t>
            </a:r>
          </a:p>
          <a:p>
            <a:endParaRPr lang="en-GB" altLang="zh-CN" dirty="0"/>
          </a:p>
          <a:p>
            <a:r>
              <a:rPr lang="en-GB" altLang="zh-CN" dirty="0"/>
              <a:t>For p=0, the algorithm will only accept </a:t>
            </a:r>
            <a:r>
              <a:rPr lang="en-GB" altLang="zh-CN" dirty="0" err="1"/>
              <a:t>elistism</a:t>
            </a:r>
            <a:r>
              <a:rPr lang="en-GB" altLang="zh-CN" dirty="0"/>
              <a:t> strategy. It can find the global optima only if it’s lucky there are no local optima to escape from. and for p=1, the algorithm did the random search.</a:t>
            </a:r>
          </a:p>
          <a:p>
            <a:endParaRPr lang="en-GB" altLang="zh-CN" dirty="0"/>
          </a:p>
          <a:p>
            <a:r>
              <a:rPr lang="en-GB" altLang="zh-CN" dirty="0"/>
              <a:t>The success rate of finding global optima within </a:t>
            </a:r>
            <a:r>
              <a:rPr lang="en-GB" altLang="zh-CN" dirty="0" err="1"/>
              <a:t>max_mutation</a:t>
            </a:r>
            <a:r>
              <a:rPr lang="en-GB" altLang="zh-CN" dirty="0"/>
              <a:t> step are shown here. As you can see, algorithms with p=1/n and 2/n have much higher probability to reach the global optima.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0921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/>
              <a:t>Besides, we also collected the average runtime to find the best fitness.  </a:t>
            </a:r>
          </a:p>
          <a:p>
            <a:endParaRPr lang="en-GB" altLang="zh-CN" dirty="0"/>
          </a:p>
          <a:p>
            <a:r>
              <a:rPr lang="en-GB" altLang="zh-CN" dirty="0"/>
              <a:t>Since the mixed operator, the one with probability equals to 1 over n or 2 over n, always find the global optima while the single cannot. The best fitness for mixed operators is larger than single operator.</a:t>
            </a:r>
          </a:p>
          <a:p>
            <a:endParaRPr lang="en-GB" altLang="zh-CN" dirty="0"/>
          </a:p>
          <a:p>
            <a:r>
              <a:rPr lang="en-GB" altLang="zh-CN" dirty="0"/>
              <a:t>However, Hyper-Heuristic with mixed operators could still find the best fitness much quicker than single operator. </a:t>
            </a:r>
          </a:p>
          <a:p>
            <a:endParaRPr lang="en-GB" altLang="zh-CN" dirty="0"/>
          </a:p>
          <a:p>
            <a:r>
              <a:rPr lang="en-GB" altLang="zh-CN" dirty="0"/>
              <a:t># The performance difference between p=1/n and p=2/n is not clear.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1267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/>
              <a:t>Combining the results of our experiments, we could give conclusions that:</a:t>
            </a:r>
          </a:p>
          <a:p>
            <a:endParaRPr lang="en-GB" altLang="zh-CN" dirty="0"/>
          </a:p>
          <a:p>
            <a:r>
              <a:rPr lang="en-GB" altLang="zh-CN" dirty="0"/>
              <a:t>Besides, we could observe from the result of experiments that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126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/>
              <a:t>Despite works we have done,  there are still some restricts in our algorithm. </a:t>
            </a:r>
          </a:p>
          <a:p>
            <a:endParaRPr lang="en-GB" altLang="zh-CN" dirty="0"/>
          </a:p>
          <a:p>
            <a:r>
              <a:rPr lang="en-GB" altLang="zh-CN" dirty="0"/>
              <a:t>Our hyper-heuristic can not generate all metaheuristic algorithms such as evolutionary algorithm, which should generate by the definition.</a:t>
            </a:r>
          </a:p>
          <a:p>
            <a:endParaRPr lang="en-GB" altLang="zh-CN" dirty="0"/>
          </a:p>
          <a:p>
            <a:r>
              <a:rPr lang="en-GB" altLang="zh-CN" dirty="0"/>
              <a:t>Besides, the algorithm can only test on 0-1 integer programming problems with flip random bit operator.</a:t>
            </a:r>
          </a:p>
          <a:p>
            <a:endParaRPr lang="en-GB" altLang="zh-CN" dirty="0"/>
          </a:p>
          <a:p>
            <a:r>
              <a:rPr lang="en-GB" altLang="zh-CN" dirty="0"/>
              <a:t>To improve our HH, we design the framework with two </a:t>
            </a:r>
            <a:r>
              <a:rPr lang="en-US" altLang="zh-CN" dirty="0"/>
              <a:t>Hot-Plugging Modules: 1. Benchmark function 2. Acceptance Operators</a:t>
            </a:r>
          </a:p>
          <a:p>
            <a:endParaRPr lang="en-US" altLang="zh-CN" dirty="0"/>
          </a:p>
          <a:p>
            <a:r>
              <a:rPr lang="en-US" altLang="zh-CN" dirty="0"/>
              <a:t>For benchmark function, we created a virtual benchmark interface so any combinatorial optimization problem could be tested with our framework.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4253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And for Acceptance Operators, we added the </a:t>
            </a:r>
            <a:r>
              <a:rPr lang="en-GB" altLang="zh-CN" dirty="0"/>
              <a:t>Greedy operator that evaluate all mutation operators simultaneously (so it could generate population</a:t>
            </a:r>
            <a:r>
              <a:rPr lang="en-US" altLang="zh-CN" dirty="0"/>
              <a:t>-</a:t>
            </a:r>
            <a:r>
              <a:rPr lang="en-GB" altLang="zh-CN" dirty="0"/>
              <a:t>based metaheuristics). We have also implemented the generalised version of AM, OI and Greedy operator.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CN" dirty="0"/>
              <a:t># Their generalised version has also been added so the operator could run several steps with a iteration instead of only 1 step.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CN" dirty="0"/>
              <a:t>But we still need crossbreeding operator to generate evolutionary algorithm. I hope we could get enough time to add it.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1639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2019/11/21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2019/11/21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  <a:t>2019/11/21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2019/11/21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2019/11/21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2019/11/21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2019/11/21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2019/11/21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2019/11/21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2019/11/21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2019/11/21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bc.ca/~hoos/SATLIB/benchm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fontAlgn="base"/>
            <a:r>
              <a:rPr lang="en-GB" dirty="0"/>
              <a:t>Evaluating the Performance of</a:t>
            </a:r>
            <a:br>
              <a:rPr lang="en-GB" dirty="0"/>
            </a:br>
            <a:r>
              <a:rPr lang="en-GB" dirty="0"/>
              <a:t>Hyper-Heuristics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r"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Ruitao Feng</a:t>
            </a:r>
          </a:p>
          <a:p>
            <a:pPr algn="r" rtl="0"/>
            <a:r>
              <a:rPr lang="en-US" altLang="zh-CN" dirty="0"/>
              <a:t>Supervisor: Pietro </a:t>
            </a:r>
            <a:r>
              <a:rPr lang="en-US" altLang="zh-CN" dirty="0" err="1"/>
              <a:t>Oliveto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 you for your time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39BD5A5-1373-4BEF-BC7A-7D985FB67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526" y="1976185"/>
            <a:ext cx="5499771" cy="412482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1633A00-34E4-4DF2-A38E-F012B85CE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608" y="1783239"/>
            <a:ext cx="5981606" cy="451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6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FE30579-147B-4C6D-954D-BC382160C572}"/>
              </a:ext>
            </a:extLst>
          </p:cNvPr>
          <p:cNvSpPr txBox="1">
            <a:spLocks/>
          </p:cNvSpPr>
          <p:nvPr/>
        </p:nvSpPr>
        <p:spPr>
          <a:xfrm>
            <a:off x="1522413" y="1905000"/>
            <a:ext cx="9144000" cy="2667000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ctr" fontAlgn="base"/>
            <a:r>
              <a:rPr lang="en-GB" sz="5400" dirty="0"/>
              <a:t>Hyper-Heuristics?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302DBE-4460-49F6-A2C1-BF2510ED4A6E}"/>
              </a:ext>
            </a:extLst>
          </p:cNvPr>
          <p:cNvSpPr txBox="1"/>
          <p:nvPr/>
        </p:nvSpPr>
        <p:spPr>
          <a:xfrm>
            <a:off x="1773932" y="1340768"/>
            <a:ext cx="2082301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3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What are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0E595E-C09C-47D8-B6C3-9918876C9457}"/>
              </a:ext>
            </a:extLst>
          </p:cNvPr>
          <p:cNvSpPr txBox="1"/>
          <p:nvPr/>
        </p:nvSpPr>
        <p:spPr>
          <a:xfrm>
            <a:off x="4294212" y="3694837"/>
            <a:ext cx="7056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High-level approaches to generate heuristics for a given problem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Could be classified into two types: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Generation Hyper-heuristics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Selection Hyper-heuristics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F7A5630-03D0-42A5-AEB3-0D24EC3D2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2" y="3855243"/>
            <a:ext cx="3200401" cy="143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GB" altLang="zh-CN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Selection Hyper-Heuristic for </a:t>
            </a:r>
            <a:r>
              <a:rPr lang="en-GB" altLang="zh-CN" sz="3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MultiModal</a:t>
            </a:r>
            <a:r>
              <a:rPr lang="en-GB" altLang="zh-CN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Optimisation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4CDBBBE-FD05-4523-BE97-629F01D7B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388" y="2024565"/>
            <a:ext cx="5761905" cy="2628571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E0EF3F-6663-4D87-B809-1FDFC95D7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2042120"/>
            <a:ext cx="4067943" cy="4267200"/>
          </a:xfrm>
        </p:spPr>
        <p:txBody>
          <a:bodyPr>
            <a:normAutofit/>
          </a:bodyPr>
          <a:lstStyle/>
          <a:p>
            <a:r>
              <a:rPr lang="en-US" dirty="0"/>
              <a:t>Has been proven to escape local optima efficiently for toy benchmark like </a:t>
            </a:r>
            <a:r>
              <a:rPr lang="en-GB" dirty="0" err="1"/>
              <a:t>Cliff</a:t>
            </a:r>
            <a:r>
              <a:rPr lang="en-GB" baseline="-25000" dirty="0" err="1"/>
              <a:t>d</a:t>
            </a:r>
            <a:r>
              <a:rPr lang="en-US" dirty="0"/>
              <a:t>.</a:t>
            </a:r>
          </a:p>
          <a:p>
            <a:r>
              <a:rPr lang="en-US" dirty="0"/>
              <a:t>Requirement: verify the performance for a natural combinatorial </a:t>
            </a:r>
            <a:r>
              <a:rPr lang="en-US" dirty="0" err="1"/>
              <a:t>optimisation</a:t>
            </a:r>
            <a:r>
              <a:rPr lang="en-US" dirty="0"/>
              <a:t> problem.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27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fontAlgn="base"/>
            <a:r>
              <a:rPr lang="en-GB" cap="all" dirty="0"/>
              <a:t>Benchmark problem: Max-Sat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Max-SAT is a generalisation of Boolean </a:t>
            </a:r>
            <a:r>
              <a:rPr lang="en-GB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SATisfiability</a:t>
            </a:r>
            <a:r>
              <a:rPr lang="en-GB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Problem (SAT)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en-GB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Given a set of clauses, find the assignment for each variable that maximize the number of satisfied clauses.</a:t>
            </a:r>
          </a:p>
          <a:p>
            <a:pPr lvl="1"/>
            <a:r>
              <a:rPr lang="en-GB" altLang="zh-CN" dirty="0"/>
              <a:t>SAT problem is the first to be proven as NP-complete, which means any NP problem could be reduced to SAT problem.</a:t>
            </a:r>
          </a:p>
          <a:p>
            <a:pPr rtl="0"/>
            <a:r>
              <a:rPr lang="en-GB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Examples:</a:t>
            </a:r>
          </a:p>
          <a:p>
            <a:pPr lvl="1"/>
            <a:r>
              <a:rPr lang="en-GB" dirty="0"/>
              <a:t>(¬</a:t>
            </a:r>
            <a:r>
              <a:rPr lang="en-GB" i="1" dirty="0"/>
              <a:t>x</a:t>
            </a:r>
            <a:r>
              <a:rPr lang="en-GB" i="1" baseline="-25000" dirty="0"/>
              <a:t>1</a:t>
            </a:r>
            <a:r>
              <a:rPr lang="en-GB" dirty="0"/>
              <a:t> ∨ </a:t>
            </a:r>
            <a:r>
              <a:rPr lang="en-GB" i="1" dirty="0"/>
              <a:t>x</a:t>
            </a:r>
            <a:r>
              <a:rPr lang="en-GB" i="1" baseline="-25000" dirty="0"/>
              <a:t>2</a:t>
            </a:r>
            <a:r>
              <a:rPr lang="en-GB" dirty="0"/>
              <a:t> ) ∧ (¬</a:t>
            </a:r>
            <a:r>
              <a:rPr lang="en-GB" i="1" dirty="0"/>
              <a:t>x</a:t>
            </a:r>
            <a:r>
              <a:rPr lang="en-GB" i="1" baseline="-25000" dirty="0"/>
              <a:t>1</a:t>
            </a:r>
            <a:r>
              <a:rPr lang="en-GB" dirty="0"/>
              <a:t> ∨</a:t>
            </a:r>
            <a:r>
              <a:rPr lang="en-GB" i="1" dirty="0"/>
              <a:t> x</a:t>
            </a:r>
            <a:r>
              <a:rPr lang="en-GB" i="1" baseline="-25000" dirty="0"/>
              <a:t>3</a:t>
            </a:r>
            <a:r>
              <a:rPr lang="en-GB" dirty="0"/>
              <a:t>) ∧(¬</a:t>
            </a:r>
            <a:r>
              <a:rPr lang="en-GB" i="1" dirty="0"/>
              <a:t> x</a:t>
            </a:r>
            <a:r>
              <a:rPr lang="en-GB" i="1" baseline="-25000" dirty="0"/>
              <a:t>1</a:t>
            </a:r>
            <a:r>
              <a:rPr lang="en-GB" dirty="0"/>
              <a:t> ∨</a:t>
            </a:r>
            <a:r>
              <a:rPr lang="en-GB" i="1" dirty="0"/>
              <a:t> x</a:t>
            </a:r>
            <a:r>
              <a:rPr lang="en-GB" i="1" baseline="-25000" dirty="0"/>
              <a:t>2</a:t>
            </a:r>
            <a:r>
              <a:rPr lang="en-GB" dirty="0"/>
              <a:t> ∨</a:t>
            </a:r>
            <a:r>
              <a:rPr lang="en-GB" i="1" dirty="0"/>
              <a:t> x</a:t>
            </a:r>
            <a:r>
              <a:rPr lang="en-GB" i="1" baseline="-25000" dirty="0"/>
              <a:t>4</a:t>
            </a:r>
            <a:r>
              <a:rPr lang="en-GB" dirty="0"/>
              <a:t>)</a:t>
            </a:r>
            <a:r>
              <a:rPr lang="en-GB" i="1" dirty="0"/>
              <a:t> </a:t>
            </a:r>
            <a:r>
              <a:rPr lang="en-GB" dirty="0"/>
              <a:t>∧ </a:t>
            </a:r>
            <a:r>
              <a:rPr lang="en-GB" i="1" dirty="0"/>
              <a:t>x</a:t>
            </a:r>
            <a:r>
              <a:rPr lang="en-GB" i="1" baseline="-25000" dirty="0"/>
              <a:t>1</a:t>
            </a:r>
            <a:r>
              <a:rPr lang="en-GB" dirty="0"/>
              <a:t> ∧</a:t>
            </a:r>
            <a:r>
              <a:rPr lang="en-GB" i="1" dirty="0"/>
              <a:t> x</a:t>
            </a:r>
            <a:r>
              <a:rPr lang="en-GB" i="1" baseline="-25000" dirty="0"/>
              <a:t>3</a:t>
            </a:r>
          </a:p>
          <a:p>
            <a:pPr marL="274320" lvl="1">
              <a:spcBef>
                <a:spcPts val="1800"/>
              </a:spcBef>
              <a:buFont typeface="Arial" pitchFamily="34" charset="0"/>
              <a:buChar char="▪"/>
            </a:pPr>
            <a:r>
              <a:rPr lang="en-GB" altLang="zh-CN" sz="2400" dirty="0"/>
              <a:t>All problem instances tested in our project comes from </a:t>
            </a:r>
            <a:r>
              <a:rPr lang="en-GB" altLang="zh-CN" sz="2400" dirty="0">
                <a:hlinkClick r:id="rId3"/>
              </a:rPr>
              <a:t>SATLIB</a:t>
            </a:r>
            <a:r>
              <a:rPr lang="en-GB" altLang="zh-C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altLang="zh-CN" dirty="0"/>
              <a:t>Success Rate of finding global optima within </a:t>
            </a:r>
            <a:r>
              <a:rPr lang="en-GB" altLang="zh-CN" dirty="0" err="1"/>
              <a:t>max_mutation</a:t>
            </a:r>
            <a:r>
              <a:rPr lang="en-GB" altLang="zh-CN" dirty="0"/>
              <a:t> step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6" name="内容占位符 5" descr="簇状柱形图显示了 4 种类别的 3 个系列的值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515337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C28BEB7-A2E5-45A0-900F-69BB472284BC}"/>
              </a:ext>
            </a:extLst>
          </p:cNvPr>
          <p:cNvSpPr txBox="1"/>
          <p:nvPr/>
        </p:nvSpPr>
        <p:spPr>
          <a:xfrm>
            <a:off x="2133972" y="6172200"/>
            <a:ext cx="172819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200" dirty="0" err="1"/>
              <a:t>max_mutation</a:t>
            </a:r>
            <a:r>
              <a:rPr lang="en-GB" sz="1200" dirty="0"/>
              <a:t>=10000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D48F35-EA88-4C75-B9F6-4F39F5578D0C}"/>
              </a:ext>
            </a:extLst>
          </p:cNvPr>
          <p:cNvSpPr txBox="1"/>
          <p:nvPr/>
        </p:nvSpPr>
        <p:spPr>
          <a:xfrm>
            <a:off x="5230316" y="6172200"/>
            <a:ext cx="172819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200" dirty="0" err="1"/>
              <a:t>max_mutation</a:t>
            </a:r>
            <a:r>
              <a:rPr lang="en-GB" sz="1200" dirty="0"/>
              <a:t>=500000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2668DB-D6DF-4800-9955-812C3B9DB289}"/>
              </a:ext>
            </a:extLst>
          </p:cNvPr>
          <p:cNvSpPr txBox="1"/>
          <p:nvPr/>
        </p:nvSpPr>
        <p:spPr>
          <a:xfrm>
            <a:off x="8326660" y="6172200"/>
            <a:ext cx="172819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200" dirty="0" err="1"/>
              <a:t>max_mutation</a:t>
            </a:r>
            <a:r>
              <a:rPr lang="en-GB" sz="1200" dirty="0"/>
              <a:t>=1000000</a:t>
            </a: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Average runtime to find the best fitness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6" name="内容占位符 5" descr="簇状柱形图显示了 4 种类别的 3 个系列的值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903433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DAE23AD-5AE2-4A37-BE92-6F2198650BCA}"/>
              </a:ext>
            </a:extLst>
          </p:cNvPr>
          <p:cNvCxnSpPr>
            <a:cxnSpLocks/>
          </p:cNvCxnSpPr>
          <p:nvPr/>
        </p:nvCxnSpPr>
        <p:spPr>
          <a:xfrm flipH="1">
            <a:off x="5050596" y="3861048"/>
            <a:ext cx="2700000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D4C05B2-E2A6-4090-8EC8-37193EB8D13E}"/>
              </a:ext>
            </a:extLst>
          </p:cNvPr>
          <p:cNvCxnSpPr>
            <a:cxnSpLocks/>
          </p:cNvCxnSpPr>
          <p:nvPr/>
        </p:nvCxnSpPr>
        <p:spPr>
          <a:xfrm flipH="1">
            <a:off x="7822604" y="2780928"/>
            <a:ext cx="2700000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3825E8A-A8C2-4BBD-A17C-3B264408FC3A}"/>
              </a:ext>
            </a:extLst>
          </p:cNvPr>
          <p:cNvSpPr txBox="1"/>
          <p:nvPr/>
        </p:nvSpPr>
        <p:spPr>
          <a:xfrm>
            <a:off x="1269876" y="4653136"/>
            <a:ext cx="172819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200" dirty="0" err="1"/>
              <a:t>max_mutation</a:t>
            </a:r>
            <a:r>
              <a:rPr lang="en-GB" sz="1200" dirty="0"/>
              <a:t>=10000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DFD261-FD67-449A-857B-66ADC3CE1683}"/>
              </a:ext>
            </a:extLst>
          </p:cNvPr>
          <p:cNvSpPr txBox="1"/>
          <p:nvPr/>
        </p:nvSpPr>
        <p:spPr>
          <a:xfrm>
            <a:off x="4006180" y="3501008"/>
            <a:ext cx="172819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200" dirty="0" err="1"/>
              <a:t>max_mutation</a:t>
            </a:r>
            <a:r>
              <a:rPr lang="en-GB" sz="1200" dirty="0"/>
              <a:t>=500000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9E6964-6A01-4640-BE32-21ACE01E8A09}"/>
              </a:ext>
            </a:extLst>
          </p:cNvPr>
          <p:cNvSpPr txBox="1"/>
          <p:nvPr/>
        </p:nvSpPr>
        <p:spPr>
          <a:xfrm>
            <a:off x="6742484" y="2471642"/>
            <a:ext cx="172819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200" dirty="0" err="1"/>
              <a:t>max_mutation</a:t>
            </a:r>
            <a:r>
              <a:rPr lang="en-GB" sz="1200" dirty="0"/>
              <a:t>=1000000</a:t>
            </a:r>
          </a:p>
        </p:txBody>
      </p:sp>
    </p:spTree>
    <p:extLst>
      <p:ext uri="{BB962C8B-B14F-4D97-AF65-F5344CB8AC3E}">
        <p14:creationId xmlns:p14="http://schemas.microsoft.com/office/powerpoint/2010/main" val="35786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altLang="zh-CN" dirty="0"/>
              <a:t>Conclusion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GB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The Hyper-</a:t>
            </a:r>
            <a:r>
              <a:rPr lang="en-GB" altLang="zh-CN" dirty="0" err="1"/>
              <a:t>H</a:t>
            </a:r>
            <a:r>
              <a:rPr lang="en-GB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euristc</a:t>
            </a:r>
            <a:r>
              <a:rPr lang="en-GB" altLang="zh-CN" dirty="0" err="1"/>
              <a:t>s</a:t>
            </a:r>
            <a:r>
              <a:rPr lang="en-GB" altLang="zh-CN" dirty="0"/>
              <a:t> which switches between elitism and non-elitism performs much better than elitism or non-elitism operator alone for the NP-complete Max-SAT problem instances.</a:t>
            </a:r>
          </a:p>
          <a:p>
            <a:r>
              <a:rPr lang="en-GB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Non-eli</a:t>
            </a:r>
            <a:r>
              <a:rPr lang="en-GB" altLang="zh-CN" dirty="0"/>
              <a:t>tism contribute</a:t>
            </a:r>
            <a:r>
              <a:rPr lang="en-US" altLang="zh-CN" dirty="0"/>
              <a:t>s</a:t>
            </a:r>
            <a:r>
              <a:rPr lang="en-GB" altLang="zh-CN" dirty="0"/>
              <a:t> a lot in escaping local optima</a:t>
            </a:r>
            <a:r>
              <a:rPr lang="en-US" altLang="zh-CN" dirty="0"/>
              <a:t>.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420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GB" altLang="zh-CN" sz="3600" dirty="0"/>
              <a:t>Extension: Selection Hyper-Heuristic</a:t>
            </a:r>
            <a:r>
              <a:rPr lang="en-US" altLang="zh-CN" sz="3600" dirty="0"/>
              <a:t>s Framework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883072" y="2708920"/>
            <a:ext cx="4419599" cy="2552998"/>
          </a:xfrm>
        </p:spPr>
        <p:txBody>
          <a:bodyPr rtlCol="0"/>
          <a:lstStyle/>
          <a:p>
            <a:pPr rtl="0"/>
            <a:r>
              <a:rPr lang="en-US" altLang="zh-CN" dirty="0"/>
              <a:t>Hot-Plugging Modules:</a:t>
            </a:r>
          </a:p>
          <a:p>
            <a:pPr lvl="1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Benchmark Function and Mutation Operators</a:t>
            </a:r>
          </a:p>
          <a:p>
            <a:pPr lvl="1"/>
            <a:r>
              <a:rPr lang="en-US" altLang="zh-CN" dirty="0"/>
              <a:t>Acceptance Operators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9D042D2-FD82-4F06-AD92-440864B57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324" y="2316162"/>
            <a:ext cx="6010275" cy="20764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F937725-8A89-4B1B-9B92-247289B72F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524" y="404664"/>
            <a:ext cx="1132127" cy="116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2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GB" altLang="zh-CN" sz="3600" dirty="0"/>
              <a:t>Extension: More Acceptance Operators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814492" y="2564904"/>
            <a:ext cx="4419599" cy="2552998"/>
          </a:xfrm>
        </p:spPr>
        <p:txBody>
          <a:bodyPr rtlCol="0"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AllMove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OnlyImprovement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Greedy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Generalised</a:t>
            </a:r>
            <a:r>
              <a:rPr lang="en-US" dirty="0"/>
              <a:t> Random/Gradient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Generalised</a:t>
            </a:r>
            <a:r>
              <a:rPr lang="en-US" dirty="0"/>
              <a:t> Greedy</a:t>
            </a:r>
            <a:endParaRPr lang="en-GB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CCEE45A-98F5-44EB-B245-4BEDFCD29B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1916832"/>
            <a:ext cx="4259238" cy="439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3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黑板教育演示文稿（宽屏）</Template>
  <TotalTime>1468</TotalTime>
  <Words>1050</Words>
  <Application>Microsoft Office PowerPoint</Application>
  <PresentationFormat>自定义</PresentationFormat>
  <Paragraphs>106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Microsoft YaHei UI</vt:lpstr>
      <vt:lpstr>Microsoft YaHei UI Light</vt:lpstr>
      <vt:lpstr>Arial</vt:lpstr>
      <vt:lpstr>Consolas</vt:lpstr>
      <vt:lpstr>Corbel</vt:lpstr>
      <vt:lpstr>黑板 16 x 9</vt:lpstr>
      <vt:lpstr>Evaluating the Performance of Hyper-Heuristics</vt:lpstr>
      <vt:lpstr>PowerPoint 演示文稿</vt:lpstr>
      <vt:lpstr>Selection Hyper-Heuristic for MultiModal Optimisation</vt:lpstr>
      <vt:lpstr>Benchmark problem: Max-Sat</vt:lpstr>
      <vt:lpstr>Success Rate of finding global optima within max_mutation step</vt:lpstr>
      <vt:lpstr>Average runtime to find the best fitness </vt:lpstr>
      <vt:lpstr>Conclusion</vt:lpstr>
      <vt:lpstr>Extension: Selection Hyper-Heuristics Framework</vt:lpstr>
      <vt:lpstr>Extension: More Acceptance Operators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the Performance of Hyper-Heuristics</dc:title>
  <dc:creator>Feng Ruitao</dc:creator>
  <cp:lastModifiedBy>Feng Ruitao</cp:lastModifiedBy>
  <cp:revision>52</cp:revision>
  <dcterms:created xsi:type="dcterms:W3CDTF">2019-09-03T04:27:04Z</dcterms:created>
  <dcterms:modified xsi:type="dcterms:W3CDTF">2019-11-21T11:45:04Z</dcterms:modified>
</cp:coreProperties>
</file>