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7" r:id="rId8"/>
    <p:sldId id="268" r:id="rId9"/>
    <p:sldId id="275" r:id="rId10"/>
    <p:sldId id="276" r:id="rId11"/>
    <p:sldId id="278" r:id="rId12"/>
    <p:sldId id="277" r:id="rId13"/>
    <p:sldId id="279" r:id="rId14"/>
    <p:sldId id="269" r:id="rId15"/>
    <p:sldId id="280" r:id="rId16"/>
    <p:sldId id="273" r:id="rId1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07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3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56501-19CA-42E6-B446-D7752883AFD5}" type="datetimeFigureOut">
              <a:rPr lang="fr-FR"/>
              <a:pPr>
                <a:defRPr/>
              </a:pPr>
              <a:t>02/12/2010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CDF94-E349-4C57-B885-95EECC933AE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6A9EB-3ABC-4B93-8928-456227390128}" type="datetimeFigureOut">
              <a:rPr lang="fr-FR"/>
              <a:pPr>
                <a:defRPr/>
              </a:pPr>
              <a:t>02/12/2010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33BEC-4826-456D-8BB3-2246C17AA73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EED06-F032-4F9D-90D1-4F20FFAD11B7}" type="datetimeFigureOut">
              <a:rPr lang="fr-FR"/>
              <a:pPr>
                <a:defRPr/>
              </a:pPr>
              <a:t>02/12/2010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1DEF-4515-4402-8848-3E63E29D6B5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BE19B-24C5-4D1D-A791-415398D651FF}" type="datetimeFigureOut">
              <a:rPr lang="fr-FR"/>
              <a:pPr>
                <a:defRPr/>
              </a:pPr>
              <a:t>02/12/2010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5623C-0D49-4A22-93E7-BFABD419F14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EBDB7-2895-4F3B-B600-AB9F0879751C}" type="datetimeFigureOut">
              <a:rPr lang="fr-FR"/>
              <a:pPr>
                <a:defRPr/>
              </a:pPr>
              <a:t>02/12/2010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6D3F9-89DF-41DF-8E54-5DFC2522729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895D2-ED69-4D02-9235-4D8920AA3F56}" type="datetimeFigureOut">
              <a:rPr lang="fr-FR"/>
              <a:pPr>
                <a:defRPr/>
              </a:pPr>
              <a:t>02/12/2010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75F42-C45C-4129-A81F-1727BD33DE3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AB1AC-0254-4921-8F31-2C636352C844}" type="datetimeFigureOut">
              <a:rPr lang="fr-FR"/>
              <a:pPr>
                <a:defRPr/>
              </a:pPr>
              <a:t>02/12/2010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A8358-F1DF-4923-B0AB-87734F8C17A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F447-D317-4728-8504-756E6F4AD5AD}" type="datetimeFigureOut">
              <a:rPr lang="fr-FR"/>
              <a:pPr>
                <a:defRPr/>
              </a:pPr>
              <a:t>02/12/2010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6713A-6D87-4636-BCEA-34B0958275B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69AE0-7F09-49CB-97C0-2A97725AEE91}" type="datetimeFigureOut">
              <a:rPr lang="fr-FR"/>
              <a:pPr>
                <a:defRPr/>
              </a:pPr>
              <a:t>02/12/2010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2845E-F16C-41FE-A6EA-6CDCC40E8A3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2538C-8776-47C0-8F34-812D21EEAC4F}" type="datetimeFigureOut">
              <a:rPr lang="fr-FR"/>
              <a:pPr>
                <a:defRPr/>
              </a:pPr>
              <a:t>02/12/2010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C3C4A-B8C5-4040-AA59-6ED4B02C866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5FDF2-CF02-48D1-904F-3C114814B3E2}" type="datetimeFigureOut">
              <a:rPr lang="fr-FR"/>
              <a:pPr>
                <a:defRPr/>
              </a:pPr>
              <a:t>02/12/2010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3C2D7-D2DC-4370-80F2-EEDBB7D9AF2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0734192-8EF3-4A73-84E6-6313F4E3F986}" type="datetimeFigureOut">
              <a:rPr lang="fr-FR"/>
              <a:pPr>
                <a:defRPr/>
              </a:pPr>
              <a:t>02/12/2010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FEDCF7-2168-475E-8C2D-019F6997BF3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2282825"/>
            <a:ext cx="7772400" cy="1470025"/>
          </a:xfrm>
        </p:spPr>
        <p:txBody>
          <a:bodyPr/>
          <a:lstStyle/>
          <a:p>
            <a:r>
              <a:rPr lang="en-US" dirty="0" smtClean="0"/>
              <a:t>K14T01-Team1-Team Assignment#10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47500" lnSpcReduction="20000"/>
          </a:bodyPr>
          <a:lstStyle/>
          <a:p>
            <a:pPr lvl="7"/>
            <a:r>
              <a:rPr lang="en-US" sz="5100" dirty="0" smtClean="0">
                <a:solidFill>
                  <a:schemeClr val="tx1"/>
                </a:solidFill>
              </a:rPr>
              <a:t>Team member: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Duong Nguyen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Hien</a:t>
            </a:r>
            <a:r>
              <a:rPr lang="en-US" dirty="0" smtClean="0">
                <a:solidFill>
                  <a:schemeClr val="tx1"/>
                </a:solidFill>
              </a:rPr>
              <a:t> Nguyen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Manh</a:t>
            </a:r>
            <a:r>
              <a:rPr lang="en-US" dirty="0" smtClean="0">
                <a:solidFill>
                  <a:schemeClr val="tx1"/>
                </a:solidFill>
              </a:rPr>
              <a:t> Nguyen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Mung</a:t>
            </a:r>
            <a:r>
              <a:rPr lang="en-US" dirty="0" smtClean="0">
                <a:solidFill>
                  <a:schemeClr val="tx1"/>
                </a:solidFill>
              </a:rPr>
              <a:t> Nguyen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Binh</a:t>
            </a:r>
            <a:r>
              <a:rPr lang="en-US" dirty="0" smtClean="0">
                <a:solidFill>
                  <a:schemeClr val="tx1"/>
                </a:solidFill>
              </a:rPr>
              <a:t> Huynh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Employee Satisfaction Report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z="2400" dirty="0" smtClean="0"/>
              <a:t>The satisfaction index of </a:t>
            </a:r>
            <a:r>
              <a:rPr lang="en-US" sz="2400" b="1" dirty="0" smtClean="0"/>
              <a:t>recognition</a:t>
            </a:r>
            <a:r>
              <a:rPr lang="en-US" sz="2400" dirty="0" smtClean="0"/>
              <a:t> factor is 46% (&lt;65% in benchmark). </a:t>
            </a:r>
          </a:p>
          <a:p>
            <a:pPr lvl="1"/>
            <a:r>
              <a:rPr lang="en-US" sz="2200" dirty="0" smtClean="0"/>
              <a:t>This means that 46% of employees feel that they are recognized by their coworkers and their managers. </a:t>
            </a:r>
          </a:p>
          <a:p>
            <a:pPr lvl="1"/>
            <a:r>
              <a:rPr lang="en-US" sz="2200" dirty="0" smtClean="0"/>
              <a:t>However, the satisfaction index of </a:t>
            </a:r>
            <a:r>
              <a:rPr lang="en-US" sz="2200" b="1" dirty="0" smtClean="0"/>
              <a:t>recognition </a:t>
            </a:r>
            <a:r>
              <a:rPr lang="en-US" sz="2200" dirty="0" smtClean="0"/>
              <a:t>factor is still low at ABC System.</a:t>
            </a:r>
          </a:p>
          <a:p>
            <a:r>
              <a:rPr lang="en-US" sz="2400" dirty="0" smtClean="0"/>
              <a:t>49% of employees are satisfied with the training and development in ABC System. </a:t>
            </a:r>
          </a:p>
          <a:p>
            <a:pPr lvl="1"/>
            <a:r>
              <a:rPr lang="en-US" sz="2200" dirty="0" smtClean="0"/>
              <a:t>However, the satisfaction index of </a:t>
            </a:r>
            <a:r>
              <a:rPr lang="en-US" sz="2200" b="1" dirty="0" smtClean="0"/>
              <a:t>training </a:t>
            </a:r>
            <a:r>
              <a:rPr lang="en-US" sz="2200" dirty="0" smtClean="0"/>
              <a:t>factor is still slow at ABC System (&lt;65% in benchmark) when we compare with the benchmark.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Employee Satisfaction Report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400" dirty="0" smtClean="0"/>
              <a:t>49% of employees are satisfied with the training and development in ABC System. </a:t>
            </a:r>
          </a:p>
          <a:p>
            <a:pPr lvl="1"/>
            <a:r>
              <a:rPr lang="en-US" sz="2200" dirty="0" smtClean="0"/>
              <a:t>However, the satisfaction index of </a:t>
            </a:r>
            <a:r>
              <a:rPr lang="en-US" sz="2200" b="1" dirty="0" smtClean="0"/>
              <a:t>training </a:t>
            </a:r>
            <a:r>
              <a:rPr lang="en-US" sz="2200" dirty="0" smtClean="0"/>
              <a:t>factor is still slow at ABC System (&lt;65% in benchmark) when we compare with the benchmark.</a:t>
            </a:r>
          </a:p>
          <a:p>
            <a:pPr lvl="0"/>
            <a:r>
              <a:rPr lang="en-US" sz="2400" dirty="0" smtClean="0"/>
              <a:t>The </a:t>
            </a:r>
            <a:r>
              <a:rPr lang="en-US" sz="2400" b="1" dirty="0" smtClean="0"/>
              <a:t>Employee Satisfaction Index</a:t>
            </a:r>
            <a:r>
              <a:rPr lang="en-US" sz="2400" dirty="0" smtClean="0"/>
              <a:t> in 2010,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pPr lvl="1"/>
            <a:r>
              <a:rPr lang="en-US" sz="2000" b="1" dirty="0" smtClean="0"/>
              <a:t>ESI is 47% (&lt; 65% in benchmark) – most employees are not satisfied with ABC System.</a:t>
            </a:r>
          </a:p>
          <a:p>
            <a:pPr lvl="1"/>
            <a:endParaRPr lang="en-US" sz="2200" dirty="0" smtClean="0"/>
          </a:p>
        </p:txBody>
      </p:sp>
      <p:pic>
        <p:nvPicPr>
          <p:cNvPr id="4" name="Picture 3" descr="C:\Users\DuongNguyen\Desktop\Captur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114800"/>
            <a:ext cx="621254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Employee Satisfaction Report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i="1" dirty="0" smtClean="0"/>
              <a:t>The employee satisfaction trend from 2009 to 2010,</a:t>
            </a:r>
            <a:endParaRPr lang="en-US" sz="2400" dirty="0" smtClean="0"/>
          </a:p>
          <a:p>
            <a:pPr lvl="1">
              <a:buNone/>
            </a:pPr>
            <a:endParaRPr lang="en-US" sz="2000" b="1" dirty="0" smtClean="0"/>
          </a:p>
        </p:txBody>
      </p:sp>
      <p:pic>
        <p:nvPicPr>
          <p:cNvPr id="2053" name="Picture 5" descr="C:\Users\DuongNguyen\Desktop\Capture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9263" y="2466975"/>
            <a:ext cx="5705475" cy="1952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Employee Satisfaction Report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i="1" dirty="0" smtClean="0"/>
              <a:t>The employee satisfaction trend from 2009 to 2010,</a:t>
            </a:r>
            <a:endParaRPr lang="en-US" sz="2400" dirty="0" smtClean="0"/>
          </a:p>
          <a:p>
            <a:pPr lvl="1">
              <a:buNone/>
            </a:pPr>
            <a:endParaRPr lang="en-US" sz="2000" b="1" dirty="0" smtClean="0"/>
          </a:p>
        </p:txBody>
      </p:sp>
      <p:pic>
        <p:nvPicPr>
          <p:cNvPr id="6" name="Picture 5" descr="C:\Users\DuongNguyen\Desktop\positive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057400"/>
            <a:ext cx="3810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DuongNguyen\Desktop\adveser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2057400"/>
            <a:ext cx="3886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46482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400" b="1" dirty="0" smtClean="0"/>
              <a:t>The positive is decreased</a:t>
            </a:r>
            <a:r>
              <a:rPr lang="en-US" sz="1400" dirty="0" smtClean="0"/>
              <a:t> from 2009 to 2010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46482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400" b="1" dirty="0" smtClean="0"/>
              <a:t>The positive is decreased</a:t>
            </a:r>
            <a:r>
              <a:rPr lang="en-US" sz="1400" dirty="0" smtClean="0"/>
              <a:t> from 2009 to 2010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5026223"/>
            <a:ext cx="586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 smtClean="0"/>
              <a:t>The </a:t>
            </a:r>
            <a:r>
              <a:rPr lang="en-US" sz="1400" b="1" dirty="0" smtClean="0"/>
              <a:t>Employee Satisfaction Index</a:t>
            </a:r>
            <a:r>
              <a:rPr lang="en-US" sz="1400" dirty="0" smtClean="0"/>
              <a:t> in 2009, ESI = 51% (&gt; 47%  in 2010)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5407223"/>
            <a:ext cx="586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b="1" dirty="0" smtClean="0">
                <a:sym typeface="Wingdings" pitchFamily="2" charset="2"/>
              </a:rPr>
              <a:t> </a:t>
            </a:r>
            <a:r>
              <a:rPr lang="en-US" sz="1400" b="1" dirty="0" smtClean="0"/>
              <a:t>The </a:t>
            </a:r>
            <a:r>
              <a:rPr lang="en-US" sz="1400" b="1" dirty="0" smtClean="0"/>
              <a:t>employee satisfaction is increased from 2009 to 2010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Recommendations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Based on the above analysis, the areas for improvement for the survey is: (all key aspects)</a:t>
            </a:r>
            <a:endParaRPr lang="en-US" sz="4000" dirty="0" smtClean="0"/>
          </a:p>
          <a:p>
            <a:pPr lvl="1"/>
            <a:r>
              <a:rPr lang="en-US" dirty="0" smtClean="0"/>
              <a:t>Job Satisfaction</a:t>
            </a:r>
            <a:endParaRPr lang="en-US" sz="3600" dirty="0" smtClean="0"/>
          </a:p>
          <a:p>
            <a:pPr lvl="1"/>
            <a:r>
              <a:rPr lang="en-US" dirty="0" smtClean="0"/>
              <a:t>Environment</a:t>
            </a:r>
            <a:endParaRPr lang="en-US" sz="3600" dirty="0" smtClean="0"/>
          </a:p>
          <a:p>
            <a:pPr lvl="1"/>
            <a:r>
              <a:rPr lang="en-US" dirty="0" smtClean="0"/>
              <a:t>Communication</a:t>
            </a:r>
            <a:endParaRPr lang="en-US" sz="3600" dirty="0" smtClean="0"/>
          </a:p>
          <a:p>
            <a:pPr lvl="1"/>
            <a:r>
              <a:rPr lang="en-US" dirty="0" smtClean="0"/>
              <a:t>Career Promotion</a:t>
            </a:r>
            <a:endParaRPr lang="en-US" sz="3600" dirty="0" smtClean="0"/>
          </a:p>
          <a:p>
            <a:pPr lvl="1"/>
            <a:r>
              <a:rPr lang="en-US" dirty="0" smtClean="0"/>
              <a:t>Recognition</a:t>
            </a:r>
          </a:p>
          <a:p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Recommendations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z="2400" dirty="0" smtClean="0"/>
              <a:t>We need to classify statements in the areas (key aspects).</a:t>
            </a:r>
          </a:p>
          <a:p>
            <a:pPr lvl="0"/>
            <a:r>
              <a:rPr lang="en-US" sz="2400" dirty="0" smtClean="0"/>
              <a:t>The survey needs more than 2 statements into area, the employee can be reflect employee satisfaction more.</a:t>
            </a:r>
          </a:p>
          <a:p>
            <a:pPr lvl="0"/>
            <a:r>
              <a:rPr lang="en-US" sz="2400" dirty="0" smtClean="0"/>
              <a:t>In current, the survey has only 6 areas. We can add some others area, such as:</a:t>
            </a:r>
          </a:p>
          <a:p>
            <a:pPr lvl="1"/>
            <a:r>
              <a:rPr lang="en-US" sz="2200" dirty="0" smtClean="0"/>
              <a:t>Benefit</a:t>
            </a:r>
          </a:p>
          <a:p>
            <a:pPr lvl="1"/>
            <a:r>
              <a:rPr lang="en-US" sz="2200" dirty="0" smtClean="0"/>
              <a:t>Management</a:t>
            </a:r>
          </a:p>
          <a:p>
            <a:pPr lvl="1"/>
            <a:r>
              <a:rPr lang="en-US" sz="2200" dirty="0" smtClean="0"/>
              <a:t>Work Life</a:t>
            </a:r>
          </a:p>
          <a:p>
            <a:pPr lvl="1"/>
            <a:r>
              <a:rPr lang="en-US" sz="2200" dirty="0" smtClean="0"/>
              <a:t>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Thanks for listening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8229600" cy="452596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Employee </a:t>
            </a:r>
            <a:r>
              <a:rPr lang="en-US" dirty="0" smtClean="0"/>
              <a:t>Satisfaction </a:t>
            </a:r>
            <a:r>
              <a:rPr lang="en-US" dirty="0" smtClean="0"/>
              <a:t>Measurement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Employee </a:t>
            </a:r>
            <a:r>
              <a:rPr lang="en-US" dirty="0" smtClean="0"/>
              <a:t>Satisfaction </a:t>
            </a:r>
            <a:r>
              <a:rPr lang="en-US" dirty="0" smtClean="0"/>
              <a:t>Report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Recommendations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600" dirty="0" smtClean="0"/>
              <a:t>To specify </a:t>
            </a:r>
            <a:r>
              <a:rPr lang="en-US" sz="2600" dirty="0" smtClean="0"/>
              <a:t>the method to analysis employee survey data </a:t>
            </a:r>
            <a:endParaRPr lang="en-US" sz="2600" dirty="0" smtClean="0"/>
          </a:p>
          <a:p>
            <a:pPr lvl="0">
              <a:lnSpc>
                <a:spcPct val="150000"/>
              </a:lnSpc>
            </a:pPr>
            <a:r>
              <a:rPr lang="en-US" sz="2600" dirty="0" smtClean="0"/>
              <a:t>To specify </a:t>
            </a:r>
            <a:r>
              <a:rPr lang="en-US" sz="2600" dirty="0" smtClean="0"/>
              <a:t>the strengths and weaknesses in this </a:t>
            </a:r>
            <a:r>
              <a:rPr lang="en-US" sz="2600" dirty="0" smtClean="0"/>
              <a:t>survey</a:t>
            </a:r>
          </a:p>
          <a:p>
            <a:pPr lvl="0">
              <a:lnSpc>
                <a:spcPct val="150000"/>
              </a:lnSpc>
            </a:pPr>
            <a:r>
              <a:rPr lang="en-US" sz="2600" dirty="0" smtClean="0"/>
              <a:t>To shows </a:t>
            </a:r>
            <a:r>
              <a:rPr lang="en-US" sz="2600" dirty="0" smtClean="0"/>
              <a:t>the areas for improvement for the </a:t>
            </a:r>
            <a:r>
              <a:rPr lang="en-US" sz="2600" dirty="0" smtClean="0"/>
              <a:t>survey</a:t>
            </a:r>
          </a:p>
          <a:p>
            <a:pPr lvl="0">
              <a:lnSpc>
                <a:spcPct val="150000"/>
              </a:lnSpc>
            </a:pPr>
            <a:r>
              <a:rPr lang="en-US" sz="2600" dirty="0" smtClean="0"/>
              <a:t>To suggest </a:t>
            </a:r>
            <a:r>
              <a:rPr lang="en-US" sz="2600" dirty="0" smtClean="0"/>
              <a:t>recommendations that would you make to improve </a:t>
            </a:r>
            <a:r>
              <a:rPr lang="en-US" sz="2600" smtClean="0"/>
              <a:t>the </a:t>
            </a:r>
            <a:r>
              <a:rPr lang="en-US" sz="2600" smtClean="0"/>
              <a:t>survey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 smtClean="0"/>
              <a:t>Background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The </a:t>
            </a:r>
            <a:r>
              <a:rPr lang="en-US" sz="2800" dirty="0" smtClean="0"/>
              <a:t>key aspects of employee </a:t>
            </a:r>
            <a:r>
              <a:rPr lang="en-US" sz="2800" dirty="0" smtClean="0"/>
              <a:t>satisfaction,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600" b="1" dirty="0" smtClean="0"/>
              <a:t>Job satisfaction</a:t>
            </a:r>
            <a:endParaRPr lang="en-US" sz="2600" dirty="0" smtClean="0"/>
          </a:p>
          <a:p>
            <a:pPr lvl="2"/>
            <a:r>
              <a:rPr lang="en-US" dirty="0" smtClean="0"/>
              <a:t>I am currently looking for another job outside of ABC Systems</a:t>
            </a:r>
            <a:endParaRPr lang="en-US" sz="3200" dirty="0" smtClean="0"/>
          </a:p>
          <a:p>
            <a:pPr lvl="2"/>
            <a:r>
              <a:rPr lang="en-US" dirty="0" smtClean="0"/>
              <a:t>I would recommend ABC Systems to friends as a great place to work</a:t>
            </a:r>
            <a:endParaRPr lang="en-US" sz="3200" dirty="0" smtClean="0"/>
          </a:p>
          <a:p>
            <a:pPr lvl="2"/>
            <a:r>
              <a:rPr lang="en-US" dirty="0" smtClean="0"/>
              <a:t>I take pride in my work</a:t>
            </a:r>
            <a:endParaRPr lang="en-US" sz="3200" dirty="0" smtClean="0"/>
          </a:p>
          <a:p>
            <a:pPr lvl="1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600" b="1" dirty="0" smtClean="0"/>
              <a:t>Environment</a:t>
            </a:r>
            <a:endParaRPr lang="en-US" sz="2600" dirty="0" smtClean="0"/>
          </a:p>
          <a:p>
            <a:pPr lvl="2"/>
            <a:r>
              <a:rPr lang="en-US" dirty="0" smtClean="0"/>
              <a:t>I am provided with opportunities to broaden my skills and knowledge</a:t>
            </a:r>
            <a:endParaRPr lang="en-US" sz="3200" dirty="0" smtClean="0"/>
          </a:p>
          <a:p>
            <a:pPr lvl="2"/>
            <a:r>
              <a:rPr lang="en-US" dirty="0" smtClean="0"/>
              <a:t>My department is a great place to work</a:t>
            </a:r>
            <a:endParaRPr lang="en-US" sz="3200" dirty="0" smtClean="0"/>
          </a:p>
          <a:p>
            <a:pPr lvl="2"/>
            <a:r>
              <a:rPr lang="en-US" dirty="0" smtClean="0"/>
              <a:t>ABC Systems is a great place to work</a:t>
            </a:r>
            <a:endParaRPr lang="en-US" sz="3200" dirty="0" smtClean="0"/>
          </a:p>
          <a:p>
            <a:pPr lvl="2"/>
            <a:r>
              <a:rPr lang="en-US" dirty="0" smtClean="0"/>
              <a:t>My project is a great place to work</a:t>
            </a:r>
            <a:endParaRPr lang="en-US" sz="3200" dirty="0" smtClean="0"/>
          </a:p>
          <a:p>
            <a:pPr lvl="2"/>
            <a:r>
              <a:rPr lang="en-US" dirty="0" smtClean="0"/>
              <a:t>I have the tools and resources that I need to get my job done</a:t>
            </a:r>
            <a:endParaRPr lang="en-US" sz="3200" dirty="0" smtClean="0"/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Background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sz="3100" b="1" dirty="0" smtClean="0"/>
              <a:t>Communication</a:t>
            </a:r>
            <a:endParaRPr lang="en-US" sz="31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 feel informed about changes that affect </a:t>
            </a:r>
            <a:r>
              <a:rPr lang="en-US" dirty="0" smtClean="0"/>
              <a:t>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 smtClean="0"/>
              <a:t>is cooperation between the departments in the </a:t>
            </a:r>
            <a:r>
              <a:rPr lang="en-US" dirty="0" smtClean="0"/>
              <a:t>company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 </a:t>
            </a:r>
            <a:r>
              <a:rPr lang="en-US" dirty="0" smtClean="0"/>
              <a:t>have access to the information that I need to do my job </a:t>
            </a:r>
            <a:r>
              <a:rPr lang="en-US" dirty="0" smtClean="0"/>
              <a:t>well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 </a:t>
            </a:r>
            <a:r>
              <a:rPr lang="en-US" dirty="0" smtClean="0"/>
              <a:t>know how my work contributes to the success of ABC Systems</a:t>
            </a: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sz="3100" b="1" dirty="0" smtClean="0"/>
              <a:t>Career promotion</a:t>
            </a:r>
            <a:endParaRPr lang="en-US" sz="31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 see career growth and advancement opportunities for myself at ABC Systems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3100" b="1" dirty="0" smtClean="0"/>
              <a:t>Recognition</a:t>
            </a:r>
            <a:endParaRPr lang="en-US" sz="31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 am empowered to make </a:t>
            </a:r>
            <a:r>
              <a:rPr lang="en-US" dirty="0" smtClean="0"/>
              <a:t>decisions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My </a:t>
            </a:r>
            <a:r>
              <a:rPr lang="en-US" dirty="0" smtClean="0"/>
              <a:t>opinions are valued by my project team</a:t>
            </a:r>
          </a:p>
          <a:p>
            <a:pPr lvl="0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3100" b="1" dirty="0" smtClean="0"/>
              <a:t>Training and development</a:t>
            </a:r>
            <a:endParaRPr lang="en-US" sz="31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 have had the training I need to get the job done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b="1" dirty="0" smtClean="0"/>
              <a:t>Employee Satisfaction Measurement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600" dirty="0" smtClean="0"/>
              <a:t>Collect </a:t>
            </a:r>
            <a:r>
              <a:rPr lang="en-US" sz="2600" dirty="0" smtClean="0"/>
              <a:t>satisfaction index data based on 6 key aspects that is </a:t>
            </a:r>
            <a:r>
              <a:rPr lang="en-US" sz="2600" dirty="0" smtClean="0"/>
              <a:t>provided</a:t>
            </a:r>
          </a:p>
          <a:p>
            <a:pPr lvl="1">
              <a:lnSpc>
                <a:spcPct val="150000"/>
              </a:lnSpc>
            </a:pPr>
            <a:r>
              <a:rPr lang="en-US" sz="2400" i="1" dirty="0" smtClean="0"/>
              <a:t>Calculated </a:t>
            </a:r>
            <a:r>
              <a:rPr lang="en-US" sz="2400" i="1" dirty="0" smtClean="0"/>
              <a:t>by the total number % (Strongly Agree and Agree) at each of statement in key aspect</a:t>
            </a:r>
            <a:r>
              <a:rPr lang="en-US" sz="2400" i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i="1" dirty="0" smtClean="0"/>
              <a:t>The satisfaction index of the key aspect is considered positive when </a:t>
            </a:r>
            <a:r>
              <a:rPr lang="en-US" sz="2400" i="1" dirty="0" smtClean="0"/>
              <a:t>more </a:t>
            </a:r>
            <a:r>
              <a:rPr lang="en-US" sz="2400" i="1" dirty="0" smtClean="0"/>
              <a:t>than 65</a:t>
            </a:r>
            <a:r>
              <a:rPr lang="en-US" sz="2400" i="1" dirty="0" smtClean="0"/>
              <a:t>%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l"/>
            <a:r>
              <a:rPr lang="en-US" sz="4000" b="1" dirty="0" smtClean="0"/>
              <a:t>Employee Satisfaction </a:t>
            </a:r>
            <a:r>
              <a:rPr lang="en-US" sz="4000" b="1" dirty="0" smtClean="0"/>
              <a:t>Measurement - 2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Calculates </a:t>
            </a:r>
            <a:r>
              <a:rPr lang="en-US" dirty="0" smtClean="0"/>
              <a:t>employee satisfaction index (ESI) in ABC </a:t>
            </a:r>
            <a:r>
              <a:rPr lang="en-US" dirty="0" smtClean="0"/>
              <a:t>System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</p:txBody>
      </p:sp>
      <p:pic>
        <p:nvPicPr>
          <p:cNvPr id="1027" name="Picture 3" descr="C:\Users\DuongNguyen\Desktop\Captu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371850"/>
            <a:ext cx="7272095" cy="1733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Employee Satisfaction Report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/>
          <a:lstStyle/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i="1" dirty="0" smtClean="0"/>
              <a:t>The overall in year 2010,</a:t>
            </a:r>
            <a:endParaRPr lang="en-US" sz="2400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The satisfaction index of </a:t>
            </a:r>
            <a:r>
              <a:rPr lang="en-US" sz="2400" b="1" dirty="0" smtClean="0"/>
              <a:t>job satisfaction</a:t>
            </a:r>
            <a:r>
              <a:rPr lang="en-US" sz="2400" dirty="0" smtClean="0"/>
              <a:t> factor is 57% positive </a:t>
            </a:r>
            <a:r>
              <a:rPr lang="en-US" sz="2400" dirty="0" smtClean="0"/>
              <a:t> (&lt; </a:t>
            </a:r>
            <a:r>
              <a:rPr lang="en-US" sz="2400" dirty="0" smtClean="0"/>
              <a:t>65% in benchmark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lvl="2">
              <a:lnSpc>
                <a:spcPct val="150000"/>
              </a:lnSpc>
            </a:pPr>
            <a:r>
              <a:rPr lang="en-US" sz="2200" dirty="0" smtClean="0"/>
              <a:t>47</a:t>
            </a:r>
            <a:r>
              <a:rPr lang="en-US" sz="2200" dirty="0" smtClean="0"/>
              <a:t>% of employees are looking another job outside of ABC System. </a:t>
            </a:r>
            <a:endParaRPr lang="en-US" sz="2200" dirty="0" smtClean="0"/>
          </a:p>
          <a:p>
            <a:pPr lvl="2"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 smtClean="0"/>
              <a:t>overall, job satisfaction level at ABC System is low.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The satisfaction index of </a:t>
            </a:r>
            <a:r>
              <a:rPr lang="en-US" sz="2400" b="1" dirty="0" smtClean="0"/>
              <a:t>environment</a:t>
            </a:r>
            <a:r>
              <a:rPr lang="en-US" sz="2400" dirty="0" smtClean="0"/>
              <a:t> factor is 46% positive (&lt;65% in benchmark). </a:t>
            </a:r>
            <a:endParaRPr lang="en-US" sz="2400" dirty="0" smtClean="0"/>
          </a:p>
          <a:p>
            <a:pPr lvl="2"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 smtClean="0"/>
              <a:t>environment satisfaction level is low at ABC System</a:t>
            </a:r>
            <a:r>
              <a:rPr lang="en-US" sz="2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Employee Satisfaction Report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400" dirty="0" smtClean="0"/>
              <a:t>46% of employees can see opportunities for career development comes from ABC System. 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The satisfaction index of </a:t>
            </a:r>
            <a:r>
              <a:rPr lang="en-US" sz="2200" b="1" dirty="0" smtClean="0"/>
              <a:t>career promotion</a:t>
            </a:r>
            <a:r>
              <a:rPr lang="en-US" sz="2200" dirty="0" smtClean="0"/>
              <a:t> factor is low at ABC System (46% actual &lt; 65% in benchmark).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/>
              <a:t>The satisfaction index of </a:t>
            </a:r>
            <a:r>
              <a:rPr lang="en-US" sz="2400" b="1" dirty="0" smtClean="0"/>
              <a:t>communication</a:t>
            </a:r>
            <a:r>
              <a:rPr lang="en-US" sz="2400" dirty="0" smtClean="0"/>
              <a:t> factor is 41% (&lt;65% in benchmark). 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Compared with the benchmark, most employees are least satisfied with communications at ABC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117</Template>
  <TotalTime>62</TotalTime>
  <Words>779</Words>
  <Application>Microsoft Office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117</vt:lpstr>
      <vt:lpstr>K14T01-Team1-Team Assignment#10</vt:lpstr>
      <vt:lpstr>Agenda</vt:lpstr>
      <vt:lpstr>Introduction</vt:lpstr>
      <vt:lpstr>Background</vt:lpstr>
      <vt:lpstr>Background - 2</vt:lpstr>
      <vt:lpstr>Employee Satisfaction Measurement</vt:lpstr>
      <vt:lpstr>Employee Satisfaction Measurement - 2</vt:lpstr>
      <vt:lpstr>Employee Satisfaction Report</vt:lpstr>
      <vt:lpstr>Employee Satisfaction Report</vt:lpstr>
      <vt:lpstr>Employee Satisfaction Report</vt:lpstr>
      <vt:lpstr>Employee Satisfaction Report</vt:lpstr>
      <vt:lpstr>Employee Satisfaction Report</vt:lpstr>
      <vt:lpstr>Employee Satisfaction Report</vt:lpstr>
      <vt:lpstr>Recommendations</vt:lpstr>
      <vt:lpstr>Recommendations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K14T01-Team1-Team Assignment#10</dc:title>
  <dc:creator>DuongNguyen</dc:creator>
  <cp:lastModifiedBy>DuongNguyen</cp:lastModifiedBy>
  <cp:revision>87</cp:revision>
  <dcterms:created xsi:type="dcterms:W3CDTF">2010-11-05T01:07:33Z</dcterms:created>
  <dcterms:modified xsi:type="dcterms:W3CDTF">2010-12-02T04:16:46Z</dcterms:modified>
</cp:coreProperties>
</file>