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9AC9F-78E9-42FF-9367-53CE65314E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042B95-CB3C-420A-AEA5-481B1B297D7D}">
      <dgm:prSet/>
      <dgm:spPr/>
      <dgm:t>
        <a:bodyPr/>
        <a:lstStyle/>
        <a:p>
          <a:pPr>
            <a:lnSpc>
              <a:spcPct val="100000"/>
            </a:lnSpc>
          </a:pPr>
          <a:r>
            <a:rPr lang="en-US"/>
            <a:t>Bug Bounties present an ethical answer for those who opt to practice hacking. A company already has security processes in place for bug tracking and catching. It can be hard for these processes to simulate what an individual hacker can do.</a:t>
          </a:r>
        </a:p>
      </dgm:t>
    </dgm:pt>
    <dgm:pt modelId="{D7CF5531-EED1-4FCC-8A6A-F2FA59BBDA14}" type="parTrans" cxnId="{B5B340C0-9E9A-4340-921E-37CBE2221E21}">
      <dgm:prSet/>
      <dgm:spPr/>
      <dgm:t>
        <a:bodyPr/>
        <a:lstStyle/>
        <a:p>
          <a:endParaRPr lang="en-US"/>
        </a:p>
      </dgm:t>
    </dgm:pt>
    <dgm:pt modelId="{C383E20A-2EF9-49CD-96E1-3C79C90114E3}" type="sibTrans" cxnId="{B5B340C0-9E9A-4340-921E-37CBE2221E21}">
      <dgm:prSet/>
      <dgm:spPr/>
      <dgm:t>
        <a:bodyPr/>
        <a:lstStyle/>
        <a:p>
          <a:endParaRPr lang="en-US"/>
        </a:p>
      </dgm:t>
    </dgm:pt>
    <dgm:pt modelId="{B1AE26C2-EABB-4F71-9A67-EC118F24F4A1}">
      <dgm:prSet/>
      <dgm:spPr/>
      <dgm:t>
        <a:bodyPr/>
        <a:lstStyle/>
        <a:p>
          <a:pPr>
            <a:lnSpc>
              <a:spcPct val="100000"/>
            </a:lnSpc>
          </a:pPr>
          <a:r>
            <a:rPr lang="en-US"/>
            <a:t>A Bug Bounty is a contract for an individual to ethically “hack” a company's system to assist in finding exploits and bugs the company could not otherwise find track themselves.</a:t>
          </a:r>
        </a:p>
      </dgm:t>
    </dgm:pt>
    <dgm:pt modelId="{74D2F89B-DA4C-4089-904A-1DE53ACCA5FF}" type="parTrans" cxnId="{F7FBDC68-448E-4519-BD16-C4FE485E10AB}">
      <dgm:prSet/>
      <dgm:spPr/>
      <dgm:t>
        <a:bodyPr/>
        <a:lstStyle/>
        <a:p>
          <a:endParaRPr lang="en-US"/>
        </a:p>
      </dgm:t>
    </dgm:pt>
    <dgm:pt modelId="{78E050DB-FE12-49C3-A51E-F27B1E5EDB4B}" type="sibTrans" cxnId="{F7FBDC68-448E-4519-BD16-C4FE485E10AB}">
      <dgm:prSet/>
      <dgm:spPr/>
      <dgm:t>
        <a:bodyPr/>
        <a:lstStyle/>
        <a:p>
          <a:endParaRPr lang="en-US"/>
        </a:p>
      </dgm:t>
    </dgm:pt>
    <dgm:pt modelId="{67CB0F2B-04D4-45B4-BB74-0DA3040FA304}" type="pres">
      <dgm:prSet presAssocID="{9609AC9F-78E9-42FF-9367-53CE65314E1A}" presName="root" presStyleCnt="0">
        <dgm:presLayoutVars>
          <dgm:dir/>
          <dgm:resizeHandles val="exact"/>
        </dgm:presLayoutVars>
      </dgm:prSet>
      <dgm:spPr/>
    </dgm:pt>
    <dgm:pt modelId="{B3CA037D-8273-42E9-97E3-86497566DAC9}" type="pres">
      <dgm:prSet presAssocID="{D8042B95-CB3C-420A-AEA5-481B1B297D7D}" presName="compNode" presStyleCnt="0"/>
      <dgm:spPr/>
    </dgm:pt>
    <dgm:pt modelId="{E74E7000-3B5B-4BE9-BE13-ED23D95832AB}" type="pres">
      <dgm:prSet presAssocID="{D8042B95-CB3C-420A-AEA5-481B1B297D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A8461BDA-331B-4485-BD47-0E6B9C2E81A4}" type="pres">
      <dgm:prSet presAssocID="{D8042B95-CB3C-420A-AEA5-481B1B297D7D}" presName="spaceRect" presStyleCnt="0"/>
      <dgm:spPr/>
    </dgm:pt>
    <dgm:pt modelId="{D628E859-DE1B-484A-8D39-7B82BC16CB1E}" type="pres">
      <dgm:prSet presAssocID="{D8042B95-CB3C-420A-AEA5-481B1B297D7D}" presName="textRect" presStyleLbl="revTx" presStyleIdx="0" presStyleCnt="2">
        <dgm:presLayoutVars>
          <dgm:chMax val="1"/>
          <dgm:chPref val="1"/>
        </dgm:presLayoutVars>
      </dgm:prSet>
      <dgm:spPr/>
    </dgm:pt>
    <dgm:pt modelId="{E66D6E55-29A9-4DA6-AD09-819E4ADAB594}" type="pres">
      <dgm:prSet presAssocID="{C383E20A-2EF9-49CD-96E1-3C79C90114E3}" presName="sibTrans" presStyleCnt="0"/>
      <dgm:spPr/>
    </dgm:pt>
    <dgm:pt modelId="{0E0820E1-247B-47A3-B152-30AC2975B3BA}" type="pres">
      <dgm:prSet presAssocID="{B1AE26C2-EABB-4F71-9A67-EC118F24F4A1}" presName="compNode" presStyleCnt="0"/>
      <dgm:spPr/>
    </dgm:pt>
    <dgm:pt modelId="{E621E28E-3BF7-4CB4-BAE0-D3EDF2E1BC0B}" type="pres">
      <dgm:prSet presAssocID="{B1AE26C2-EABB-4F71-9A67-EC118F24F4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dy bug"/>
        </a:ext>
      </dgm:extLst>
    </dgm:pt>
    <dgm:pt modelId="{B7F59F5D-F962-4069-8A6F-F6ACFD231838}" type="pres">
      <dgm:prSet presAssocID="{B1AE26C2-EABB-4F71-9A67-EC118F24F4A1}" presName="spaceRect" presStyleCnt="0"/>
      <dgm:spPr/>
    </dgm:pt>
    <dgm:pt modelId="{47F1EC94-B4B6-4A4A-8DCD-1021658DC589}" type="pres">
      <dgm:prSet presAssocID="{B1AE26C2-EABB-4F71-9A67-EC118F24F4A1}" presName="textRect" presStyleLbl="revTx" presStyleIdx="1" presStyleCnt="2">
        <dgm:presLayoutVars>
          <dgm:chMax val="1"/>
          <dgm:chPref val="1"/>
        </dgm:presLayoutVars>
      </dgm:prSet>
      <dgm:spPr/>
    </dgm:pt>
  </dgm:ptLst>
  <dgm:cxnLst>
    <dgm:cxn modelId="{464B9161-1FA0-4CE1-80F5-D4F5829B0197}" type="presOf" srcId="{B1AE26C2-EABB-4F71-9A67-EC118F24F4A1}" destId="{47F1EC94-B4B6-4A4A-8DCD-1021658DC589}" srcOrd="0" destOrd="0" presId="urn:microsoft.com/office/officeart/2018/2/layout/IconLabelList"/>
    <dgm:cxn modelId="{F7FBDC68-448E-4519-BD16-C4FE485E10AB}" srcId="{9609AC9F-78E9-42FF-9367-53CE65314E1A}" destId="{B1AE26C2-EABB-4F71-9A67-EC118F24F4A1}" srcOrd="1" destOrd="0" parTransId="{74D2F89B-DA4C-4089-904A-1DE53ACCA5FF}" sibTransId="{78E050DB-FE12-49C3-A51E-F27B1E5EDB4B}"/>
    <dgm:cxn modelId="{AE0A30B1-6EA9-43A3-A0FA-B26E0FB1E771}" type="presOf" srcId="{9609AC9F-78E9-42FF-9367-53CE65314E1A}" destId="{67CB0F2B-04D4-45B4-BB74-0DA3040FA304}" srcOrd="0" destOrd="0" presId="urn:microsoft.com/office/officeart/2018/2/layout/IconLabelList"/>
    <dgm:cxn modelId="{F05ED5B6-81A0-4451-8959-B3085C40BE30}" type="presOf" srcId="{D8042B95-CB3C-420A-AEA5-481B1B297D7D}" destId="{D628E859-DE1B-484A-8D39-7B82BC16CB1E}" srcOrd="0" destOrd="0" presId="urn:microsoft.com/office/officeart/2018/2/layout/IconLabelList"/>
    <dgm:cxn modelId="{B5B340C0-9E9A-4340-921E-37CBE2221E21}" srcId="{9609AC9F-78E9-42FF-9367-53CE65314E1A}" destId="{D8042B95-CB3C-420A-AEA5-481B1B297D7D}" srcOrd="0" destOrd="0" parTransId="{D7CF5531-EED1-4FCC-8A6A-F2FA59BBDA14}" sibTransId="{C383E20A-2EF9-49CD-96E1-3C79C90114E3}"/>
    <dgm:cxn modelId="{8BB4B5D5-C005-451F-B215-A48BB4E6D363}" type="presParOf" srcId="{67CB0F2B-04D4-45B4-BB74-0DA3040FA304}" destId="{B3CA037D-8273-42E9-97E3-86497566DAC9}" srcOrd="0" destOrd="0" presId="urn:microsoft.com/office/officeart/2018/2/layout/IconLabelList"/>
    <dgm:cxn modelId="{BA6E8225-5B54-421D-85D1-175B0DDB465E}" type="presParOf" srcId="{B3CA037D-8273-42E9-97E3-86497566DAC9}" destId="{E74E7000-3B5B-4BE9-BE13-ED23D95832AB}" srcOrd="0" destOrd="0" presId="urn:microsoft.com/office/officeart/2018/2/layout/IconLabelList"/>
    <dgm:cxn modelId="{C8D091A9-2785-41FE-A0B0-FF478B4D4C10}" type="presParOf" srcId="{B3CA037D-8273-42E9-97E3-86497566DAC9}" destId="{A8461BDA-331B-4485-BD47-0E6B9C2E81A4}" srcOrd="1" destOrd="0" presId="urn:microsoft.com/office/officeart/2018/2/layout/IconLabelList"/>
    <dgm:cxn modelId="{10EB0F0C-C3AC-47F3-B81D-E28779F53D89}" type="presParOf" srcId="{B3CA037D-8273-42E9-97E3-86497566DAC9}" destId="{D628E859-DE1B-484A-8D39-7B82BC16CB1E}" srcOrd="2" destOrd="0" presId="urn:microsoft.com/office/officeart/2018/2/layout/IconLabelList"/>
    <dgm:cxn modelId="{830EC3DB-ED33-44F1-B7A8-A8EA56AF5292}" type="presParOf" srcId="{67CB0F2B-04D4-45B4-BB74-0DA3040FA304}" destId="{E66D6E55-29A9-4DA6-AD09-819E4ADAB594}" srcOrd="1" destOrd="0" presId="urn:microsoft.com/office/officeart/2018/2/layout/IconLabelList"/>
    <dgm:cxn modelId="{15721F62-7895-411B-AD06-7DDFDF9AEE20}" type="presParOf" srcId="{67CB0F2B-04D4-45B4-BB74-0DA3040FA304}" destId="{0E0820E1-247B-47A3-B152-30AC2975B3BA}" srcOrd="2" destOrd="0" presId="urn:microsoft.com/office/officeart/2018/2/layout/IconLabelList"/>
    <dgm:cxn modelId="{B738EF1B-5C1F-46B5-AD1E-3B90BC8FBA8B}" type="presParOf" srcId="{0E0820E1-247B-47A3-B152-30AC2975B3BA}" destId="{E621E28E-3BF7-4CB4-BAE0-D3EDF2E1BC0B}" srcOrd="0" destOrd="0" presId="urn:microsoft.com/office/officeart/2018/2/layout/IconLabelList"/>
    <dgm:cxn modelId="{B49C7F3E-57AF-4743-8F6D-FD1140594586}" type="presParOf" srcId="{0E0820E1-247B-47A3-B152-30AC2975B3BA}" destId="{B7F59F5D-F962-4069-8A6F-F6ACFD231838}" srcOrd="1" destOrd="0" presId="urn:microsoft.com/office/officeart/2018/2/layout/IconLabelList"/>
    <dgm:cxn modelId="{0AE5AEDA-3F77-4269-9BFD-FA23200FB60E}" type="presParOf" srcId="{0E0820E1-247B-47A3-B152-30AC2975B3BA}" destId="{47F1EC94-B4B6-4A4A-8DCD-1021658DC58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81CF60-88D5-4D1F-ABD8-DD7106320F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73BCDA8-2301-46AE-B101-E5F6A5F6F572}">
      <dgm:prSet/>
      <dgm:spPr/>
      <dgm:t>
        <a:bodyPr/>
        <a:lstStyle/>
        <a:p>
          <a:pPr>
            <a:lnSpc>
              <a:spcPct val="100000"/>
            </a:lnSpc>
          </a:pPr>
          <a:r>
            <a:rPr lang="en-US"/>
            <a:t>A bug bounty benefits the individual and company with equal gain on both ends. This helps to establish a level of professional trust on top of the established contract.</a:t>
          </a:r>
        </a:p>
      </dgm:t>
    </dgm:pt>
    <dgm:pt modelId="{B23F3F5E-F518-40A4-9CB4-0F2F8C65A005}" type="parTrans" cxnId="{9D60CD21-0734-4B16-B7AF-01F2AE0E5E3D}">
      <dgm:prSet/>
      <dgm:spPr/>
      <dgm:t>
        <a:bodyPr/>
        <a:lstStyle/>
        <a:p>
          <a:endParaRPr lang="en-US"/>
        </a:p>
      </dgm:t>
    </dgm:pt>
    <dgm:pt modelId="{944ED130-C1DF-491D-B8B1-13E9567B90FC}" type="sibTrans" cxnId="{9D60CD21-0734-4B16-B7AF-01F2AE0E5E3D}">
      <dgm:prSet/>
      <dgm:spPr/>
      <dgm:t>
        <a:bodyPr/>
        <a:lstStyle/>
        <a:p>
          <a:pPr>
            <a:lnSpc>
              <a:spcPct val="100000"/>
            </a:lnSpc>
          </a:pPr>
          <a:endParaRPr lang="en-US"/>
        </a:p>
      </dgm:t>
    </dgm:pt>
    <dgm:pt modelId="{F6B6C317-2F6D-4B9B-8D02-5474488395C3}">
      <dgm:prSet/>
      <dgm:spPr/>
      <dgm:t>
        <a:bodyPr/>
        <a:lstStyle/>
        <a:p>
          <a:pPr>
            <a:lnSpc>
              <a:spcPct val="100000"/>
            </a:lnSpc>
          </a:pPr>
          <a:r>
            <a:rPr lang="en-US"/>
            <a:t>The company is able to identify bugs in their system that they otherwise could not find with their wide scan security technology.</a:t>
          </a:r>
        </a:p>
      </dgm:t>
    </dgm:pt>
    <dgm:pt modelId="{E811FF05-04AA-4BA6-8D6E-55D68F1B47E8}" type="parTrans" cxnId="{DF305B22-E318-4542-AD07-CCA29A351612}">
      <dgm:prSet/>
      <dgm:spPr/>
      <dgm:t>
        <a:bodyPr/>
        <a:lstStyle/>
        <a:p>
          <a:endParaRPr lang="en-US"/>
        </a:p>
      </dgm:t>
    </dgm:pt>
    <dgm:pt modelId="{14F0B6FA-6101-49E5-9BA5-EDBEA29F2F65}" type="sibTrans" cxnId="{DF305B22-E318-4542-AD07-CCA29A351612}">
      <dgm:prSet/>
      <dgm:spPr/>
      <dgm:t>
        <a:bodyPr/>
        <a:lstStyle/>
        <a:p>
          <a:endParaRPr lang="en-US"/>
        </a:p>
      </dgm:t>
    </dgm:pt>
    <dgm:pt modelId="{BA8EE73E-BC20-4D78-90CA-51C4B465FB4E}" type="pres">
      <dgm:prSet presAssocID="{CE81CF60-88D5-4D1F-ABD8-DD7106320FD8}" presName="root" presStyleCnt="0">
        <dgm:presLayoutVars>
          <dgm:dir/>
          <dgm:resizeHandles val="exact"/>
        </dgm:presLayoutVars>
      </dgm:prSet>
      <dgm:spPr/>
    </dgm:pt>
    <dgm:pt modelId="{B26A379F-0836-4A92-9160-1245E34B15E7}" type="pres">
      <dgm:prSet presAssocID="{CE81CF60-88D5-4D1F-ABD8-DD7106320FD8}" presName="container" presStyleCnt="0">
        <dgm:presLayoutVars>
          <dgm:dir/>
          <dgm:resizeHandles val="exact"/>
        </dgm:presLayoutVars>
      </dgm:prSet>
      <dgm:spPr/>
    </dgm:pt>
    <dgm:pt modelId="{1D7B1805-67C4-4D82-96E8-B308B2DBD134}" type="pres">
      <dgm:prSet presAssocID="{573BCDA8-2301-46AE-B101-E5F6A5F6F572}" presName="compNode" presStyleCnt="0"/>
      <dgm:spPr/>
    </dgm:pt>
    <dgm:pt modelId="{AFDA45E0-B55A-4089-9605-DC4EA3E40E2D}" type="pres">
      <dgm:prSet presAssocID="{573BCDA8-2301-46AE-B101-E5F6A5F6F572}" presName="iconBgRect" presStyleLbl="bgShp" presStyleIdx="0" presStyleCnt="2"/>
      <dgm:spPr/>
    </dgm:pt>
    <dgm:pt modelId="{5F23F3B3-7DED-4D5C-AA9C-255751ABD25E}" type="pres">
      <dgm:prSet presAssocID="{573BCDA8-2301-46AE-B101-E5F6A5F6F5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on Viewing Ceremony"/>
        </a:ext>
      </dgm:extLst>
    </dgm:pt>
    <dgm:pt modelId="{A8D9EC7F-C9C9-43AE-AB92-3A9226B78C37}" type="pres">
      <dgm:prSet presAssocID="{573BCDA8-2301-46AE-B101-E5F6A5F6F572}" presName="spaceRect" presStyleCnt="0"/>
      <dgm:spPr/>
    </dgm:pt>
    <dgm:pt modelId="{D69907EF-D18C-47EC-9972-C92B05A003AD}" type="pres">
      <dgm:prSet presAssocID="{573BCDA8-2301-46AE-B101-E5F6A5F6F572}" presName="textRect" presStyleLbl="revTx" presStyleIdx="0" presStyleCnt="2">
        <dgm:presLayoutVars>
          <dgm:chMax val="1"/>
          <dgm:chPref val="1"/>
        </dgm:presLayoutVars>
      </dgm:prSet>
      <dgm:spPr/>
    </dgm:pt>
    <dgm:pt modelId="{A292B1FA-3B00-4DC1-848C-A5E446241AC4}" type="pres">
      <dgm:prSet presAssocID="{944ED130-C1DF-491D-B8B1-13E9567B90FC}" presName="sibTrans" presStyleLbl="sibTrans2D1" presStyleIdx="0" presStyleCnt="0"/>
      <dgm:spPr/>
    </dgm:pt>
    <dgm:pt modelId="{95B731E1-B32E-4327-AD04-95834E728CF2}" type="pres">
      <dgm:prSet presAssocID="{F6B6C317-2F6D-4B9B-8D02-5474488395C3}" presName="compNode" presStyleCnt="0"/>
      <dgm:spPr/>
    </dgm:pt>
    <dgm:pt modelId="{B05ABEEC-662B-4D7E-B261-A07DF6A84AB4}" type="pres">
      <dgm:prSet presAssocID="{F6B6C317-2F6D-4B9B-8D02-5474488395C3}" presName="iconBgRect" presStyleLbl="bgShp" presStyleIdx="1" presStyleCnt="2"/>
      <dgm:spPr/>
    </dgm:pt>
    <dgm:pt modelId="{65EB3530-2A8A-407A-AAF1-7A3D169643C4}" type="pres">
      <dgm:prSet presAssocID="{F6B6C317-2F6D-4B9B-8D02-5474488395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4AB2980A-28B0-4D35-ADFA-BE4DB90D248C}" type="pres">
      <dgm:prSet presAssocID="{F6B6C317-2F6D-4B9B-8D02-5474488395C3}" presName="spaceRect" presStyleCnt="0"/>
      <dgm:spPr/>
    </dgm:pt>
    <dgm:pt modelId="{BF836CA9-D9DB-4B39-A397-8B8E9CDC460B}" type="pres">
      <dgm:prSet presAssocID="{F6B6C317-2F6D-4B9B-8D02-5474488395C3}" presName="textRect" presStyleLbl="revTx" presStyleIdx="1" presStyleCnt="2">
        <dgm:presLayoutVars>
          <dgm:chMax val="1"/>
          <dgm:chPref val="1"/>
        </dgm:presLayoutVars>
      </dgm:prSet>
      <dgm:spPr/>
    </dgm:pt>
  </dgm:ptLst>
  <dgm:cxnLst>
    <dgm:cxn modelId="{58D8AD1D-F084-4885-8665-5BE627D26132}" type="presOf" srcId="{F6B6C317-2F6D-4B9B-8D02-5474488395C3}" destId="{BF836CA9-D9DB-4B39-A397-8B8E9CDC460B}" srcOrd="0" destOrd="0" presId="urn:microsoft.com/office/officeart/2018/2/layout/IconCircleList"/>
    <dgm:cxn modelId="{9D60CD21-0734-4B16-B7AF-01F2AE0E5E3D}" srcId="{CE81CF60-88D5-4D1F-ABD8-DD7106320FD8}" destId="{573BCDA8-2301-46AE-B101-E5F6A5F6F572}" srcOrd="0" destOrd="0" parTransId="{B23F3F5E-F518-40A4-9CB4-0F2F8C65A005}" sibTransId="{944ED130-C1DF-491D-B8B1-13E9567B90FC}"/>
    <dgm:cxn modelId="{DF305B22-E318-4542-AD07-CCA29A351612}" srcId="{CE81CF60-88D5-4D1F-ABD8-DD7106320FD8}" destId="{F6B6C317-2F6D-4B9B-8D02-5474488395C3}" srcOrd="1" destOrd="0" parTransId="{E811FF05-04AA-4BA6-8D6E-55D68F1B47E8}" sibTransId="{14F0B6FA-6101-49E5-9BA5-EDBEA29F2F65}"/>
    <dgm:cxn modelId="{29B107C1-C8F5-4A19-B2D5-2D485038C4F6}" type="presOf" srcId="{944ED130-C1DF-491D-B8B1-13E9567B90FC}" destId="{A292B1FA-3B00-4DC1-848C-A5E446241AC4}" srcOrd="0" destOrd="0" presId="urn:microsoft.com/office/officeart/2018/2/layout/IconCircleList"/>
    <dgm:cxn modelId="{0C8F98D1-10F9-4783-A551-5140B04DFAB8}" type="presOf" srcId="{CE81CF60-88D5-4D1F-ABD8-DD7106320FD8}" destId="{BA8EE73E-BC20-4D78-90CA-51C4B465FB4E}" srcOrd="0" destOrd="0" presId="urn:microsoft.com/office/officeart/2018/2/layout/IconCircleList"/>
    <dgm:cxn modelId="{5B6D52FD-255F-4212-97AF-5A3191FE0C78}" type="presOf" srcId="{573BCDA8-2301-46AE-B101-E5F6A5F6F572}" destId="{D69907EF-D18C-47EC-9972-C92B05A003AD}" srcOrd="0" destOrd="0" presId="urn:microsoft.com/office/officeart/2018/2/layout/IconCircleList"/>
    <dgm:cxn modelId="{5C8A213D-8902-44AB-9877-3431C69B03D8}" type="presParOf" srcId="{BA8EE73E-BC20-4D78-90CA-51C4B465FB4E}" destId="{B26A379F-0836-4A92-9160-1245E34B15E7}" srcOrd="0" destOrd="0" presId="urn:microsoft.com/office/officeart/2018/2/layout/IconCircleList"/>
    <dgm:cxn modelId="{C7E41529-575A-4B3B-84DF-0A3343D00E83}" type="presParOf" srcId="{B26A379F-0836-4A92-9160-1245E34B15E7}" destId="{1D7B1805-67C4-4D82-96E8-B308B2DBD134}" srcOrd="0" destOrd="0" presId="urn:microsoft.com/office/officeart/2018/2/layout/IconCircleList"/>
    <dgm:cxn modelId="{74997A9E-98AC-43C5-8EB2-401847BC90F9}" type="presParOf" srcId="{1D7B1805-67C4-4D82-96E8-B308B2DBD134}" destId="{AFDA45E0-B55A-4089-9605-DC4EA3E40E2D}" srcOrd="0" destOrd="0" presId="urn:microsoft.com/office/officeart/2018/2/layout/IconCircleList"/>
    <dgm:cxn modelId="{DDAC5875-5D4C-4D36-A5F6-DAEE95C81E50}" type="presParOf" srcId="{1D7B1805-67C4-4D82-96E8-B308B2DBD134}" destId="{5F23F3B3-7DED-4D5C-AA9C-255751ABD25E}" srcOrd="1" destOrd="0" presId="urn:microsoft.com/office/officeart/2018/2/layout/IconCircleList"/>
    <dgm:cxn modelId="{3D43BA88-F8EC-48AF-BE94-E84422633DFC}" type="presParOf" srcId="{1D7B1805-67C4-4D82-96E8-B308B2DBD134}" destId="{A8D9EC7F-C9C9-43AE-AB92-3A9226B78C37}" srcOrd="2" destOrd="0" presId="urn:microsoft.com/office/officeart/2018/2/layout/IconCircleList"/>
    <dgm:cxn modelId="{FC2DFF95-BBB1-420A-A0CC-49BCA060C819}" type="presParOf" srcId="{1D7B1805-67C4-4D82-96E8-B308B2DBD134}" destId="{D69907EF-D18C-47EC-9972-C92B05A003AD}" srcOrd="3" destOrd="0" presId="urn:microsoft.com/office/officeart/2018/2/layout/IconCircleList"/>
    <dgm:cxn modelId="{B2A6BAD8-B0AE-4219-9EEF-F4865F03A792}" type="presParOf" srcId="{B26A379F-0836-4A92-9160-1245E34B15E7}" destId="{A292B1FA-3B00-4DC1-848C-A5E446241AC4}" srcOrd="1" destOrd="0" presId="urn:microsoft.com/office/officeart/2018/2/layout/IconCircleList"/>
    <dgm:cxn modelId="{D66100DA-C4E7-4673-BB4C-1381207959D1}" type="presParOf" srcId="{B26A379F-0836-4A92-9160-1245E34B15E7}" destId="{95B731E1-B32E-4327-AD04-95834E728CF2}" srcOrd="2" destOrd="0" presId="urn:microsoft.com/office/officeart/2018/2/layout/IconCircleList"/>
    <dgm:cxn modelId="{63A6ABC3-F102-4619-8F28-766FCD4C89EF}" type="presParOf" srcId="{95B731E1-B32E-4327-AD04-95834E728CF2}" destId="{B05ABEEC-662B-4D7E-B261-A07DF6A84AB4}" srcOrd="0" destOrd="0" presId="urn:microsoft.com/office/officeart/2018/2/layout/IconCircleList"/>
    <dgm:cxn modelId="{958C8F3C-27E8-4718-9792-3C391029594A}" type="presParOf" srcId="{95B731E1-B32E-4327-AD04-95834E728CF2}" destId="{65EB3530-2A8A-407A-AAF1-7A3D169643C4}" srcOrd="1" destOrd="0" presId="urn:microsoft.com/office/officeart/2018/2/layout/IconCircleList"/>
    <dgm:cxn modelId="{B1011569-B698-4D98-B385-7CCEDD786059}" type="presParOf" srcId="{95B731E1-B32E-4327-AD04-95834E728CF2}" destId="{4AB2980A-28B0-4D35-ADFA-BE4DB90D248C}" srcOrd="2" destOrd="0" presId="urn:microsoft.com/office/officeart/2018/2/layout/IconCircleList"/>
    <dgm:cxn modelId="{AFE47511-6FFA-4745-97F2-6F4C59EB3C26}" type="presParOf" srcId="{95B731E1-B32E-4327-AD04-95834E728CF2}" destId="{BF836CA9-D9DB-4B39-A397-8B8E9CDC460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E7000-3B5B-4BE9-BE13-ED23D95832AB}">
      <dsp:nvSpPr>
        <dsp:cNvPr id="0" name=""/>
        <dsp:cNvSpPr/>
      </dsp:nvSpPr>
      <dsp:spPr>
        <a:xfrm>
          <a:off x="1835632" y="2508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28E859-DE1B-484A-8D39-7B82BC16CB1E}">
      <dsp:nvSpPr>
        <dsp:cNvPr id="0" name=""/>
        <dsp:cNvSpPr/>
      </dsp:nvSpPr>
      <dsp:spPr>
        <a:xfrm>
          <a:off x="647632" y="26652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Bug Bounties present an ethical answer for those who opt to practice hacking. A company already has security processes in place for bug tracking and catching. It can be hard for these processes to simulate what an individual hacker can do.</a:t>
          </a:r>
        </a:p>
      </dsp:txBody>
      <dsp:txXfrm>
        <a:off x="647632" y="2665253"/>
        <a:ext cx="4320000" cy="720000"/>
      </dsp:txXfrm>
    </dsp:sp>
    <dsp:sp modelId="{E621E28E-3BF7-4CB4-BAE0-D3EDF2E1BC0B}">
      <dsp:nvSpPr>
        <dsp:cNvPr id="0" name=""/>
        <dsp:cNvSpPr/>
      </dsp:nvSpPr>
      <dsp:spPr>
        <a:xfrm>
          <a:off x="6911632" y="2508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1EC94-B4B6-4A4A-8DCD-1021658DC589}">
      <dsp:nvSpPr>
        <dsp:cNvPr id="0" name=""/>
        <dsp:cNvSpPr/>
      </dsp:nvSpPr>
      <dsp:spPr>
        <a:xfrm>
          <a:off x="5723632" y="26652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A Bug Bounty is a contract for an individual to ethically “hack” a company's system to assist in finding exploits and bugs the company could not otherwise find track themselves.</a:t>
          </a:r>
        </a:p>
      </dsp:txBody>
      <dsp:txXfrm>
        <a:off x="5723632" y="266525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A45E0-B55A-4089-9605-DC4EA3E40E2D}">
      <dsp:nvSpPr>
        <dsp:cNvPr id="0" name=""/>
        <dsp:cNvSpPr/>
      </dsp:nvSpPr>
      <dsp:spPr>
        <a:xfrm>
          <a:off x="242116" y="1142401"/>
          <a:ext cx="1351285" cy="13512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3F3B3-7DED-4D5C-AA9C-255751ABD25E}">
      <dsp:nvSpPr>
        <dsp:cNvPr id="0" name=""/>
        <dsp:cNvSpPr/>
      </dsp:nvSpPr>
      <dsp:spPr>
        <a:xfrm>
          <a:off x="525886" y="1426171"/>
          <a:ext cx="783745" cy="78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907EF-D18C-47EC-9972-C92B05A003AD}">
      <dsp:nvSpPr>
        <dsp:cNvPr id="0" name=""/>
        <dsp:cNvSpPr/>
      </dsp:nvSpPr>
      <dsp:spPr>
        <a:xfrm>
          <a:off x="1882962" y="1142401"/>
          <a:ext cx="3185173" cy="135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A bug bounty benefits the individual and company with equal gain on both ends. This helps to establish a level of professional trust on top of the established contract.</a:t>
          </a:r>
        </a:p>
      </dsp:txBody>
      <dsp:txXfrm>
        <a:off x="1882962" y="1142401"/>
        <a:ext cx="3185173" cy="1351285"/>
      </dsp:txXfrm>
    </dsp:sp>
    <dsp:sp modelId="{B05ABEEC-662B-4D7E-B261-A07DF6A84AB4}">
      <dsp:nvSpPr>
        <dsp:cNvPr id="0" name=""/>
        <dsp:cNvSpPr/>
      </dsp:nvSpPr>
      <dsp:spPr>
        <a:xfrm>
          <a:off x="5623128" y="1142401"/>
          <a:ext cx="1351285" cy="13512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B3530-2A8A-407A-AAF1-7A3D169643C4}">
      <dsp:nvSpPr>
        <dsp:cNvPr id="0" name=""/>
        <dsp:cNvSpPr/>
      </dsp:nvSpPr>
      <dsp:spPr>
        <a:xfrm>
          <a:off x="5906898" y="1426171"/>
          <a:ext cx="783745" cy="78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36CA9-D9DB-4B39-A397-8B8E9CDC460B}">
      <dsp:nvSpPr>
        <dsp:cNvPr id="0" name=""/>
        <dsp:cNvSpPr/>
      </dsp:nvSpPr>
      <dsp:spPr>
        <a:xfrm>
          <a:off x="7263975" y="1142401"/>
          <a:ext cx="3185173" cy="135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company is able to identify bugs in their system that they otherwise could not find with their wide scan security technology.</a:t>
          </a:r>
        </a:p>
      </dsp:txBody>
      <dsp:txXfrm>
        <a:off x="7263975" y="1142401"/>
        <a:ext cx="3185173" cy="13512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7993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646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6219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1944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194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032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482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433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053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512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9/17/2023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551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9/17/2023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41438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wavy concept">
            <a:extLst>
              <a:ext uri="{FF2B5EF4-FFF2-40B4-BE49-F238E27FC236}">
                <a16:creationId xmlns:a16="http://schemas.microsoft.com/office/drawing/2014/main" id="{85608BDB-A389-623E-29F4-40581DA3EE57}"/>
              </a:ext>
            </a:extLst>
          </p:cNvPr>
          <p:cNvPicPr>
            <a:picLocks noChangeAspect="1"/>
          </p:cNvPicPr>
          <p:nvPr/>
        </p:nvPicPr>
        <p:blipFill rotWithShape="1">
          <a:blip r:embed="rId2"/>
          <a:srcRect b="15730"/>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2201-BA39-7F16-9CA5-F812EDC39B6D}"/>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Bug bounty programs</a:t>
            </a:r>
          </a:p>
        </p:txBody>
      </p:sp>
      <p:sp>
        <p:nvSpPr>
          <p:cNvPr id="3" name="Subtitle 2">
            <a:extLst>
              <a:ext uri="{FF2B5EF4-FFF2-40B4-BE49-F238E27FC236}">
                <a16:creationId xmlns:a16="http://schemas.microsoft.com/office/drawing/2014/main" id="{4CEADE61-8A2C-4D7E-50AE-61697F793B57}"/>
              </a:ext>
            </a:extLst>
          </p:cNvPr>
          <p:cNvSpPr>
            <a:spLocks noGrp="1"/>
          </p:cNvSpPr>
          <p:nvPr>
            <p:ph type="subTitle" idx="1"/>
          </p:nvPr>
        </p:nvSpPr>
        <p:spPr>
          <a:xfrm>
            <a:off x="8712865" y="1447799"/>
            <a:ext cx="2368905" cy="4076699"/>
          </a:xfrm>
        </p:spPr>
        <p:txBody>
          <a:bodyPr anchor="ctr">
            <a:normAutofit/>
          </a:bodyPr>
          <a:lstStyle/>
          <a:p>
            <a:r>
              <a:rPr lang="en-US" dirty="0">
                <a:solidFill>
                  <a:srgbClr val="FFFFFF"/>
                </a:solidFill>
              </a:rPr>
              <a:t>Tyler </a:t>
            </a:r>
            <a:r>
              <a:rPr lang="en-US" dirty="0" err="1">
                <a:solidFill>
                  <a:srgbClr val="FFFFFF"/>
                </a:solidFill>
              </a:rPr>
              <a:t>O’Riley</a:t>
            </a:r>
            <a:endParaRPr lang="en-US" dirty="0">
              <a:solidFill>
                <a:srgbClr val="FFFFFF"/>
              </a:solidFill>
            </a:endParaRPr>
          </a:p>
          <a:p>
            <a:r>
              <a:rPr lang="en-US" dirty="0">
                <a:solidFill>
                  <a:srgbClr val="FFFFFF"/>
                </a:solidFill>
              </a:rPr>
              <a:t>CSD370</a:t>
            </a:r>
          </a:p>
          <a:p>
            <a:r>
              <a:rPr lang="en-US" dirty="0">
                <a:solidFill>
                  <a:srgbClr val="FFFFFF"/>
                </a:solidFill>
              </a:rPr>
              <a:t>9/17/2023</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85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EA51-2CED-F4CD-E63E-6AA01AB85640}"/>
              </a:ext>
            </a:extLst>
          </p:cNvPr>
          <p:cNvSpPr>
            <a:spLocks noGrp="1"/>
          </p:cNvSpPr>
          <p:nvPr>
            <p:ph type="title"/>
          </p:nvPr>
        </p:nvSpPr>
        <p:spPr/>
        <p:txBody>
          <a:bodyPr/>
          <a:lstStyle/>
          <a:p>
            <a:r>
              <a:rPr lang="en-US" dirty="0"/>
              <a:t>What is it?</a:t>
            </a:r>
          </a:p>
        </p:txBody>
      </p:sp>
      <p:graphicFrame>
        <p:nvGraphicFramePr>
          <p:cNvPr id="15" name="Content Placeholder 2">
            <a:extLst>
              <a:ext uri="{FF2B5EF4-FFF2-40B4-BE49-F238E27FC236}">
                <a16:creationId xmlns:a16="http://schemas.microsoft.com/office/drawing/2014/main" id="{54BE5975-CBE3-EEAA-861D-AF6933DFA039}"/>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90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47989-49B3-E62F-312A-81BF2E947098}"/>
              </a:ext>
            </a:extLst>
          </p:cNvPr>
          <p:cNvSpPr>
            <a:spLocks noGrp="1"/>
          </p:cNvSpPr>
          <p:nvPr>
            <p:ph type="title"/>
          </p:nvPr>
        </p:nvSpPr>
        <p:spPr>
          <a:xfrm>
            <a:off x="690587" y="907128"/>
            <a:ext cx="6699564" cy="1378871"/>
          </a:xfrm>
        </p:spPr>
        <p:txBody>
          <a:bodyPr>
            <a:normAutofit/>
          </a:bodyPr>
          <a:lstStyle/>
          <a:p>
            <a:r>
              <a:rPr lang="en-US" dirty="0"/>
              <a:t>How does it work?</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FBCC59-61EE-A16F-0B61-2AAFE5E0EDBC}"/>
              </a:ext>
            </a:extLst>
          </p:cNvPr>
          <p:cNvSpPr>
            <a:spLocks noGrp="1"/>
          </p:cNvSpPr>
          <p:nvPr>
            <p:ph idx="1"/>
          </p:nvPr>
        </p:nvSpPr>
        <p:spPr>
          <a:xfrm>
            <a:off x="695326" y="2285999"/>
            <a:ext cx="6766748" cy="3649080"/>
          </a:xfrm>
        </p:spPr>
        <p:txBody>
          <a:bodyPr>
            <a:normAutofit/>
          </a:bodyPr>
          <a:lstStyle/>
          <a:p>
            <a:r>
              <a:rPr lang="en-US" dirty="0"/>
              <a:t>To begin a Bug Bounty, a company must first create a contract for an individual and establish what the compensation for the job will be.</a:t>
            </a:r>
          </a:p>
          <a:p>
            <a:r>
              <a:rPr lang="en-US" dirty="0"/>
              <a:t>The contract is important to only give the individual access to the parts of your system that you need tested.</a:t>
            </a:r>
          </a:p>
          <a:p>
            <a:r>
              <a:rPr lang="en-US" dirty="0"/>
              <a:t>Bug Bounties are very beneficial for individual hackers. They gain monetary compensation and reputation/recognition among hacker communities.</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Padlock on computer motherboard">
            <a:extLst>
              <a:ext uri="{FF2B5EF4-FFF2-40B4-BE49-F238E27FC236}">
                <a16:creationId xmlns:a16="http://schemas.microsoft.com/office/drawing/2014/main" id="{0D4F1333-4691-89D6-6DD6-BE231FE538BF}"/>
              </a:ext>
            </a:extLst>
          </p:cNvPr>
          <p:cNvPicPr>
            <a:picLocks noChangeAspect="1"/>
          </p:cNvPicPr>
          <p:nvPr/>
        </p:nvPicPr>
        <p:blipFill rotWithShape="1">
          <a:blip r:embed="rId2"/>
          <a:srcRect l="18483" r="41837" b="-1"/>
          <a:stretch/>
        </p:blipFill>
        <p:spPr>
          <a:xfrm>
            <a:off x="8115300" y="10"/>
            <a:ext cx="4076700" cy="6857990"/>
          </a:xfrm>
          <a:prstGeom prst="rect">
            <a:avLst/>
          </a:prstGeom>
        </p:spPr>
      </p:pic>
    </p:spTree>
    <p:extLst>
      <p:ext uri="{BB962C8B-B14F-4D97-AF65-F5344CB8AC3E}">
        <p14:creationId xmlns:p14="http://schemas.microsoft.com/office/powerpoint/2010/main" val="1073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E5DA-7567-3C6D-E53D-8E22969282E0}"/>
              </a:ext>
            </a:extLst>
          </p:cNvPr>
          <p:cNvSpPr>
            <a:spLocks noGrp="1"/>
          </p:cNvSpPr>
          <p:nvPr>
            <p:ph type="title"/>
          </p:nvPr>
        </p:nvSpPr>
        <p:spPr/>
        <p:txBody>
          <a:bodyPr/>
          <a:lstStyle/>
          <a:p>
            <a:r>
              <a:rPr lang="en-US" dirty="0"/>
              <a:t>Advantages</a:t>
            </a:r>
          </a:p>
        </p:txBody>
      </p:sp>
      <p:graphicFrame>
        <p:nvGraphicFramePr>
          <p:cNvPr id="5" name="Content Placeholder 2">
            <a:extLst>
              <a:ext uri="{FF2B5EF4-FFF2-40B4-BE49-F238E27FC236}">
                <a16:creationId xmlns:a16="http://schemas.microsoft.com/office/drawing/2014/main" id="{942A32F2-6717-27F2-8556-6D0B74252309}"/>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78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94242-85AE-2E51-1F6F-D03256121C29}"/>
              </a:ext>
            </a:extLst>
          </p:cNvPr>
          <p:cNvSpPr>
            <a:spLocks noGrp="1"/>
          </p:cNvSpPr>
          <p:nvPr>
            <p:ph type="title"/>
          </p:nvPr>
        </p:nvSpPr>
        <p:spPr>
          <a:xfrm>
            <a:off x="7992709" y="895448"/>
            <a:ext cx="3619697" cy="1919469"/>
          </a:xfrm>
        </p:spPr>
        <p:txBody>
          <a:bodyPr>
            <a:normAutofit/>
          </a:bodyPr>
          <a:lstStyle/>
          <a:p>
            <a:r>
              <a:rPr lang="en-US" sz="3400" dirty="0"/>
              <a:t>Disadvantages</a:t>
            </a:r>
          </a:p>
        </p:txBody>
      </p:sp>
      <p:pic>
        <p:nvPicPr>
          <p:cNvPr id="5" name="Picture 4" descr="Calculator, pen, compass, money and a paper with graphs printed on it">
            <a:extLst>
              <a:ext uri="{FF2B5EF4-FFF2-40B4-BE49-F238E27FC236}">
                <a16:creationId xmlns:a16="http://schemas.microsoft.com/office/drawing/2014/main" id="{F5879EB1-FF92-4D45-727C-CF228C02D260}"/>
              </a:ext>
            </a:extLst>
          </p:cNvPr>
          <p:cNvPicPr>
            <a:picLocks noChangeAspect="1"/>
          </p:cNvPicPr>
          <p:nvPr/>
        </p:nvPicPr>
        <p:blipFill rotWithShape="1">
          <a:blip r:embed="rId2"/>
          <a:srcRect l="19978" r="15755" b="-1"/>
          <a:stretch/>
        </p:blipFill>
        <p:spPr>
          <a:xfrm>
            <a:off x="20" y="10"/>
            <a:ext cx="7315180" cy="6857984"/>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750118-554C-3C30-D978-AA0BC08EA56F}"/>
              </a:ext>
            </a:extLst>
          </p:cNvPr>
          <p:cNvSpPr>
            <a:spLocks noGrp="1"/>
          </p:cNvSpPr>
          <p:nvPr>
            <p:ph idx="1"/>
          </p:nvPr>
        </p:nvSpPr>
        <p:spPr>
          <a:xfrm>
            <a:off x="7991572" y="2823015"/>
            <a:ext cx="3581303" cy="3554891"/>
          </a:xfrm>
        </p:spPr>
        <p:txBody>
          <a:bodyPr>
            <a:normAutofit/>
          </a:bodyPr>
          <a:lstStyle/>
          <a:p>
            <a:pPr>
              <a:lnSpc>
                <a:spcPct val="110000"/>
              </a:lnSpc>
            </a:pPr>
            <a:r>
              <a:rPr lang="en-US" sz="1600" dirty="0"/>
              <a:t>The cost of the contract can be very expensive for an individual to perform the task. Because of this cost, it is best suited for specific situations and not to replace normal security processes.</a:t>
            </a:r>
          </a:p>
          <a:p>
            <a:pPr>
              <a:lnSpc>
                <a:spcPct val="110000"/>
              </a:lnSpc>
            </a:pPr>
            <a:r>
              <a:rPr lang="en-US" sz="1600" dirty="0"/>
              <a:t>The contracted individual more than likely will not be able to provide a wholistic scan of a company's system. This can leave lingering bugs that were not able to be found while the contract was in affect.</a:t>
            </a:r>
          </a:p>
        </p:txBody>
      </p:sp>
    </p:spTree>
    <p:extLst>
      <p:ext uri="{BB962C8B-B14F-4D97-AF65-F5344CB8AC3E}">
        <p14:creationId xmlns:p14="http://schemas.microsoft.com/office/powerpoint/2010/main" val="31855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0BBE6-94D8-44AF-AB31-8D04EFAD65E8}"/>
              </a:ext>
            </a:extLst>
          </p:cNvPr>
          <p:cNvSpPr>
            <a:spLocks noGrp="1"/>
          </p:cNvSpPr>
          <p:nvPr>
            <p:ph type="title"/>
          </p:nvPr>
        </p:nvSpPr>
        <p:spPr>
          <a:xfrm>
            <a:off x="5604846" y="860615"/>
            <a:ext cx="5922279" cy="1272986"/>
          </a:xfrm>
        </p:spPr>
        <p:txBody>
          <a:bodyPr>
            <a:normAutofit/>
          </a:bodyPr>
          <a:lstStyle/>
          <a:p>
            <a:r>
              <a:rPr lang="en-US" dirty="0"/>
              <a:t>Bug bounty programs</a:t>
            </a:r>
          </a:p>
        </p:txBody>
      </p:sp>
      <p:pic>
        <p:nvPicPr>
          <p:cNvPr id="5" name="Picture 4" descr="One in a crowd">
            <a:extLst>
              <a:ext uri="{FF2B5EF4-FFF2-40B4-BE49-F238E27FC236}">
                <a16:creationId xmlns:a16="http://schemas.microsoft.com/office/drawing/2014/main" id="{BB658616-3A78-0A22-2F0A-12C707F31733}"/>
              </a:ext>
            </a:extLst>
          </p:cNvPr>
          <p:cNvPicPr>
            <a:picLocks noChangeAspect="1"/>
          </p:cNvPicPr>
          <p:nvPr/>
        </p:nvPicPr>
        <p:blipFill rotWithShape="1">
          <a:blip r:embed="rId2"/>
          <a:srcRect l="27498" r="19309" b="1"/>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BBEAF8-A0CF-C7C8-4C1D-7EE5B6D81E34}"/>
              </a:ext>
            </a:extLst>
          </p:cNvPr>
          <p:cNvSpPr>
            <a:spLocks noGrp="1"/>
          </p:cNvSpPr>
          <p:nvPr>
            <p:ph idx="1"/>
          </p:nvPr>
        </p:nvSpPr>
        <p:spPr>
          <a:xfrm>
            <a:off x="5566943" y="2133600"/>
            <a:ext cx="6005933" cy="3774464"/>
          </a:xfrm>
        </p:spPr>
        <p:txBody>
          <a:bodyPr>
            <a:normAutofit/>
          </a:bodyPr>
          <a:lstStyle/>
          <a:p>
            <a:pPr>
              <a:lnSpc>
                <a:spcPct val="110000"/>
              </a:lnSpc>
            </a:pPr>
            <a:r>
              <a:rPr lang="en-US" sz="1700" dirty="0"/>
              <a:t>HACKER ONE: One of the larger organization's that assists companies with establishing contracts with individuals.</a:t>
            </a:r>
          </a:p>
          <a:p>
            <a:pPr>
              <a:lnSpc>
                <a:spcPct val="110000"/>
              </a:lnSpc>
            </a:pPr>
            <a:r>
              <a:rPr lang="en-US" sz="1700" dirty="0"/>
              <a:t>GITHUB: Many individual programmers and hackers alike are found in GitHub. This makes the site a great source when searching for an individual versus a company.</a:t>
            </a:r>
          </a:p>
          <a:p>
            <a:pPr>
              <a:lnSpc>
                <a:spcPct val="110000"/>
              </a:lnSpc>
            </a:pPr>
            <a:r>
              <a:rPr lang="en-US" sz="1700" dirty="0"/>
              <a:t>REDDIT: Like GitHub, Reddit is a great place to seek individuals with skillsets to participate in a Bug Bounty. A wearier approach is needed though as Reddit is not structured for official searches of these individuals.</a:t>
            </a: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4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5ADE-9109-5DFE-A1AB-A5D8409EBE9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670C97F-0F80-0B60-1BDA-9F14204F159B}"/>
              </a:ext>
            </a:extLst>
          </p:cNvPr>
          <p:cNvSpPr>
            <a:spLocks noGrp="1"/>
          </p:cNvSpPr>
          <p:nvPr>
            <p:ph idx="1"/>
          </p:nvPr>
        </p:nvSpPr>
        <p:spPr/>
        <p:txBody>
          <a:bodyPr/>
          <a:lstStyle/>
          <a:p>
            <a:r>
              <a:rPr lang="en-US" i="1" dirty="0">
                <a:effectLst/>
              </a:rPr>
              <a:t>Bug Bounty Program List - all active programs in 2022</a:t>
            </a:r>
            <a:r>
              <a:rPr lang="en-US" dirty="0">
                <a:effectLst/>
              </a:rPr>
              <a:t>. </a:t>
            </a:r>
            <a:r>
              <a:rPr lang="en-US" dirty="0" err="1">
                <a:effectLst/>
              </a:rPr>
              <a:t>Bugcrowd</a:t>
            </a:r>
            <a:r>
              <a:rPr lang="en-US" dirty="0">
                <a:effectLst/>
              </a:rPr>
              <a:t>. (n.d.). https://www.bugcrowd.com/bug-bounty-list/ </a:t>
            </a:r>
          </a:p>
          <a:p>
            <a:r>
              <a:rPr lang="sv-SE" dirty="0">
                <a:effectLst/>
              </a:rPr>
              <a:t>Hackerone. (n.d.). </a:t>
            </a:r>
            <a:r>
              <a:rPr lang="sv-SE">
                <a:effectLst/>
              </a:rPr>
              <a:t>https://hackerone.com/bug-bounty-programs </a:t>
            </a:r>
          </a:p>
          <a:p>
            <a:endParaRPr lang="en-US"/>
          </a:p>
        </p:txBody>
      </p:sp>
    </p:spTree>
    <p:extLst>
      <p:ext uri="{BB962C8B-B14F-4D97-AF65-F5344CB8AC3E}">
        <p14:creationId xmlns:p14="http://schemas.microsoft.com/office/powerpoint/2010/main" val="3763066120"/>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40</TotalTime>
  <Words>426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Univers Condensed</vt:lpstr>
      <vt:lpstr>ChronicleVTI</vt:lpstr>
      <vt:lpstr>Bug bounty programs</vt:lpstr>
      <vt:lpstr>What is it?</vt:lpstr>
      <vt:lpstr>How does it work?</vt:lpstr>
      <vt:lpstr>Advantages</vt:lpstr>
      <vt:lpstr>Disadvantages</vt:lpstr>
      <vt:lpstr>Bug bounty programs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bounty programs</dc:title>
  <dc:creator>tyler oriley</dc:creator>
  <cp:lastModifiedBy>tyler oriley</cp:lastModifiedBy>
  <cp:revision>1</cp:revision>
  <dcterms:created xsi:type="dcterms:W3CDTF">2023-09-17T21:53:45Z</dcterms:created>
  <dcterms:modified xsi:type="dcterms:W3CDTF">2023-09-17T22:35:58Z</dcterms:modified>
</cp:coreProperties>
</file>