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61" r:id="rId5"/>
    <p:sldId id="262" r:id="rId6"/>
    <p:sldId id="263" r:id="rId7"/>
    <p:sldId id="264" r:id="rId8"/>
    <p:sldId id="265" r:id="rId9"/>
    <p:sldId id="266" r:id="rId10"/>
    <p:sldId id="267"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16839F-B53D-4173-AE02-0BD72E08EAB3}" v="2" dt="2023-08-09T19:51:46.9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oriley" userId="ac7d024be3b8ee53" providerId="LiveId" clId="{3D16839F-B53D-4173-AE02-0BD72E08EAB3}"/>
    <pc:docChg chg="custSel addSld modSld sldOrd">
      <pc:chgData name="tyler oriley" userId="ac7d024be3b8ee53" providerId="LiveId" clId="{3D16839F-B53D-4173-AE02-0BD72E08EAB3}" dt="2023-08-09T20:27:17.482" v="1818" actId="1076"/>
      <pc:docMkLst>
        <pc:docMk/>
      </pc:docMkLst>
      <pc:sldChg chg="modSp mod">
        <pc:chgData name="tyler oriley" userId="ac7d024be3b8ee53" providerId="LiveId" clId="{3D16839F-B53D-4173-AE02-0BD72E08EAB3}" dt="2023-08-09T20:26:56.810" v="1815" actId="20577"/>
        <pc:sldMkLst>
          <pc:docMk/>
          <pc:sldMk cId="3425645902" sldId="256"/>
        </pc:sldMkLst>
        <pc:spChg chg="mod">
          <ac:chgData name="tyler oriley" userId="ac7d024be3b8ee53" providerId="LiveId" clId="{3D16839F-B53D-4173-AE02-0BD72E08EAB3}" dt="2023-08-09T20:26:56.810" v="1815" actId="20577"/>
          <ac:spMkLst>
            <pc:docMk/>
            <pc:sldMk cId="3425645902" sldId="256"/>
            <ac:spMk id="3" creationId="{2F9C8CB1-F1BD-50A1-C720-FBCC3EE4F9B7}"/>
          </ac:spMkLst>
        </pc:spChg>
      </pc:sldChg>
      <pc:sldChg chg="modSp mod">
        <pc:chgData name="tyler oriley" userId="ac7d024be3b8ee53" providerId="LiveId" clId="{3D16839F-B53D-4173-AE02-0BD72E08EAB3}" dt="2023-08-09T20:27:17.482" v="1818" actId="1076"/>
        <pc:sldMkLst>
          <pc:docMk/>
          <pc:sldMk cId="704265958" sldId="258"/>
        </pc:sldMkLst>
        <pc:spChg chg="mod">
          <ac:chgData name="tyler oriley" userId="ac7d024be3b8ee53" providerId="LiveId" clId="{3D16839F-B53D-4173-AE02-0BD72E08EAB3}" dt="2023-08-09T20:27:17.482" v="1818" actId="1076"/>
          <ac:spMkLst>
            <pc:docMk/>
            <pc:sldMk cId="704265958" sldId="258"/>
            <ac:spMk id="7" creationId="{8552251B-A543-B346-C57C-675D1BF17444}"/>
          </ac:spMkLst>
        </pc:spChg>
        <pc:picChg chg="mod">
          <ac:chgData name="tyler oriley" userId="ac7d024be3b8ee53" providerId="LiveId" clId="{3D16839F-B53D-4173-AE02-0BD72E08EAB3}" dt="2023-08-09T20:27:14.404" v="1817" actId="1076"/>
          <ac:picMkLst>
            <pc:docMk/>
            <pc:sldMk cId="704265958" sldId="258"/>
            <ac:picMk id="6" creationId="{0119F984-095C-0A49-2B65-9B43BFA30B46}"/>
          </ac:picMkLst>
        </pc:picChg>
      </pc:sldChg>
      <pc:sldChg chg="modSp mod">
        <pc:chgData name="tyler oriley" userId="ac7d024be3b8ee53" providerId="LiveId" clId="{3D16839F-B53D-4173-AE02-0BD72E08EAB3}" dt="2023-08-09T19:51:46.987" v="1407" actId="20577"/>
        <pc:sldMkLst>
          <pc:docMk/>
          <pc:sldMk cId="3944253834" sldId="259"/>
        </pc:sldMkLst>
        <pc:spChg chg="mod">
          <ac:chgData name="tyler oriley" userId="ac7d024be3b8ee53" providerId="LiveId" clId="{3D16839F-B53D-4173-AE02-0BD72E08EAB3}" dt="2023-08-09T19:51:46.987" v="1407" actId="20577"/>
          <ac:spMkLst>
            <pc:docMk/>
            <pc:sldMk cId="3944253834" sldId="259"/>
            <ac:spMk id="3" creationId="{F3A47C84-A2C9-9235-2D71-284A45DFFD22}"/>
          </ac:spMkLst>
        </pc:spChg>
      </pc:sldChg>
      <pc:sldChg chg="modSp mod">
        <pc:chgData name="tyler oriley" userId="ac7d024be3b8ee53" providerId="LiveId" clId="{3D16839F-B53D-4173-AE02-0BD72E08EAB3}" dt="2023-08-09T19:37:26.851" v="316" actId="313"/>
        <pc:sldMkLst>
          <pc:docMk/>
          <pc:sldMk cId="262693950" sldId="264"/>
        </pc:sldMkLst>
        <pc:spChg chg="mod">
          <ac:chgData name="tyler oriley" userId="ac7d024be3b8ee53" providerId="LiveId" clId="{3D16839F-B53D-4173-AE02-0BD72E08EAB3}" dt="2023-08-09T19:37:26.851" v="316" actId="313"/>
          <ac:spMkLst>
            <pc:docMk/>
            <pc:sldMk cId="262693950" sldId="264"/>
            <ac:spMk id="6" creationId="{933D76AB-91E1-244A-273D-31EEE4C93EE0}"/>
          </ac:spMkLst>
        </pc:spChg>
      </pc:sldChg>
      <pc:sldChg chg="modSp add mod ord">
        <pc:chgData name="tyler oriley" userId="ac7d024be3b8ee53" providerId="LiveId" clId="{3D16839F-B53D-4173-AE02-0BD72E08EAB3}" dt="2023-08-09T19:46:57.230" v="803" actId="20577"/>
        <pc:sldMkLst>
          <pc:docMk/>
          <pc:sldMk cId="4236047443" sldId="265"/>
        </pc:sldMkLst>
        <pc:spChg chg="mod">
          <ac:chgData name="tyler oriley" userId="ac7d024be3b8ee53" providerId="LiveId" clId="{3D16839F-B53D-4173-AE02-0BD72E08EAB3}" dt="2023-08-09T19:43:10.899" v="334" actId="20577"/>
          <ac:spMkLst>
            <pc:docMk/>
            <pc:sldMk cId="4236047443" sldId="265"/>
            <ac:spMk id="2" creationId="{B87C5CBA-F5BE-C402-5DE1-5AB142A4A74D}"/>
          </ac:spMkLst>
        </pc:spChg>
        <pc:spChg chg="mod">
          <ac:chgData name="tyler oriley" userId="ac7d024be3b8ee53" providerId="LiveId" clId="{3D16839F-B53D-4173-AE02-0BD72E08EAB3}" dt="2023-08-09T19:46:57.230" v="803" actId="20577"/>
          <ac:spMkLst>
            <pc:docMk/>
            <pc:sldMk cId="4236047443" sldId="265"/>
            <ac:spMk id="3" creationId="{3B76CAD1-75B0-CF50-2BC0-D0104E39A3BD}"/>
          </ac:spMkLst>
        </pc:spChg>
      </pc:sldChg>
      <pc:sldChg chg="addSp delSp modSp add mod ord">
        <pc:chgData name="tyler oriley" userId="ac7d024be3b8ee53" providerId="LiveId" clId="{3D16839F-B53D-4173-AE02-0BD72E08EAB3}" dt="2023-08-09T19:51:29.168" v="1398" actId="20577"/>
        <pc:sldMkLst>
          <pc:docMk/>
          <pc:sldMk cId="2727916629" sldId="266"/>
        </pc:sldMkLst>
        <pc:spChg chg="mod">
          <ac:chgData name="tyler oriley" userId="ac7d024be3b8ee53" providerId="LiveId" clId="{3D16839F-B53D-4173-AE02-0BD72E08EAB3}" dt="2023-08-09T19:49:25.093" v="1097" actId="27636"/>
          <ac:spMkLst>
            <pc:docMk/>
            <pc:sldMk cId="2727916629" sldId="266"/>
            <ac:spMk id="3" creationId="{3E00EA77-B6C1-E50B-0DB6-9665EFB62547}"/>
          </ac:spMkLst>
        </pc:spChg>
        <pc:spChg chg="mod">
          <ac:chgData name="tyler oriley" userId="ac7d024be3b8ee53" providerId="LiveId" clId="{3D16839F-B53D-4173-AE02-0BD72E08EAB3}" dt="2023-08-09T19:51:29.168" v="1398" actId="20577"/>
          <ac:spMkLst>
            <pc:docMk/>
            <pc:sldMk cId="2727916629" sldId="266"/>
            <ac:spMk id="4" creationId="{90C9EAD9-2164-5C57-98D5-9A8DC39B0B99}"/>
          </ac:spMkLst>
        </pc:spChg>
        <pc:spChg chg="mod">
          <ac:chgData name="tyler oriley" userId="ac7d024be3b8ee53" providerId="LiveId" clId="{3D16839F-B53D-4173-AE02-0BD72E08EAB3}" dt="2023-08-09T19:47:38.681" v="814" actId="1076"/>
          <ac:spMkLst>
            <pc:docMk/>
            <pc:sldMk cId="2727916629" sldId="266"/>
            <ac:spMk id="6" creationId="{D9C3DB7B-2E70-B639-01E8-BAC9D7AC1940}"/>
          </ac:spMkLst>
        </pc:spChg>
        <pc:picChg chg="del">
          <ac:chgData name="tyler oriley" userId="ac7d024be3b8ee53" providerId="LiveId" clId="{3D16839F-B53D-4173-AE02-0BD72E08EAB3}" dt="2023-08-09T19:47:16.412" v="807" actId="478"/>
          <ac:picMkLst>
            <pc:docMk/>
            <pc:sldMk cId="2727916629" sldId="266"/>
            <ac:picMk id="5" creationId="{7A262366-B9C7-D2F2-50AC-BB7333E4A779}"/>
          </ac:picMkLst>
        </pc:picChg>
        <pc:picChg chg="add mod">
          <ac:chgData name="tyler oriley" userId="ac7d024be3b8ee53" providerId="LiveId" clId="{3D16839F-B53D-4173-AE02-0BD72E08EAB3}" dt="2023-08-09T19:47:29.946" v="811" actId="14100"/>
          <ac:picMkLst>
            <pc:docMk/>
            <pc:sldMk cId="2727916629" sldId="266"/>
            <ac:picMk id="8" creationId="{D5B15B44-89EC-DB1B-F17D-4B676E3D8382}"/>
          </ac:picMkLst>
        </pc:picChg>
      </pc:sldChg>
      <pc:sldChg chg="modSp add mod ord">
        <pc:chgData name="tyler oriley" userId="ac7d024be3b8ee53" providerId="LiveId" clId="{3D16839F-B53D-4173-AE02-0BD72E08EAB3}" dt="2023-08-09T20:25:11.759" v="1803"/>
        <pc:sldMkLst>
          <pc:docMk/>
          <pc:sldMk cId="4278991296" sldId="267"/>
        </pc:sldMkLst>
        <pc:spChg chg="mod">
          <ac:chgData name="tyler oriley" userId="ac7d024be3b8ee53" providerId="LiveId" clId="{3D16839F-B53D-4173-AE02-0BD72E08EAB3}" dt="2023-08-09T20:24:58.475" v="1801" actId="313"/>
          <ac:spMkLst>
            <pc:docMk/>
            <pc:sldMk cId="4278991296" sldId="267"/>
            <ac:spMk id="6" creationId="{933D76AB-91E1-244A-273D-31EEE4C93EE0}"/>
          </ac:spMkLst>
        </pc:spChg>
        <pc:spChg chg="mod">
          <ac:chgData name="tyler oriley" userId="ac7d024be3b8ee53" providerId="LiveId" clId="{3D16839F-B53D-4173-AE02-0BD72E08EAB3}" dt="2023-08-09T20:23:02.603" v="1549" actId="20577"/>
          <ac:spMkLst>
            <pc:docMk/>
            <pc:sldMk cId="4278991296" sldId="267"/>
            <ac:spMk id="9" creationId="{F5EDD0E2-91D7-FD5F-284C-782C7C15A5ED}"/>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30E236-920C-44C0-87B1-72AAD4FE786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12E9E02-D879-48E5-BAC7-8495460FD311}">
      <dgm:prSet/>
      <dgm:spPr/>
      <dgm:t>
        <a:bodyPr/>
        <a:lstStyle/>
        <a:p>
          <a:pPr>
            <a:lnSpc>
              <a:spcPct val="100000"/>
            </a:lnSpc>
          </a:pPr>
          <a:r>
            <a:rPr lang="en-US" b="1" baseline="0"/>
            <a:t>Since a user signs in a single time, a token system is utilized to track verification.</a:t>
          </a:r>
          <a:endParaRPr lang="en-US"/>
        </a:p>
      </dgm:t>
    </dgm:pt>
    <dgm:pt modelId="{33F11A7E-FAB9-4CC7-BBC2-6860B0DFE126}" type="parTrans" cxnId="{FFD039D7-41B9-49B8-8B8C-BF8B9349484B}">
      <dgm:prSet/>
      <dgm:spPr/>
      <dgm:t>
        <a:bodyPr/>
        <a:lstStyle/>
        <a:p>
          <a:endParaRPr lang="en-US"/>
        </a:p>
      </dgm:t>
    </dgm:pt>
    <dgm:pt modelId="{42AF1D94-E0B9-4DA6-AF93-7A8379083AC7}" type="sibTrans" cxnId="{FFD039D7-41B9-49B8-8B8C-BF8B9349484B}">
      <dgm:prSet/>
      <dgm:spPr/>
      <dgm:t>
        <a:bodyPr/>
        <a:lstStyle/>
        <a:p>
          <a:endParaRPr lang="en-US"/>
        </a:p>
      </dgm:t>
    </dgm:pt>
    <dgm:pt modelId="{441ABEBA-90CC-4025-9019-D6C08E0B6AA0}">
      <dgm:prSet/>
      <dgm:spPr/>
      <dgm:t>
        <a:bodyPr/>
        <a:lstStyle/>
        <a:p>
          <a:pPr>
            <a:lnSpc>
              <a:spcPct val="100000"/>
            </a:lnSpc>
          </a:pPr>
          <a:r>
            <a:rPr lang="en-US" b="1" baseline="0"/>
            <a:t>This token is tracked by all programs housed within the SSO</a:t>
          </a:r>
          <a:endParaRPr lang="en-US"/>
        </a:p>
      </dgm:t>
    </dgm:pt>
    <dgm:pt modelId="{7B1FEDC4-033F-4E74-A85D-4819D25FCE62}" type="parTrans" cxnId="{72A22772-900D-44F5-96BF-9ABF38BC6DB6}">
      <dgm:prSet/>
      <dgm:spPr/>
      <dgm:t>
        <a:bodyPr/>
        <a:lstStyle/>
        <a:p>
          <a:endParaRPr lang="en-US"/>
        </a:p>
      </dgm:t>
    </dgm:pt>
    <dgm:pt modelId="{5847C8A9-A46D-483E-B9DE-DABD566ED409}" type="sibTrans" cxnId="{72A22772-900D-44F5-96BF-9ABF38BC6DB6}">
      <dgm:prSet/>
      <dgm:spPr/>
      <dgm:t>
        <a:bodyPr/>
        <a:lstStyle/>
        <a:p>
          <a:endParaRPr lang="en-US"/>
        </a:p>
      </dgm:t>
    </dgm:pt>
    <dgm:pt modelId="{288C932B-DEDC-4FF6-909F-CE2103E8F4A6}">
      <dgm:prSet/>
      <dgm:spPr/>
      <dgm:t>
        <a:bodyPr/>
        <a:lstStyle/>
        <a:p>
          <a:pPr>
            <a:lnSpc>
              <a:spcPct val="100000"/>
            </a:lnSpc>
          </a:pPr>
          <a:r>
            <a:rPr lang="en-US" b="1" baseline="0" dirty="0"/>
            <a:t>The user is not Individually tracked, rather they are referenced against an identity service every time they use a different program</a:t>
          </a:r>
          <a:endParaRPr lang="en-US" dirty="0"/>
        </a:p>
      </dgm:t>
    </dgm:pt>
    <dgm:pt modelId="{28201FC3-2870-44F3-937C-DDFAE484CA13}" type="parTrans" cxnId="{A903A352-3618-416F-B0AF-B4F736CECA67}">
      <dgm:prSet/>
      <dgm:spPr/>
      <dgm:t>
        <a:bodyPr/>
        <a:lstStyle/>
        <a:p>
          <a:endParaRPr lang="en-US"/>
        </a:p>
      </dgm:t>
    </dgm:pt>
    <dgm:pt modelId="{2C99C2CA-792F-4246-8750-321968430F81}" type="sibTrans" cxnId="{A903A352-3618-416F-B0AF-B4F736CECA67}">
      <dgm:prSet/>
      <dgm:spPr/>
      <dgm:t>
        <a:bodyPr/>
        <a:lstStyle/>
        <a:p>
          <a:endParaRPr lang="en-US"/>
        </a:p>
      </dgm:t>
    </dgm:pt>
    <dgm:pt modelId="{54102287-B715-4668-BD7D-BCC70590D0AC}" type="pres">
      <dgm:prSet presAssocID="{8D30E236-920C-44C0-87B1-72AAD4FE786C}" presName="root" presStyleCnt="0">
        <dgm:presLayoutVars>
          <dgm:dir/>
          <dgm:resizeHandles val="exact"/>
        </dgm:presLayoutVars>
      </dgm:prSet>
      <dgm:spPr/>
    </dgm:pt>
    <dgm:pt modelId="{1D3A808B-8C7A-40B3-B1B0-6CFCEE80E72D}" type="pres">
      <dgm:prSet presAssocID="{112E9E02-D879-48E5-BAC7-8495460FD311}" presName="compNode" presStyleCnt="0"/>
      <dgm:spPr/>
    </dgm:pt>
    <dgm:pt modelId="{0943AAFD-2F61-4FB9-942E-BDCA9E1658E2}" type="pres">
      <dgm:prSet presAssocID="{112E9E02-D879-48E5-BAC7-8495460FD311}" presName="bgRect" presStyleLbl="bgShp" presStyleIdx="0" presStyleCnt="3"/>
      <dgm:spPr/>
    </dgm:pt>
    <dgm:pt modelId="{2D75E427-88E5-4EF5-BB5E-6203CDAF044A}" type="pres">
      <dgm:prSet presAssocID="{112E9E02-D879-48E5-BAC7-8495460FD31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allet"/>
        </a:ext>
      </dgm:extLst>
    </dgm:pt>
    <dgm:pt modelId="{CE92A853-9795-4F03-97B6-1E71CF404D75}" type="pres">
      <dgm:prSet presAssocID="{112E9E02-D879-48E5-BAC7-8495460FD311}" presName="spaceRect" presStyleCnt="0"/>
      <dgm:spPr/>
    </dgm:pt>
    <dgm:pt modelId="{8E4ED6DF-D91E-4EF0-9AE2-6C4653E50DFB}" type="pres">
      <dgm:prSet presAssocID="{112E9E02-D879-48E5-BAC7-8495460FD311}" presName="parTx" presStyleLbl="revTx" presStyleIdx="0" presStyleCnt="3">
        <dgm:presLayoutVars>
          <dgm:chMax val="0"/>
          <dgm:chPref val="0"/>
        </dgm:presLayoutVars>
      </dgm:prSet>
      <dgm:spPr/>
    </dgm:pt>
    <dgm:pt modelId="{5E4422D7-BC61-4624-81DF-DC173C61A04E}" type="pres">
      <dgm:prSet presAssocID="{42AF1D94-E0B9-4DA6-AF93-7A8379083AC7}" presName="sibTrans" presStyleCnt="0"/>
      <dgm:spPr/>
    </dgm:pt>
    <dgm:pt modelId="{A8620463-6C2C-4763-B63A-97D3F4EB1013}" type="pres">
      <dgm:prSet presAssocID="{441ABEBA-90CC-4025-9019-D6C08E0B6AA0}" presName="compNode" presStyleCnt="0"/>
      <dgm:spPr/>
    </dgm:pt>
    <dgm:pt modelId="{B5AF56B4-CE29-4650-B75B-7B51170D72B3}" type="pres">
      <dgm:prSet presAssocID="{441ABEBA-90CC-4025-9019-D6C08E0B6AA0}" presName="bgRect" presStyleLbl="bgShp" presStyleIdx="1" presStyleCnt="3"/>
      <dgm:spPr/>
    </dgm:pt>
    <dgm:pt modelId="{3E7A8C40-7D01-4DAD-8A87-AD6B10FC25A0}" type="pres">
      <dgm:prSet presAssocID="{441ABEBA-90CC-4025-9019-D6C08E0B6AA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858C082D-0E5E-45C1-80E1-233C92AC6376}" type="pres">
      <dgm:prSet presAssocID="{441ABEBA-90CC-4025-9019-D6C08E0B6AA0}" presName="spaceRect" presStyleCnt="0"/>
      <dgm:spPr/>
    </dgm:pt>
    <dgm:pt modelId="{83ED9BEA-6A27-43FE-8FF6-15D8FE2B2CB5}" type="pres">
      <dgm:prSet presAssocID="{441ABEBA-90CC-4025-9019-D6C08E0B6AA0}" presName="parTx" presStyleLbl="revTx" presStyleIdx="1" presStyleCnt="3">
        <dgm:presLayoutVars>
          <dgm:chMax val="0"/>
          <dgm:chPref val="0"/>
        </dgm:presLayoutVars>
      </dgm:prSet>
      <dgm:spPr/>
    </dgm:pt>
    <dgm:pt modelId="{2846F288-48ED-4EF1-BFFA-7367B4FAFDC8}" type="pres">
      <dgm:prSet presAssocID="{5847C8A9-A46D-483E-B9DE-DABD566ED409}" presName="sibTrans" presStyleCnt="0"/>
      <dgm:spPr/>
    </dgm:pt>
    <dgm:pt modelId="{3939BE60-81C5-4CD5-8CCF-AA75AB11E109}" type="pres">
      <dgm:prSet presAssocID="{288C932B-DEDC-4FF6-909F-CE2103E8F4A6}" presName="compNode" presStyleCnt="0"/>
      <dgm:spPr/>
    </dgm:pt>
    <dgm:pt modelId="{68AF1D1C-DC65-42B3-9FE0-84E96C7BB4A2}" type="pres">
      <dgm:prSet presAssocID="{288C932B-DEDC-4FF6-909F-CE2103E8F4A6}" presName="bgRect" presStyleLbl="bgShp" presStyleIdx="2" presStyleCnt="3"/>
      <dgm:spPr/>
    </dgm:pt>
    <dgm:pt modelId="{4E7B8B37-D3E0-406D-BA10-2007FC1F267E}" type="pres">
      <dgm:prSet presAssocID="{288C932B-DEDC-4FF6-909F-CE2103E8F4A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 Network"/>
        </a:ext>
      </dgm:extLst>
    </dgm:pt>
    <dgm:pt modelId="{168CBB12-145E-47EF-B7FD-907CF3A9C717}" type="pres">
      <dgm:prSet presAssocID="{288C932B-DEDC-4FF6-909F-CE2103E8F4A6}" presName="spaceRect" presStyleCnt="0"/>
      <dgm:spPr/>
    </dgm:pt>
    <dgm:pt modelId="{777811CC-F119-4DFA-B96C-48D7E0043F05}" type="pres">
      <dgm:prSet presAssocID="{288C932B-DEDC-4FF6-909F-CE2103E8F4A6}" presName="parTx" presStyleLbl="revTx" presStyleIdx="2" presStyleCnt="3">
        <dgm:presLayoutVars>
          <dgm:chMax val="0"/>
          <dgm:chPref val="0"/>
        </dgm:presLayoutVars>
      </dgm:prSet>
      <dgm:spPr/>
    </dgm:pt>
  </dgm:ptLst>
  <dgm:cxnLst>
    <dgm:cxn modelId="{FBFA571D-5D41-4479-8ED6-2B8394AEF0A7}" type="presOf" srcId="{112E9E02-D879-48E5-BAC7-8495460FD311}" destId="{8E4ED6DF-D91E-4EF0-9AE2-6C4653E50DFB}" srcOrd="0" destOrd="0" presId="urn:microsoft.com/office/officeart/2018/2/layout/IconVerticalSolidList"/>
    <dgm:cxn modelId="{E6B2C93E-CA27-4642-8F0E-FBCA0D8B7E2C}" type="presOf" srcId="{441ABEBA-90CC-4025-9019-D6C08E0B6AA0}" destId="{83ED9BEA-6A27-43FE-8FF6-15D8FE2B2CB5}" srcOrd="0" destOrd="0" presId="urn:microsoft.com/office/officeart/2018/2/layout/IconVerticalSolidList"/>
    <dgm:cxn modelId="{C4C64467-94D5-489E-882D-830A57D0493E}" type="presOf" srcId="{288C932B-DEDC-4FF6-909F-CE2103E8F4A6}" destId="{777811CC-F119-4DFA-B96C-48D7E0043F05}" srcOrd="0" destOrd="0" presId="urn:microsoft.com/office/officeart/2018/2/layout/IconVerticalSolidList"/>
    <dgm:cxn modelId="{72A22772-900D-44F5-96BF-9ABF38BC6DB6}" srcId="{8D30E236-920C-44C0-87B1-72AAD4FE786C}" destId="{441ABEBA-90CC-4025-9019-D6C08E0B6AA0}" srcOrd="1" destOrd="0" parTransId="{7B1FEDC4-033F-4E74-A85D-4819D25FCE62}" sibTransId="{5847C8A9-A46D-483E-B9DE-DABD566ED409}"/>
    <dgm:cxn modelId="{A903A352-3618-416F-B0AF-B4F736CECA67}" srcId="{8D30E236-920C-44C0-87B1-72AAD4FE786C}" destId="{288C932B-DEDC-4FF6-909F-CE2103E8F4A6}" srcOrd="2" destOrd="0" parTransId="{28201FC3-2870-44F3-937C-DDFAE484CA13}" sibTransId="{2C99C2CA-792F-4246-8750-321968430F81}"/>
    <dgm:cxn modelId="{FFD039D7-41B9-49B8-8B8C-BF8B9349484B}" srcId="{8D30E236-920C-44C0-87B1-72AAD4FE786C}" destId="{112E9E02-D879-48E5-BAC7-8495460FD311}" srcOrd="0" destOrd="0" parTransId="{33F11A7E-FAB9-4CC7-BBC2-6860B0DFE126}" sibTransId="{42AF1D94-E0B9-4DA6-AF93-7A8379083AC7}"/>
    <dgm:cxn modelId="{3A62A9F7-72F7-431F-8E43-7330AB21295D}" type="presOf" srcId="{8D30E236-920C-44C0-87B1-72AAD4FE786C}" destId="{54102287-B715-4668-BD7D-BCC70590D0AC}" srcOrd="0" destOrd="0" presId="urn:microsoft.com/office/officeart/2018/2/layout/IconVerticalSolidList"/>
    <dgm:cxn modelId="{DF3A1A15-AB2A-41D0-BC48-2291F25D0343}" type="presParOf" srcId="{54102287-B715-4668-BD7D-BCC70590D0AC}" destId="{1D3A808B-8C7A-40B3-B1B0-6CFCEE80E72D}" srcOrd="0" destOrd="0" presId="urn:microsoft.com/office/officeart/2018/2/layout/IconVerticalSolidList"/>
    <dgm:cxn modelId="{370246FC-F5FE-4FC7-B759-17CA39321477}" type="presParOf" srcId="{1D3A808B-8C7A-40B3-B1B0-6CFCEE80E72D}" destId="{0943AAFD-2F61-4FB9-942E-BDCA9E1658E2}" srcOrd="0" destOrd="0" presId="urn:microsoft.com/office/officeart/2018/2/layout/IconVerticalSolidList"/>
    <dgm:cxn modelId="{A6A3A2A4-2C8F-4F45-8A00-139BD178919E}" type="presParOf" srcId="{1D3A808B-8C7A-40B3-B1B0-6CFCEE80E72D}" destId="{2D75E427-88E5-4EF5-BB5E-6203CDAF044A}" srcOrd="1" destOrd="0" presId="urn:microsoft.com/office/officeart/2018/2/layout/IconVerticalSolidList"/>
    <dgm:cxn modelId="{4E39410C-D657-4288-BFE5-55F3CEFC37CE}" type="presParOf" srcId="{1D3A808B-8C7A-40B3-B1B0-6CFCEE80E72D}" destId="{CE92A853-9795-4F03-97B6-1E71CF404D75}" srcOrd="2" destOrd="0" presId="urn:microsoft.com/office/officeart/2018/2/layout/IconVerticalSolidList"/>
    <dgm:cxn modelId="{B1FC9B8D-EB73-40B7-8910-A7FF92DC2875}" type="presParOf" srcId="{1D3A808B-8C7A-40B3-B1B0-6CFCEE80E72D}" destId="{8E4ED6DF-D91E-4EF0-9AE2-6C4653E50DFB}" srcOrd="3" destOrd="0" presId="urn:microsoft.com/office/officeart/2018/2/layout/IconVerticalSolidList"/>
    <dgm:cxn modelId="{6EC8E61B-AB38-4601-8621-0106C5E00C17}" type="presParOf" srcId="{54102287-B715-4668-BD7D-BCC70590D0AC}" destId="{5E4422D7-BC61-4624-81DF-DC173C61A04E}" srcOrd="1" destOrd="0" presId="urn:microsoft.com/office/officeart/2018/2/layout/IconVerticalSolidList"/>
    <dgm:cxn modelId="{D4B7062F-328A-4D0C-8551-4F4DF0FA44EB}" type="presParOf" srcId="{54102287-B715-4668-BD7D-BCC70590D0AC}" destId="{A8620463-6C2C-4763-B63A-97D3F4EB1013}" srcOrd="2" destOrd="0" presId="urn:microsoft.com/office/officeart/2018/2/layout/IconVerticalSolidList"/>
    <dgm:cxn modelId="{28D73388-3AFD-4D5F-8F09-96FA50D78E8A}" type="presParOf" srcId="{A8620463-6C2C-4763-B63A-97D3F4EB1013}" destId="{B5AF56B4-CE29-4650-B75B-7B51170D72B3}" srcOrd="0" destOrd="0" presId="urn:microsoft.com/office/officeart/2018/2/layout/IconVerticalSolidList"/>
    <dgm:cxn modelId="{97C4B841-84C2-48E4-825A-DB6FB56B82D1}" type="presParOf" srcId="{A8620463-6C2C-4763-B63A-97D3F4EB1013}" destId="{3E7A8C40-7D01-4DAD-8A87-AD6B10FC25A0}" srcOrd="1" destOrd="0" presId="urn:microsoft.com/office/officeart/2018/2/layout/IconVerticalSolidList"/>
    <dgm:cxn modelId="{BAEB26DB-CC5A-40ED-8323-AE894F0F444F}" type="presParOf" srcId="{A8620463-6C2C-4763-B63A-97D3F4EB1013}" destId="{858C082D-0E5E-45C1-80E1-233C92AC6376}" srcOrd="2" destOrd="0" presId="urn:microsoft.com/office/officeart/2018/2/layout/IconVerticalSolidList"/>
    <dgm:cxn modelId="{BB440499-5DA2-49F1-BE5F-A9EC697D329D}" type="presParOf" srcId="{A8620463-6C2C-4763-B63A-97D3F4EB1013}" destId="{83ED9BEA-6A27-43FE-8FF6-15D8FE2B2CB5}" srcOrd="3" destOrd="0" presId="urn:microsoft.com/office/officeart/2018/2/layout/IconVerticalSolidList"/>
    <dgm:cxn modelId="{5A8A7A2D-F32C-4B4B-A829-D55AF30BB8C0}" type="presParOf" srcId="{54102287-B715-4668-BD7D-BCC70590D0AC}" destId="{2846F288-48ED-4EF1-BFFA-7367B4FAFDC8}" srcOrd="3" destOrd="0" presId="urn:microsoft.com/office/officeart/2018/2/layout/IconVerticalSolidList"/>
    <dgm:cxn modelId="{69CA5704-A0EE-4129-A05F-3802EA767D29}" type="presParOf" srcId="{54102287-B715-4668-BD7D-BCC70590D0AC}" destId="{3939BE60-81C5-4CD5-8CCF-AA75AB11E109}" srcOrd="4" destOrd="0" presId="urn:microsoft.com/office/officeart/2018/2/layout/IconVerticalSolidList"/>
    <dgm:cxn modelId="{66C36F82-B537-40BC-9D08-05D502ED7563}" type="presParOf" srcId="{3939BE60-81C5-4CD5-8CCF-AA75AB11E109}" destId="{68AF1D1C-DC65-42B3-9FE0-84E96C7BB4A2}" srcOrd="0" destOrd="0" presId="urn:microsoft.com/office/officeart/2018/2/layout/IconVerticalSolidList"/>
    <dgm:cxn modelId="{CD355D24-8C8B-49D3-A25D-173ECA603ED8}" type="presParOf" srcId="{3939BE60-81C5-4CD5-8CCF-AA75AB11E109}" destId="{4E7B8B37-D3E0-406D-BA10-2007FC1F267E}" srcOrd="1" destOrd="0" presId="urn:microsoft.com/office/officeart/2018/2/layout/IconVerticalSolidList"/>
    <dgm:cxn modelId="{C8B87096-1944-4304-BF25-56E26630C0D1}" type="presParOf" srcId="{3939BE60-81C5-4CD5-8CCF-AA75AB11E109}" destId="{168CBB12-145E-47EF-B7FD-907CF3A9C717}" srcOrd="2" destOrd="0" presId="urn:microsoft.com/office/officeart/2018/2/layout/IconVerticalSolidList"/>
    <dgm:cxn modelId="{C17EDE26-B558-4C23-900E-71061BBD54D3}" type="presParOf" srcId="{3939BE60-81C5-4CD5-8CCF-AA75AB11E109}" destId="{777811CC-F119-4DFA-B96C-48D7E0043F0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3AAFD-2F61-4FB9-942E-BDCA9E1658E2}">
      <dsp:nvSpPr>
        <dsp:cNvPr id="0" name=""/>
        <dsp:cNvSpPr/>
      </dsp:nvSpPr>
      <dsp:spPr>
        <a:xfrm>
          <a:off x="0" y="535"/>
          <a:ext cx="6969693" cy="12525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75E427-88E5-4EF5-BB5E-6203CDAF044A}">
      <dsp:nvSpPr>
        <dsp:cNvPr id="0" name=""/>
        <dsp:cNvSpPr/>
      </dsp:nvSpPr>
      <dsp:spPr>
        <a:xfrm>
          <a:off x="378895" y="282358"/>
          <a:ext cx="688900" cy="6889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4ED6DF-D91E-4EF0-9AE2-6C4653E50DFB}">
      <dsp:nvSpPr>
        <dsp:cNvPr id="0" name=""/>
        <dsp:cNvSpPr/>
      </dsp:nvSpPr>
      <dsp:spPr>
        <a:xfrm>
          <a:off x="1446691" y="535"/>
          <a:ext cx="5523001" cy="1252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561" tIns="132561" rIns="132561" bIns="132561" numCol="1" spcCol="1270" anchor="ctr" anchorCtr="0">
          <a:noAutofit/>
        </a:bodyPr>
        <a:lstStyle/>
        <a:p>
          <a:pPr marL="0" lvl="0" indent="0" algn="l" defTabSz="622300">
            <a:lnSpc>
              <a:spcPct val="100000"/>
            </a:lnSpc>
            <a:spcBef>
              <a:spcPct val="0"/>
            </a:spcBef>
            <a:spcAft>
              <a:spcPct val="35000"/>
            </a:spcAft>
            <a:buNone/>
          </a:pPr>
          <a:r>
            <a:rPr lang="en-US" sz="1400" b="1" kern="1200" baseline="0"/>
            <a:t>Since a user signs in a single time, a token system is utilized to track verification.</a:t>
          </a:r>
          <a:endParaRPr lang="en-US" sz="1400" kern="1200"/>
        </a:p>
      </dsp:txBody>
      <dsp:txXfrm>
        <a:off x="1446691" y="535"/>
        <a:ext cx="5523001" cy="1252546"/>
      </dsp:txXfrm>
    </dsp:sp>
    <dsp:sp modelId="{B5AF56B4-CE29-4650-B75B-7B51170D72B3}">
      <dsp:nvSpPr>
        <dsp:cNvPr id="0" name=""/>
        <dsp:cNvSpPr/>
      </dsp:nvSpPr>
      <dsp:spPr>
        <a:xfrm>
          <a:off x="0" y="1566219"/>
          <a:ext cx="6969693" cy="12525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7A8C40-7D01-4DAD-8A87-AD6B10FC25A0}">
      <dsp:nvSpPr>
        <dsp:cNvPr id="0" name=""/>
        <dsp:cNvSpPr/>
      </dsp:nvSpPr>
      <dsp:spPr>
        <a:xfrm>
          <a:off x="378895" y="1848042"/>
          <a:ext cx="688900" cy="6889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ED9BEA-6A27-43FE-8FF6-15D8FE2B2CB5}">
      <dsp:nvSpPr>
        <dsp:cNvPr id="0" name=""/>
        <dsp:cNvSpPr/>
      </dsp:nvSpPr>
      <dsp:spPr>
        <a:xfrm>
          <a:off x="1446691" y="1566219"/>
          <a:ext cx="5523001" cy="1252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561" tIns="132561" rIns="132561" bIns="132561" numCol="1" spcCol="1270" anchor="ctr" anchorCtr="0">
          <a:noAutofit/>
        </a:bodyPr>
        <a:lstStyle/>
        <a:p>
          <a:pPr marL="0" lvl="0" indent="0" algn="l" defTabSz="622300">
            <a:lnSpc>
              <a:spcPct val="100000"/>
            </a:lnSpc>
            <a:spcBef>
              <a:spcPct val="0"/>
            </a:spcBef>
            <a:spcAft>
              <a:spcPct val="35000"/>
            </a:spcAft>
            <a:buNone/>
          </a:pPr>
          <a:r>
            <a:rPr lang="en-US" sz="1400" b="1" kern="1200" baseline="0"/>
            <a:t>This token is tracked by all programs housed within the SSO</a:t>
          </a:r>
          <a:endParaRPr lang="en-US" sz="1400" kern="1200"/>
        </a:p>
      </dsp:txBody>
      <dsp:txXfrm>
        <a:off x="1446691" y="1566219"/>
        <a:ext cx="5523001" cy="1252546"/>
      </dsp:txXfrm>
    </dsp:sp>
    <dsp:sp modelId="{68AF1D1C-DC65-42B3-9FE0-84E96C7BB4A2}">
      <dsp:nvSpPr>
        <dsp:cNvPr id="0" name=""/>
        <dsp:cNvSpPr/>
      </dsp:nvSpPr>
      <dsp:spPr>
        <a:xfrm>
          <a:off x="0" y="3131902"/>
          <a:ext cx="6969693" cy="12525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7B8B37-D3E0-406D-BA10-2007FC1F267E}">
      <dsp:nvSpPr>
        <dsp:cNvPr id="0" name=""/>
        <dsp:cNvSpPr/>
      </dsp:nvSpPr>
      <dsp:spPr>
        <a:xfrm>
          <a:off x="378895" y="3413725"/>
          <a:ext cx="688900" cy="6889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7811CC-F119-4DFA-B96C-48D7E0043F05}">
      <dsp:nvSpPr>
        <dsp:cNvPr id="0" name=""/>
        <dsp:cNvSpPr/>
      </dsp:nvSpPr>
      <dsp:spPr>
        <a:xfrm>
          <a:off x="1446691" y="3131902"/>
          <a:ext cx="5523001" cy="1252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561" tIns="132561" rIns="132561" bIns="132561" numCol="1" spcCol="1270" anchor="ctr" anchorCtr="0">
          <a:noAutofit/>
        </a:bodyPr>
        <a:lstStyle/>
        <a:p>
          <a:pPr marL="0" lvl="0" indent="0" algn="l" defTabSz="622300">
            <a:lnSpc>
              <a:spcPct val="100000"/>
            </a:lnSpc>
            <a:spcBef>
              <a:spcPct val="0"/>
            </a:spcBef>
            <a:spcAft>
              <a:spcPct val="35000"/>
            </a:spcAft>
            <a:buNone/>
          </a:pPr>
          <a:r>
            <a:rPr lang="en-US" sz="1400" b="1" kern="1200" baseline="0" dirty="0"/>
            <a:t>The user is not Individually tracked, rather they are referenced against an identity service every time they use a different program</a:t>
          </a:r>
          <a:endParaRPr lang="en-US" sz="1400" kern="1200" dirty="0"/>
        </a:p>
      </dsp:txBody>
      <dsp:txXfrm>
        <a:off x="1446691" y="3131902"/>
        <a:ext cx="5523001" cy="125254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8/9/2023</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54992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301790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8/9/2023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236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32888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8/9/2023</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875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37105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8/9/2023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2840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8/9/2023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74341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8/9/2023</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976930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8/9/2023</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50119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8/9/2023</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249702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8/9/2023</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794526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41" r:id="rId4"/>
    <p:sldLayoutId id="2147483742" r:id="rId5"/>
    <p:sldLayoutId id="2147483747" r:id="rId6"/>
    <p:sldLayoutId id="2147483743" r:id="rId7"/>
    <p:sldLayoutId id="2147483744" r:id="rId8"/>
    <p:sldLayoutId id="2147483745" r:id="rId9"/>
    <p:sldLayoutId id="2147483746" r:id="rId10"/>
    <p:sldLayoutId id="2147483748"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okta.com/blog/2017/06/21/what-the-heck-is-oauth" TargetMode="External"/><Relationship Id="rId2" Type="http://schemas.openxmlformats.org/officeDocument/2006/relationships/hyperlink" Target="https://blog.miniorange.com/what-is-single-sign-on-sso/" TargetMode="External"/><Relationship Id="rId1" Type="http://schemas.openxmlformats.org/officeDocument/2006/relationships/slideLayout" Target="../slideLayouts/slideLayout2.xml"/><Relationship Id="rId4" Type="http://schemas.openxmlformats.org/officeDocument/2006/relationships/hyperlink" Target="https://curity.io/resources/learn/openid-connect-overvie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ED93057-B056-4D1D-B0DA-F1619DAAF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11F49F-6318-65FD-0DF8-EEC69714896C}"/>
              </a:ext>
            </a:extLst>
          </p:cNvPr>
          <p:cNvSpPr>
            <a:spLocks noGrp="1"/>
          </p:cNvSpPr>
          <p:nvPr>
            <p:ph type="ctrTitle"/>
          </p:nvPr>
        </p:nvSpPr>
        <p:spPr>
          <a:xfrm>
            <a:off x="1070774" y="1057522"/>
            <a:ext cx="5725153" cy="2173433"/>
          </a:xfrm>
        </p:spPr>
        <p:txBody>
          <a:bodyPr>
            <a:normAutofit/>
          </a:bodyPr>
          <a:lstStyle/>
          <a:p>
            <a:pPr algn="ctr"/>
            <a:r>
              <a:rPr lang="en-US" sz="4400" dirty="0">
                <a:solidFill>
                  <a:schemeClr val="bg1"/>
                </a:solidFill>
              </a:rPr>
              <a:t>Authentication Management</a:t>
            </a:r>
          </a:p>
        </p:txBody>
      </p:sp>
      <p:sp>
        <p:nvSpPr>
          <p:cNvPr id="3" name="Subtitle 2">
            <a:extLst>
              <a:ext uri="{FF2B5EF4-FFF2-40B4-BE49-F238E27FC236}">
                <a16:creationId xmlns:a16="http://schemas.microsoft.com/office/drawing/2014/main" id="{2F9C8CB1-F1BD-50A1-C720-FBCC3EE4F9B7}"/>
              </a:ext>
            </a:extLst>
          </p:cNvPr>
          <p:cNvSpPr>
            <a:spLocks noGrp="1"/>
          </p:cNvSpPr>
          <p:nvPr>
            <p:ph type="subTitle" idx="1"/>
          </p:nvPr>
        </p:nvSpPr>
        <p:spPr>
          <a:xfrm>
            <a:off x="1635104" y="3751119"/>
            <a:ext cx="4797502" cy="1606163"/>
          </a:xfrm>
        </p:spPr>
        <p:txBody>
          <a:bodyPr anchor="t">
            <a:normAutofit fontScale="85000" lnSpcReduction="20000"/>
          </a:bodyPr>
          <a:lstStyle/>
          <a:p>
            <a:r>
              <a:rPr lang="en-US" dirty="0">
                <a:solidFill>
                  <a:schemeClr val="tx1">
                    <a:lumMod val="75000"/>
                    <a:lumOff val="25000"/>
                  </a:schemeClr>
                </a:solidFill>
              </a:rPr>
              <a:t>Tyler </a:t>
            </a:r>
            <a:r>
              <a:rPr lang="en-US" dirty="0" err="1">
                <a:solidFill>
                  <a:schemeClr val="tx1">
                    <a:lumMod val="75000"/>
                    <a:lumOff val="25000"/>
                  </a:schemeClr>
                </a:solidFill>
              </a:rPr>
              <a:t>O’Riley</a:t>
            </a:r>
            <a:endParaRPr lang="en-US" dirty="0">
              <a:solidFill>
                <a:schemeClr val="tx1">
                  <a:lumMod val="75000"/>
                  <a:lumOff val="25000"/>
                </a:schemeClr>
              </a:solidFill>
            </a:endParaRPr>
          </a:p>
          <a:p>
            <a:r>
              <a:rPr lang="en-US" dirty="0">
                <a:solidFill>
                  <a:schemeClr val="tx1">
                    <a:lumMod val="75000"/>
                    <a:lumOff val="25000"/>
                  </a:schemeClr>
                </a:solidFill>
              </a:rPr>
              <a:t>CSD370</a:t>
            </a:r>
          </a:p>
          <a:p>
            <a:r>
              <a:rPr lang="en-US" dirty="0">
                <a:solidFill>
                  <a:schemeClr val="tx1">
                    <a:lumMod val="75000"/>
                    <a:lumOff val="25000"/>
                  </a:schemeClr>
                </a:solidFill>
              </a:rPr>
              <a:t>08/09/2023</a:t>
            </a:r>
          </a:p>
        </p:txBody>
      </p:sp>
      <p:sp>
        <p:nvSpPr>
          <p:cNvPr id="13" name="Rectangle 12">
            <a:extLst>
              <a:ext uri="{FF2B5EF4-FFF2-40B4-BE49-F238E27FC236}">
                <a16:creationId xmlns:a16="http://schemas.microsoft.com/office/drawing/2014/main" id="{F5B41592-BC5E-4AE2-8CA7-91C73FD8F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B574A3D-9991-4D4A-91DF-0D0DE47D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5A56255-4961-41E1-887B-7319F23C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25C0FDE4-9AB2-F900-1560-4EAF45545AA7}"/>
              </a:ext>
            </a:extLst>
          </p:cNvPr>
          <p:cNvPicPr>
            <a:picLocks noChangeAspect="1"/>
          </p:cNvPicPr>
          <p:nvPr/>
        </p:nvPicPr>
        <p:blipFill rotWithShape="1">
          <a:blip r:embed="rId2"/>
          <a:srcRect l="29180" r="17950" b="-1"/>
          <a:stretch/>
        </p:blipFill>
        <p:spPr>
          <a:xfrm>
            <a:off x="6859936" y="-2"/>
            <a:ext cx="5332064" cy="6858002"/>
          </a:xfrm>
          <a:prstGeom prst="rect">
            <a:avLst/>
          </a:prstGeom>
        </p:spPr>
      </p:pic>
    </p:spTree>
    <p:extLst>
      <p:ext uri="{BB962C8B-B14F-4D97-AF65-F5344CB8AC3E}">
        <p14:creationId xmlns:p14="http://schemas.microsoft.com/office/powerpoint/2010/main" val="3425645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51EDE1-8288-B8FC-634E-B3F5F6DA31E1}"/>
              </a:ext>
            </a:extLst>
          </p:cNvPr>
          <p:cNvSpPr>
            <a:spLocks noGrp="1"/>
          </p:cNvSpPr>
          <p:nvPr>
            <p:ph type="title"/>
          </p:nvPr>
        </p:nvSpPr>
        <p:spPr>
          <a:xfrm>
            <a:off x="92766" y="705113"/>
            <a:ext cx="3962126" cy="5197498"/>
          </a:xfrm>
        </p:spPr>
        <p:txBody>
          <a:bodyPr/>
          <a:lstStyle/>
          <a:p>
            <a:r>
              <a:rPr lang="en-US" dirty="0"/>
              <a:t>Advantages VS</a:t>
            </a:r>
            <a:br>
              <a:rPr lang="en-US" dirty="0"/>
            </a:br>
            <a:r>
              <a:rPr lang="en-US" dirty="0"/>
              <a:t>Disadvantages</a:t>
            </a:r>
          </a:p>
        </p:txBody>
      </p:sp>
      <p:sp>
        <p:nvSpPr>
          <p:cNvPr id="6" name="Content Placeholder 5">
            <a:extLst>
              <a:ext uri="{FF2B5EF4-FFF2-40B4-BE49-F238E27FC236}">
                <a16:creationId xmlns:a16="http://schemas.microsoft.com/office/drawing/2014/main" id="{933D76AB-91E1-244A-273D-31EEE4C93EE0}"/>
              </a:ext>
            </a:extLst>
          </p:cNvPr>
          <p:cNvSpPr>
            <a:spLocks noGrp="1"/>
          </p:cNvSpPr>
          <p:nvPr>
            <p:ph sz="half" idx="2"/>
          </p:nvPr>
        </p:nvSpPr>
        <p:spPr>
          <a:xfrm>
            <a:off x="5376670" y="3749040"/>
            <a:ext cx="6172411" cy="2760044"/>
          </a:xfrm>
        </p:spPr>
        <p:txBody>
          <a:bodyPr>
            <a:normAutofit/>
          </a:bodyPr>
          <a:lstStyle/>
          <a:p>
            <a:r>
              <a:rPr lang="en-US" dirty="0"/>
              <a:t>Disadvantages </a:t>
            </a:r>
          </a:p>
          <a:p>
            <a:r>
              <a:rPr lang="en-US" dirty="0"/>
              <a:t>User Experience – Adding the continuous authentication requires the user to authenticate every time or on a procedural basis.</a:t>
            </a:r>
          </a:p>
        </p:txBody>
      </p:sp>
      <p:sp>
        <p:nvSpPr>
          <p:cNvPr id="9" name="Content Placeholder 5">
            <a:extLst>
              <a:ext uri="{FF2B5EF4-FFF2-40B4-BE49-F238E27FC236}">
                <a16:creationId xmlns:a16="http://schemas.microsoft.com/office/drawing/2014/main" id="{F5EDD0E2-91D7-FD5F-284C-782C7C15A5ED}"/>
              </a:ext>
            </a:extLst>
          </p:cNvPr>
          <p:cNvSpPr txBox="1">
            <a:spLocks/>
          </p:cNvSpPr>
          <p:nvPr/>
        </p:nvSpPr>
        <p:spPr>
          <a:xfrm>
            <a:off x="5376670" y="562677"/>
            <a:ext cx="6172411" cy="2346960"/>
          </a:xfrm>
          <a:prstGeom prst="rect">
            <a:avLst/>
          </a:prstGeom>
        </p:spPr>
        <p:txBody>
          <a:bodyPr vert="horz" lIns="109728" tIns="109728" rIns="109728" bIns="91440" rtlCol="0" anchor="ctr">
            <a:normAutofit/>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dirty="0"/>
              <a:t>Advantages</a:t>
            </a:r>
          </a:p>
          <a:p>
            <a:r>
              <a:rPr lang="en-US" dirty="0"/>
              <a:t>Security – OpenID aims to add a additional layer with the standard for continuous authentication for the user</a:t>
            </a:r>
          </a:p>
        </p:txBody>
      </p:sp>
    </p:spTree>
    <p:extLst>
      <p:ext uri="{BB962C8B-B14F-4D97-AF65-F5344CB8AC3E}">
        <p14:creationId xmlns:p14="http://schemas.microsoft.com/office/powerpoint/2010/main" val="4278991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0D7ECA-F233-28FC-5199-11827667C20B}"/>
              </a:ext>
            </a:extLst>
          </p:cNvPr>
          <p:cNvSpPr>
            <a:spLocks noGrp="1"/>
          </p:cNvSpPr>
          <p:nvPr>
            <p:ph type="title"/>
          </p:nvPr>
        </p:nvSpPr>
        <p:spPr>
          <a:xfrm>
            <a:off x="1535371" y="1044054"/>
            <a:ext cx="10013709" cy="1030360"/>
          </a:xfrm>
        </p:spPr>
        <p:txBody>
          <a:bodyPr>
            <a:normAutofit/>
          </a:bodyPr>
          <a:lstStyle/>
          <a:p>
            <a:r>
              <a:rPr lang="en-US">
                <a:solidFill>
                  <a:schemeClr val="bg1"/>
                </a:solidFill>
              </a:rPr>
              <a:t>References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3A47C84-A2C9-9235-2D71-284A45DFFD22}"/>
              </a:ext>
            </a:extLst>
          </p:cNvPr>
          <p:cNvSpPr>
            <a:spLocks noGrp="1"/>
          </p:cNvSpPr>
          <p:nvPr>
            <p:ph idx="1"/>
          </p:nvPr>
        </p:nvSpPr>
        <p:spPr>
          <a:xfrm>
            <a:off x="1535371" y="2702257"/>
            <a:ext cx="9935571" cy="3426158"/>
          </a:xfrm>
        </p:spPr>
        <p:txBody>
          <a:bodyPr anchor="t">
            <a:normAutofit/>
          </a:bodyPr>
          <a:lstStyle/>
          <a:p>
            <a:r>
              <a:rPr lang="en-US" dirty="0"/>
              <a:t>IMG1: </a:t>
            </a:r>
            <a:r>
              <a:rPr lang="en-US" dirty="0">
                <a:hlinkClick r:id="rId2"/>
              </a:rPr>
              <a:t>https://blog.miniorange.com/what-is-single-sign-on-sso/</a:t>
            </a:r>
            <a:endParaRPr lang="en-US" dirty="0"/>
          </a:p>
          <a:p>
            <a:r>
              <a:rPr lang="en-US" dirty="0"/>
              <a:t>IMG2: </a:t>
            </a:r>
            <a:r>
              <a:rPr lang="en-US" dirty="0">
                <a:hlinkClick r:id="rId3"/>
              </a:rPr>
              <a:t>https://developer.okta.com/blog/2017/06/21/what-the-heck-is-oauth</a:t>
            </a:r>
            <a:endParaRPr lang="en-US" dirty="0"/>
          </a:p>
          <a:p>
            <a:r>
              <a:rPr lang="en-US" dirty="0"/>
              <a:t>IMG3: </a:t>
            </a:r>
            <a:r>
              <a:rPr lang="en-US" dirty="0">
                <a:hlinkClick r:id="rId4"/>
              </a:rPr>
              <a:t>https://curity.io/resources/learn/openid-connect-overview/</a:t>
            </a:r>
            <a:endParaRPr lang="en-US" dirty="0"/>
          </a:p>
          <a:p>
            <a:endParaRPr lang="en-US" dirty="0"/>
          </a:p>
          <a:p>
            <a:endParaRPr lang="en-US" dirty="0"/>
          </a:p>
        </p:txBody>
      </p:sp>
    </p:spTree>
    <p:extLst>
      <p:ext uri="{BB962C8B-B14F-4D97-AF65-F5344CB8AC3E}">
        <p14:creationId xmlns:p14="http://schemas.microsoft.com/office/powerpoint/2010/main" val="394425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7C5CBA-F5BE-C402-5DE1-5AB142A4A74D}"/>
              </a:ext>
            </a:extLst>
          </p:cNvPr>
          <p:cNvSpPr>
            <a:spLocks noGrp="1"/>
          </p:cNvSpPr>
          <p:nvPr>
            <p:ph type="title"/>
          </p:nvPr>
        </p:nvSpPr>
        <p:spPr>
          <a:xfrm>
            <a:off x="1535371" y="1044054"/>
            <a:ext cx="10013709" cy="1030360"/>
          </a:xfrm>
        </p:spPr>
        <p:txBody>
          <a:bodyPr>
            <a:noAutofit/>
          </a:bodyPr>
          <a:lstStyle/>
          <a:p>
            <a:pPr>
              <a:lnSpc>
                <a:spcPct val="140000"/>
              </a:lnSpc>
            </a:pPr>
            <a:r>
              <a:rPr lang="en-US" sz="2400" dirty="0">
                <a:solidFill>
                  <a:schemeClr val="bg1"/>
                </a:solidFill>
              </a:rPr>
              <a:t>Option 1:</a:t>
            </a:r>
            <a:br>
              <a:rPr lang="en-US" sz="2400" dirty="0">
                <a:solidFill>
                  <a:schemeClr val="bg1"/>
                </a:solidFill>
              </a:rPr>
            </a:br>
            <a:r>
              <a:rPr lang="en-US" sz="2400" dirty="0">
                <a:solidFill>
                  <a:schemeClr val="bg1"/>
                </a:solidFill>
              </a:rPr>
              <a:t>SSO</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76CAD1-75B0-CF50-2BC0-D0104E39A3BD}"/>
              </a:ext>
            </a:extLst>
          </p:cNvPr>
          <p:cNvSpPr>
            <a:spLocks noGrp="1"/>
          </p:cNvSpPr>
          <p:nvPr>
            <p:ph idx="1"/>
          </p:nvPr>
        </p:nvSpPr>
        <p:spPr>
          <a:xfrm>
            <a:off x="1535371" y="2702257"/>
            <a:ext cx="9935571" cy="3426158"/>
          </a:xfrm>
        </p:spPr>
        <p:txBody>
          <a:bodyPr anchor="t">
            <a:normAutofit/>
          </a:bodyPr>
          <a:lstStyle/>
          <a:p>
            <a:r>
              <a:rPr lang="en-US" dirty="0"/>
              <a:t>Single Sign-On is one of the more popular forms of authentication for applications. The design of SSO is to allow a user to sign in with their credentials a single time to have access to multiple applications.</a:t>
            </a:r>
          </a:p>
          <a:p>
            <a:endParaRPr lang="en-US" dirty="0"/>
          </a:p>
          <a:p>
            <a:r>
              <a:rPr lang="en-US" dirty="0"/>
              <a:t>This method is used widely today by corporate businesses with remote work.</a:t>
            </a:r>
          </a:p>
        </p:txBody>
      </p:sp>
    </p:spTree>
    <p:extLst>
      <p:ext uri="{BB962C8B-B14F-4D97-AF65-F5344CB8AC3E}">
        <p14:creationId xmlns:p14="http://schemas.microsoft.com/office/powerpoint/2010/main" val="3301491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85101-C983-A5E7-F091-AB4ED789D681}"/>
              </a:ext>
            </a:extLst>
          </p:cNvPr>
          <p:cNvSpPr>
            <a:spLocks noGrp="1"/>
          </p:cNvSpPr>
          <p:nvPr>
            <p:ph type="title"/>
          </p:nvPr>
        </p:nvSpPr>
        <p:spPr>
          <a:xfrm>
            <a:off x="8753015" y="640079"/>
            <a:ext cx="2796066" cy="1526651"/>
          </a:xfrm>
        </p:spPr>
        <p:txBody>
          <a:bodyPr/>
          <a:lstStyle/>
          <a:p>
            <a:r>
              <a:rPr lang="en-US" dirty="0"/>
              <a:t>How does it work?</a:t>
            </a:r>
          </a:p>
        </p:txBody>
      </p:sp>
      <p:graphicFrame>
        <p:nvGraphicFramePr>
          <p:cNvPr id="9" name="Content Placeholder 2">
            <a:extLst>
              <a:ext uri="{FF2B5EF4-FFF2-40B4-BE49-F238E27FC236}">
                <a16:creationId xmlns:a16="http://schemas.microsoft.com/office/drawing/2014/main" id="{56FC12C5-E549-B534-140C-61B53C712E9B}"/>
              </a:ext>
            </a:extLst>
          </p:cNvPr>
          <p:cNvGraphicFramePr>
            <a:graphicFrameLocks noGrp="1"/>
          </p:cNvGraphicFramePr>
          <p:nvPr>
            <p:ph idx="1"/>
            <p:extLst>
              <p:ext uri="{D42A27DB-BD31-4B8C-83A1-F6EECF244321}">
                <p14:modId xmlns:p14="http://schemas.microsoft.com/office/powerpoint/2010/main" val="4049010584"/>
              </p:ext>
            </p:extLst>
          </p:nvPr>
        </p:nvGraphicFramePr>
        <p:xfrm>
          <a:off x="638818" y="640078"/>
          <a:ext cx="6969693" cy="43849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diagram of a software provider&#10;&#10;Description automatically generated">
            <a:extLst>
              <a:ext uri="{FF2B5EF4-FFF2-40B4-BE49-F238E27FC236}">
                <a16:creationId xmlns:a16="http://schemas.microsoft.com/office/drawing/2014/main" id="{0119F984-095C-0A49-2B65-9B43BFA30B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43104" y="2882609"/>
            <a:ext cx="3770243" cy="2689057"/>
          </a:xfrm>
          <a:prstGeom prst="rect">
            <a:avLst/>
          </a:prstGeom>
        </p:spPr>
      </p:pic>
      <p:sp>
        <p:nvSpPr>
          <p:cNvPr id="7" name="TextBox 6">
            <a:extLst>
              <a:ext uri="{FF2B5EF4-FFF2-40B4-BE49-F238E27FC236}">
                <a16:creationId xmlns:a16="http://schemas.microsoft.com/office/drawing/2014/main" id="{8552251B-A543-B346-C57C-675D1BF17444}"/>
              </a:ext>
            </a:extLst>
          </p:cNvPr>
          <p:cNvSpPr txBox="1"/>
          <p:nvPr/>
        </p:nvSpPr>
        <p:spPr>
          <a:xfrm>
            <a:off x="8343104" y="5571666"/>
            <a:ext cx="469232" cy="169277"/>
          </a:xfrm>
          <a:prstGeom prst="rect">
            <a:avLst/>
          </a:prstGeom>
          <a:noFill/>
        </p:spPr>
        <p:txBody>
          <a:bodyPr wrap="square" rtlCol="0">
            <a:spAutoFit/>
          </a:bodyPr>
          <a:lstStyle/>
          <a:p>
            <a:r>
              <a:rPr lang="en-US" sz="500" dirty="0"/>
              <a:t>IMG1</a:t>
            </a:r>
          </a:p>
        </p:txBody>
      </p:sp>
    </p:spTree>
    <p:extLst>
      <p:ext uri="{BB962C8B-B14F-4D97-AF65-F5344CB8AC3E}">
        <p14:creationId xmlns:p14="http://schemas.microsoft.com/office/powerpoint/2010/main" val="704265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51EDE1-8288-B8FC-634E-B3F5F6DA31E1}"/>
              </a:ext>
            </a:extLst>
          </p:cNvPr>
          <p:cNvSpPr>
            <a:spLocks noGrp="1"/>
          </p:cNvSpPr>
          <p:nvPr>
            <p:ph type="title"/>
          </p:nvPr>
        </p:nvSpPr>
        <p:spPr>
          <a:xfrm>
            <a:off x="92766" y="705113"/>
            <a:ext cx="3962126" cy="5197498"/>
          </a:xfrm>
        </p:spPr>
        <p:txBody>
          <a:bodyPr/>
          <a:lstStyle/>
          <a:p>
            <a:r>
              <a:rPr lang="en-US" dirty="0"/>
              <a:t>Advantages VS</a:t>
            </a:r>
            <a:br>
              <a:rPr lang="en-US" dirty="0"/>
            </a:br>
            <a:r>
              <a:rPr lang="en-US" dirty="0"/>
              <a:t>Disadvantages</a:t>
            </a:r>
          </a:p>
        </p:txBody>
      </p:sp>
      <p:sp>
        <p:nvSpPr>
          <p:cNvPr id="6" name="Content Placeholder 5">
            <a:extLst>
              <a:ext uri="{FF2B5EF4-FFF2-40B4-BE49-F238E27FC236}">
                <a16:creationId xmlns:a16="http://schemas.microsoft.com/office/drawing/2014/main" id="{933D76AB-91E1-244A-273D-31EEE4C93EE0}"/>
              </a:ext>
            </a:extLst>
          </p:cNvPr>
          <p:cNvSpPr>
            <a:spLocks noGrp="1"/>
          </p:cNvSpPr>
          <p:nvPr>
            <p:ph sz="half" idx="2"/>
          </p:nvPr>
        </p:nvSpPr>
        <p:spPr>
          <a:xfrm>
            <a:off x="5376670" y="3749040"/>
            <a:ext cx="6172411" cy="2760044"/>
          </a:xfrm>
        </p:spPr>
        <p:txBody>
          <a:bodyPr>
            <a:normAutofit fontScale="62500" lnSpcReduction="20000"/>
          </a:bodyPr>
          <a:lstStyle/>
          <a:p>
            <a:r>
              <a:rPr lang="en-US" dirty="0"/>
              <a:t>Disadvantages </a:t>
            </a:r>
          </a:p>
          <a:p>
            <a:r>
              <a:rPr lang="en-US" dirty="0"/>
              <a:t>Maintenance – with a single credential needed for sign in, more resources are needed to periodically refresh the information to keep it secure</a:t>
            </a:r>
          </a:p>
          <a:p>
            <a:r>
              <a:rPr lang="en-US" dirty="0"/>
              <a:t>Exposure Risk – if additional authentication is not needed beyond the password and username, logins can be comprised easier if the credentials are ever exposed</a:t>
            </a:r>
          </a:p>
          <a:p>
            <a:r>
              <a:rPr lang="en-US" dirty="0"/>
              <a:t>Higher Cost – SSO is a business decision at its core. Since the method calls for internal usage, the cost for proprietary software is included</a:t>
            </a:r>
          </a:p>
        </p:txBody>
      </p:sp>
      <p:sp>
        <p:nvSpPr>
          <p:cNvPr id="9" name="Content Placeholder 5">
            <a:extLst>
              <a:ext uri="{FF2B5EF4-FFF2-40B4-BE49-F238E27FC236}">
                <a16:creationId xmlns:a16="http://schemas.microsoft.com/office/drawing/2014/main" id="{F5EDD0E2-91D7-FD5F-284C-782C7C15A5ED}"/>
              </a:ext>
            </a:extLst>
          </p:cNvPr>
          <p:cNvSpPr txBox="1">
            <a:spLocks/>
          </p:cNvSpPr>
          <p:nvPr/>
        </p:nvSpPr>
        <p:spPr>
          <a:xfrm>
            <a:off x="5376670" y="562677"/>
            <a:ext cx="6172411" cy="2346960"/>
          </a:xfrm>
          <a:prstGeom prst="rect">
            <a:avLst/>
          </a:prstGeom>
        </p:spPr>
        <p:txBody>
          <a:bodyPr vert="horz" lIns="109728" tIns="109728" rIns="109728" bIns="91440" rtlCol="0" anchor="ctr">
            <a:normAutofit fontScale="62500" lnSpcReduction="20000"/>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dirty="0"/>
              <a:t>Advantages</a:t>
            </a:r>
          </a:p>
          <a:p>
            <a:r>
              <a:rPr lang="en-US" dirty="0"/>
              <a:t>Strong Passwords – Since a single login is required, password structure is more complex to enhance complexity/strength</a:t>
            </a:r>
          </a:p>
          <a:p>
            <a:r>
              <a:rPr lang="en-US" dirty="0"/>
              <a:t>Multi Factor Authentication – Additional stipulations in addition to a password can be implemented. Biometric scans and one-time passcodes are good examples</a:t>
            </a:r>
          </a:p>
          <a:p>
            <a:r>
              <a:rPr lang="en-US" dirty="0"/>
              <a:t>Internal Management – Since the credentials are stored within a company database, IT divisions can better secure this data</a:t>
            </a:r>
          </a:p>
        </p:txBody>
      </p:sp>
    </p:spTree>
    <p:extLst>
      <p:ext uri="{BB962C8B-B14F-4D97-AF65-F5344CB8AC3E}">
        <p14:creationId xmlns:p14="http://schemas.microsoft.com/office/powerpoint/2010/main" val="2811820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7C5CBA-F5BE-C402-5DE1-5AB142A4A74D}"/>
              </a:ext>
            </a:extLst>
          </p:cNvPr>
          <p:cNvSpPr>
            <a:spLocks noGrp="1"/>
          </p:cNvSpPr>
          <p:nvPr>
            <p:ph type="title"/>
          </p:nvPr>
        </p:nvSpPr>
        <p:spPr>
          <a:xfrm>
            <a:off x="1535371" y="1044054"/>
            <a:ext cx="10013709" cy="1030360"/>
          </a:xfrm>
        </p:spPr>
        <p:txBody>
          <a:bodyPr>
            <a:noAutofit/>
          </a:bodyPr>
          <a:lstStyle/>
          <a:p>
            <a:pPr>
              <a:lnSpc>
                <a:spcPct val="140000"/>
              </a:lnSpc>
            </a:pPr>
            <a:r>
              <a:rPr lang="en-US" sz="2400" dirty="0">
                <a:solidFill>
                  <a:schemeClr val="bg1"/>
                </a:solidFill>
              </a:rPr>
              <a:t>Option 2:</a:t>
            </a:r>
            <a:br>
              <a:rPr lang="en-US" sz="2400" dirty="0">
                <a:solidFill>
                  <a:schemeClr val="bg1"/>
                </a:solidFill>
              </a:rPr>
            </a:br>
            <a:r>
              <a:rPr lang="en-US" sz="2400" dirty="0">
                <a:solidFill>
                  <a:schemeClr val="bg1"/>
                </a:solidFill>
              </a:rPr>
              <a:t>OAuth</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76CAD1-75B0-CF50-2BC0-D0104E39A3BD}"/>
              </a:ext>
            </a:extLst>
          </p:cNvPr>
          <p:cNvSpPr>
            <a:spLocks noGrp="1"/>
          </p:cNvSpPr>
          <p:nvPr>
            <p:ph idx="1"/>
          </p:nvPr>
        </p:nvSpPr>
        <p:spPr>
          <a:xfrm>
            <a:off x="1535371" y="2702257"/>
            <a:ext cx="9935571" cy="3426158"/>
          </a:xfrm>
        </p:spPr>
        <p:txBody>
          <a:bodyPr anchor="t">
            <a:normAutofit fontScale="92500"/>
          </a:bodyPr>
          <a:lstStyle/>
          <a:p>
            <a:r>
              <a:rPr lang="en-US" dirty="0"/>
              <a:t>OAuth is an authorization resource that allows external clients access to your data to create a token using OAuth. This token allows the client to use your information as access on their service. </a:t>
            </a:r>
          </a:p>
          <a:p>
            <a:endParaRPr lang="en-US" dirty="0"/>
          </a:p>
          <a:p>
            <a:r>
              <a:rPr lang="en-US" dirty="0"/>
              <a:t>An example of this could be a social media site. Let’s say you want to create a twitter account. Twitter asks to use your google account to create your user rather than manually entering it. This allows twitter to obtain a token that grants it access to certain bits of your google information.</a:t>
            </a:r>
          </a:p>
        </p:txBody>
      </p:sp>
    </p:spTree>
    <p:extLst>
      <p:ext uri="{BB962C8B-B14F-4D97-AF65-F5344CB8AC3E}">
        <p14:creationId xmlns:p14="http://schemas.microsoft.com/office/powerpoint/2010/main" val="2823843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57C8F-A8FB-A163-F827-6AECDAB9DA83}"/>
              </a:ext>
            </a:extLst>
          </p:cNvPr>
          <p:cNvSpPr>
            <a:spLocks noGrp="1"/>
          </p:cNvSpPr>
          <p:nvPr>
            <p:ph type="title"/>
          </p:nvPr>
        </p:nvSpPr>
        <p:spPr>
          <a:xfrm>
            <a:off x="642918" y="705113"/>
            <a:ext cx="3411973" cy="2278719"/>
          </a:xfrm>
        </p:spPr>
        <p:txBody>
          <a:bodyPr/>
          <a:lstStyle/>
          <a:p>
            <a:r>
              <a:rPr lang="en-US" dirty="0"/>
              <a:t>How does it work?</a:t>
            </a:r>
          </a:p>
        </p:txBody>
      </p:sp>
      <p:sp>
        <p:nvSpPr>
          <p:cNvPr id="3" name="Content Placeholder 2">
            <a:extLst>
              <a:ext uri="{FF2B5EF4-FFF2-40B4-BE49-F238E27FC236}">
                <a16:creationId xmlns:a16="http://schemas.microsoft.com/office/drawing/2014/main" id="{3E00EA77-B6C1-E50B-0DB6-9665EFB62547}"/>
              </a:ext>
            </a:extLst>
          </p:cNvPr>
          <p:cNvSpPr>
            <a:spLocks noGrp="1"/>
          </p:cNvSpPr>
          <p:nvPr>
            <p:ph sz="half" idx="1"/>
          </p:nvPr>
        </p:nvSpPr>
        <p:spPr/>
        <p:txBody>
          <a:bodyPr>
            <a:normAutofit fontScale="92500" lnSpcReduction="20000"/>
          </a:bodyPr>
          <a:lstStyle/>
          <a:p>
            <a:r>
              <a:rPr lang="en-US" dirty="0"/>
              <a:t>OAuth is not an API or service. It is an authorization standard that can be applied to any service. Instead of utilizing credentials or PII to create access to a service, OAuth creates delegated access by tokens that grants a client permission to your resource information.</a:t>
            </a:r>
          </a:p>
        </p:txBody>
      </p:sp>
      <p:sp>
        <p:nvSpPr>
          <p:cNvPr id="4" name="Content Placeholder 3">
            <a:extLst>
              <a:ext uri="{FF2B5EF4-FFF2-40B4-BE49-F238E27FC236}">
                <a16:creationId xmlns:a16="http://schemas.microsoft.com/office/drawing/2014/main" id="{90C9EAD9-2164-5C57-98D5-9A8DC39B0B99}"/>
              </a:ext>
            </a:extLst>
          </p:cNvPr>
          <p:cNvSpPr>
            <a:spLocks noGrp="1"/>
          </p:cNvSpPr>
          <p:nvPr>
            <p:ph sz="half" idx="2"/>
          </p:nvPr>
        </p:nvSpPr>
        <p:spPr/>
        <p:txBody>
          <a:bodyPr>
            <a:normAutofit fontScale="92500" lnSpcReduction="20000"/>
          </a:bodyPr>
          <a:lstStyle/>
          <a:p>
            <a:r>
              <a:rPr lang="en-US" dirty="0"/>
              <a:t>As seen in the image to the left, this process uses the OAuth standard to produce a set of rules on what the client can and cannot access on the resource owner’s information. OAuth can then generate a token that grants the client access into the Resource Server where the owners account information is referenced.</a:t>
            </a:r>
          </a:p>
        </p:txBody>
      </p:sp>
      <p:pic>
        <p:nvPicPr>
          <p:cNvPr id="5" name="Picture 4">
            <a:extLst>
              <a:ext uri="{FF2B5EF4-FFF2-40B4-BE49-F238E27FC236}">
                <a16:creationId xmlns:a16="http://schemas.microsoft.com/office/drawing/2014/main" id="{7A262366-B9C7-D2F2-50AC-BB7333E4A779}"/>
              </a:ext>
            </a:extLst>
          </p:cNvPr>
          <p:cNvPicPr>
            <a:picLocks noChangeAspect="1"/>
          </p:cNvPicPr>
          <p:nvPr/>
        </p:nvPicPr>
        <p:blipFill>
          <a:blip r:embed="rId2"/>
          <a:stretch>
            <a:fillRect/>
          </a:stretch>
        </p:blipFill>
        <p:spPr>
          <a:xfrm>
            <a:off x="82802" y="3429000"/>
            <a:ext cx="4532204" cy="2466473"/>
          </a:xfrm>
          <a:prstGeom prst="rect">
            <a:avLst/>
          </a:prstGeom>
        </p:spPr>
      </p:pic>
      <p:sp>
        <p:nvSpPr>
          <p:cNvPr id="6" name="TextBox 5">
            <a:extLst>
              <a:ext uri="{FF2B5EF4-FFF2-40B4-BE49-F238E27FC236}">
                <a16:creationId xmlns:a16="http://schemas.microsoft.com/office/drawing/2014/main" id="{D9C3DB7B-2E70-B639-01E8-BAC9D7AC1940}"/>
              </a:ext>
            </a:extLst>
          </p:cNvPr>
          <p:cNvSpPr txBox="1"/>
          <p:nvPr/>
        </p:nvSpPr>
        <p:spPr>
          <a:xfrm>
            <a:off x="0" y="5926723"/>
            <a:ext cx="469232" cy="169277"/>
          </a:xfrm>
          <a:prstGeom prst="rect">
            <a:avLst/>
          </a:prstGeom>
          <a:noFill/>
        </p:spPr>
        <p:txBody>
          <a:bodyPr wrap="square" rtlCol="0">
            <a:spAutoFit/>
          </a:bodyPr>
          <a:lstStyle/>
          <a:p>
            <a:r>
              <a:rPr lang="en-US" sz="500" dirty="0"/>
              <a:t>IMG2</a:t>
            </a:r>
          </a:p>
        </p:txBody>
      </p:sp>
    </p:spTree>
    <p:extLst>
      <p:ext uri="{BB962C8B-B14F-4D97-AF65-F5344CB8AC3E}">
        <p14:creationId xmlns:p14="http://schemas.microsoft.com/office/powerpoint/2010/main" val="3403542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51EDE1-8288-B8FC-634E-B3F5F6DA31E1}"/>
              </a:ext>
            </a:extLst>
          </p:cNvPr>
          <p:cNvSpPr>
            <a:spLocks noGrp="1"/>
          </p:cNvSpPr>
          <p:nvPr>
            <p:ph type="title"/>
          </p:nvPr>
        </p:nvSpPr>
        <p:spPr>
          <a:xfrm>
            <a:off x="92766" y="705113"/>
            <a:ext cx="3962126" cy="5197498"/>
          </a:xfrm>
        </p:spPr>
        <p:txBody>
          <a:bodyPr/>
          <a:lstStyle/>
          <a:p>
            <a:r>
              <a:rPr lang="en-US" dirty="0"/>
              <a:t>Advantages VS</a:t>
            </a:r>
            <a:br>
              <a:rPr lang="en-US" dirty="0"/>
            </a:br>
            <a:r>
              <a:rPr lang="en-US" dirty="0"/>
              <a:t>Disadvantages</a:t>
            </a:r>
          </a:p>
        </p:txBody>
      </p:sp>
      <p:sp>
        <p:nvSpPr>
          <p:cNvPr id="6" name="Content Placeholder 5">
            <a:extLst>
              <a:ext uri="{FF2B5EF4-FFF2-40B4-BE49-F238E27FC236}">
                <a16:creationId xmlns:a16="http://schemas.microsoft.com/office/drawing/2014/main" id="{933D76AB-91E1-244A-273D-31EEE4C93EE0}"/>
              </a:ext>
            </a:extLst>
          </p:cNvPr>
          <p:cNvSpPr>
            <a:spLocks noGrp="1"/>
          </p:cNvSpPr>
          <p:nvPr>
            <p:ph sz="half" idx="2"/>
          </p:nvPr>
        </p:nvSpPr>
        <p:spPr>
          <a:xfrm>
            <a:off x="5376670" y="3749040"/>
            <a:ext cx="6172411" cy="2760044"/>
          </a:xfrm>
        </p:spPr>
        <p:txBody>
          <a:bodyPr>
            <a:normAutofit fontScale="85000" lnSpcReduction="10000"/>
          </a:bodyPr>
          <a:lstStyle/>
          <a:p>
            <a:r>
              <a:rPr lang="en-US" dirty="0"/>
              <a:t>Disadvantages </a:t>
            </a:r>
          </a:p>
          <a:p>
            <a:r>
              <a:rPr lang="en-US" dirty="0"/>
              <a:t>Token Risk – being that OAuth uses a token system to allow access to a user’s information, this poses a risk in itself. Should that token be accessed/stolen by 3</a:t>
            </a:r>
            <a:r>
              <a:rPr lang="en-US" baseline="30000" dirty="0"/>
              <a:t>rd</a:t>
            </a:r>
            <a:r>
              <a:rPr lang="en-US" dirty="0"/>
              <a:t> parties while it is active, it would give them access to the user's personal information that the token has access to</a:t>
            </a:r>
          </a:p>
        </p:txBody>
      </p:sp>
      <p:sp>
        <p:nvSpPr>
          <p:cNvPr id="9" name="Content Placeholder 5">
            <a:extLst>
              <a:ext uri="{FF2B5EF4-FFF2-40B4-BE49-F238E27FC236}">
                <a16:creationId xmlns:a16="http://schemas.microsoft.com/office/drawing/2014/main" id="{F5EDD0E2-91D7-FD5F-284C-782C7C15A5ED}"/>
              </a:ext>
            </a:extLst>
          </p:cNvPr>
          <p:cNvSpPr txBox="1">
            <a:spLocks/>
          </p:cNvSpPr>
          <p:nvPr/>
        </p:nvSpPr>
        <p:spPr>
          <a:xfrm>
            <a:off x="5376670" y="562677"/>
            <a:ext cx="6172411" cy="2346960"/>
          </a:xfrm>
          <a:prstGeom prst="rect">
            <a:avLst/>
          </a:prstGeom>
        </p:spPr>
        <p:txBody>
          <a:bodyPr vert="horz" lIns="109728" tIns="109728" rIns="109728" bIns="91440" rtlCol="0" anchor="ctr">
            <a:normAutofit fontScale="70000" lnSpcReduction="20000"/>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dirty="0"/>
              <a:t>Advantages</a:t>
            </a:r>
          </a:p>
          <a:p>
            <a:r>
              <a:rPr lang="en-US" dirty="0"/>
              <a:t>Ease of access – This standard allows for expedited account creation by allowing token usage of existing information rather than manually entering PII or login credentials</a:t>
            </a:r>
          </a:p>
          <a:p>
            <a:r>
              <a:rPr lang="en-US" dirty="0"/>
              <a:t>Ease of maintenance – these token are managed by the OAuth standard and permissions can be revoked depending on token type</a:t>
            </a:r>
          </a:p>
        </p:txBody>
      </p:sp>
    </p:spTree>
    <p:extLst>
      <p:ext uri="{BB962C8B-B14F-4D97-AF65-F5344CB8AC3E}">
        <p14:creationId xmlns:p14="http://schemas.microsoft.com/office/powerpoint/2010/main" val="262693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7C5CBA-F5BE-C402-5DE1-5AB142A4A74D}"/>
              </a:ext>
            </a:extLst>
          </p:cNvPr>
          <p:cNvSpPr>
            <a:spLocks noGrp="1"/>
          </p:cNvSpPr>
          <p:nvPr>
            <p:ph type="title"/>
          </p:nvPr>
        </p:nvSpPr>
        <p:spPr>
          <a:xfrm>
            <a:off x="1535371" y="1044054"/>
            <a:ext cx="10013709" cy="1030360"/>
          </a:xfrm>
        </p:spPr>
        <p:txBody>
          <a:bodyPr>
            <a:noAutofit/>
          </a:bodyPr>
          <a:lstStyle/>
          <a:p>
            <a:pPr>
              <a:lnSpc>
                <a:spcPct val="140000"/>
              </a:lnSpc>
            </a:pPr>
            <a:r>
              <a:rPr lang="en-US" sz="2400" dirty="0">
                <a:solidFill>
                  <a:schemeClr val="bg1"/>
                </a:solidFill>
              </a:rPr>
              <a:t>Option 3:</a:t>
            </a:r>
            <a:br>
              <a:rPr lang="en-US" sz="2400" dirty="0">
                <a:solidFill>
                  <a:schemeClr val="bg1"/>
                </a:solidFill>
              </a:rPr>
            </a:br>
            <a:r>
              <a:rPr lang="en-US" sz="2400" dirty="0">
                <a:solidFill>
                  <a:schemeClr val="bg1"/>
                </a:solidFill>
              </a:rPr>
              <a:t>OpenID</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76CAD1-75B0-CF50-2BC0-D0104E39A3BD}"/>
              </a:ext>
            </a:extLst>
          </p:cNvPr>
          <p:cNvSpPr>
            <a:spLocks noGrp="1"/>
          </p:cNvSpPr>
          <p:nvPr>
            <p:ph idx="1"/>
          </p:nvPr>
        </p:nvSpPr>
        <p:spPr>
          <a:xfrm>
            <a:off x="1535371" y="2702257"/>
            <a:ext cx="9935571" cy="3426158"/>
          </a:xfrm>
        </p:spPr>
        <p:txBody>
          <a:bodyPr anchor="t">
            <a:normAutofit/>
          </a:bodyPr>
          <a:lstStyle/>
          <a:p>
            <a:r>
              <a:rPr lang="en-US" dirty="0"/>
              <a:t>OpenID is an extension of OAuth2.0 and aims to create an additional layer of authentication. With OAuth2.0, the initial authentication is given by the user to allow the client to utilize a token for access to their information. </a:t>
            </a:r>
          </a:p>
          <a:p>
            <a:r>
              <a:rPr lang="en-US" dirty="0"/>
              <a:t>OpenID is a framework to extend this process to authenticate to user each time this token is established. Each time the user is authenticated, the request for user information can be completed.</a:t>
            </a:r>
          </a:p>
        </p:txBody>
      </p:sp>
    </p:spTree>
    <p:extLst>
      <p:ext uri="{BB962C8B-B14F-4D97-AF65-F5344CB8AC3E}">
        <p14:creationId xmlns:p14="http://schemas.microsoft.com/office/powerpoint/2010/main" val="4236047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57C8F-A8FB-A163-F827-6AECDAB9DA83}"/>
              </a:ext>
            </a:extLst>
          </p:cNvPr>
          <p:cNvSpPr>
            <a:spLocks noGrp="1"/>
          </p:cNvSpPr>
          <p:nvPr>
            <p:ph type="title"/>
          </p:nvPr>
        </p:nvSpPr>
        <p:spPr>
          <a:xfrm>
            <a:off x="642918" y="705113"/>
            <a:ext cx="3411973" cy="2278719"/>
          </a:xfrm>
        </p:spPr>
        <p:txBody>
          <a:bodyPr/>
          <a:lstStyle/>
          <a:p>
            <a:r>
              <a:rPr lang="en-US" dirty="0"/>
              <a:t>How does it work?</a:t>
            </a:r>
          </a:p>
        </p:txBody>
      </p:sp>
      <p:sp>
        <p:nvSpPr>
          <p:cNvPr id="3" name="Content Placeholder 2">
            <a:extLst>
              <a:ext uri="{FF2B5EF4-FFF2-40B4-BE49-F238E27FC236}">
                <a16:creationId xmlns:a16="http://schemas.microsoft.com/office/drawing/2014/main" id="{3E00EA77-B6C1-E50B-0DB6-9665EFB62547}"/>
              </a:ext>
            </a:extLst>
          </p:cNvPr>
          <p:cNvSpPr>
            <a:spLocks noGrp="1"/>
          </p:cNvSpPr>
          <p:nvPr>
            <p:ph sz="half" idx="1"/>
          </p:nvPr>
        </p:nvSpPr>
        <p:spPr/>
        <p:txBody>
          <a:bodyPr>
            <a:normAutofit fontScale="92500"/>
          </a:bodyPr>
          <a:lstStyle/>
          <a:p>
            <a:r>
              <a:rPr lang="en-US" dirty="0"/>
              <a:t>OpenID or OpenID Connect is a standard built to extend OAuth2.0. As discussed on the previous slide, this extension is to establish continued authentication to ensure security in that the authentication request is a user rather than an entity posing as the user.</a:t>
            </a:r>
          </a:p>
        </p:txBody>
      </p:sp>
      <p:sp>
        <p:nvSpPr>
          <p:cNvPr id="4" name="Content Placeholder 3">
            <a:extLst>
              <a:ext uri="{FF2B5EF4-FFF2-40B4-BE49-F238E27FC236}">
                <a16:creationId xmlns:a16="http://schemas.microsoft.com/office/drawing/2014/main" id="{90C9EAD9-2164-5C57-98D5-9A8DC39B0B99}"/>
              </a:ext>
            </a:extLst>
          </p:cNvPr>
          <p:cNvSpPr>
            <a:spLocks noGrp="1"/>
          </p:cNvSpPr>
          <p:nvPr>
            <p:ph sz="half" idx="2"/>
          </p:nvPr>
        </p:nvSpPr>
        <p:spPr/>
        <p:txBody>
          <a:bodyPr>
            <a:normAutofit fontScale="92500"/>
          </a:bodyPr>
          <a:lstStyle/>
          <a:p>
            <a:r>
              <a:rPr lang="en-US" dirty="0"/>
              <a:t>This extension lays the groundwork for a service to setup its own authentication system they want to user to complete. When the user has completed this authentication, they can proceed with the services OAuth standard.</a:t>
            </a:r>
          </a:p>
        </p:txBody>
      </p:sp>
      <p:sp>
        <p:nvSpPr>
          <p:cNvPr id="6" name="TextBox 5">
            <a:extLst>
              <a:ext uri="{FF2B5EF4-FFF2-40B4-BE49-F238E27FC236}">
                <a16:creationId xmlns:a16="http://schemas.microsoft.com/office/drawing/2014/main" id="{D9C3DB7B-2E70-B639-01E8-BAC9D7AC1940}"/>
              </a:ext>
            </a:extLst>
          </p:cNvPr>
          <p:cNvSpPr txBox="1"/>
          <p:nvPr/>
        </p:nvSpPr>
        <p:spPr>
          <a:xfrm>
            <a:off x="84221" y="5258970"/>
            <a:ext cx="469232" cy="169277"/>
          </a:xfrm>
          <a:prstGeom prst="rect">
            <a:avLst/>
          </a:prstGeom>
          <a:noFill/>
        </p:spPr>
        <p:txBody>
          <a:bodyPr wrap="square" rtlCol="0">
            <a:spAutoFit/>
          </a:bodyPr>
          <a:lstStyle/>
          <a:p>
            <a:r>
              <a:rPr lang="en-US" sz="500" dirty="0"/>
              <a:t>IMG3</a:t>
            </a:r>
          </a:p>
        </p:txBody>
      </p:sp>
      <p:pic>
        <p:nvPicPr>
          <p:cNvPr id="8" name="Graphic 7">
            <a:extLst>
              <a:ext uri="{FF2B5EF4-FFF2-40B4-BE49-F238E27FC236}">
                <a16:creationId xmlns:a16="http://schemas.microsoft.com/office/drawing/2014/main" id="{D5B15B44-89EC-DB1B-F17D-4B676E3D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9483" y="2935957"/>
            <a:ext cx="4419034" cy="2278719"/>
          </a:xfrm>
          <a:prstGeom prst="rect">
            <a:avLst/>
          </a:prstGeom>
        </p:spPr>
      </p:pic>
    </p:spTree>
    <p:extLst>
      <p:ext uri="{BB962C8B-B14F-4D97-AF65-F5344CB8AC3E}">
        <p14:creationId xmlns:p14="http://schemas.microsoft.com/office/powerpoint/2010/main" val="2727916629"/>
      </p:ext>
    </p:extLst>
  </p:cSld>
  <p:clrMapOvr>
    <a:masterClrMapping/>
  </p:clrMapOvr>
</p:sld>
</file>

<file path=ppt/theme/theme1.xml><?xml version="1.0" encoding="utf-8"?>
<a:theme xmlns:a="http://schemas.openxmlformats.org/drawingml/2006/main" name="Shoji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otalTime>120</TotalTime>
  <Words>843</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Meiryo</vt:lpstr>
      <vt:lpstr>Arial</vt:lpstr>
      <vt:lpstr>Corbel</vt:lpstr>
      <vt:lpstr>ShojiVTI</vt:lpstr>
      <vt:lpstr>Authentication Management</vt:lpstr>
      <vt:lpstr>Option 1: SSO</vt:lpstr>
      <vt:lpstr>How does it work?</vt:lpstr>
      <vt:lpstr>Advantages VS Disadvantages</vt:lpstr>
      <vt:lpstr>Option 2: OAuth</vt:lpstr>
      <vt:lpstr>How does it work?</vt:lpstr>
      <vt:lpstr>Advantages VS Disadvantages</vt:lpstr>
      <vt:lpstr>Option 3: OpenID</vt:lpstr>
      <vt:lpstr>How does it work?</vt:lpstr>
      <vt:lpstr>Advantages VS Disadvantages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Management</dc:title>
  <dc:creator>tyler oriley</dc:creator>
  <cp:lastModifiedBy>tyler oriley</cp:lastModifiedBy>
  <cp:revision>1</cp:revision>
  <dcterms:created xsi:type="dcterms:W3CDTF">2023-08-09T18:26:48Z</dcterms:created>
  <dcterms:modified xsi:type="dcterms:W3CDTF">2023-08-09T20:27:19Z</dcterms:modified>
</cp:coreProperties>
</file>