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7F3E-4F23-1949-A319-E1C8AC771E1F}" v="16" dt="2020-11-29T11:22:0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eb1213272c41f79/Documents/Excel%20Results%20Project%20Q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DS/Downloads/results%20(4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Total</a:t>
            </a:r>
            <a:r>
              <a:rPr lang="en-US" b="1" baseline="0" dirty="0"/>
              <a:t> Rentals Per Family Film Category</a:t>
            </a:r>
            <a:endParaRPr lang="en-US" b="1" dirty="0"/>
          </a:p>
        </c:rich>
      </c:tx>
      <c:layout>
        <c:manualLayout>
          <c:xMode val="edge"/>
          <c:yMode val="edge"/>
          <c:x val="0.16684735345933896"/>
          <c:y val="2.14085790535702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81078652938366"/>
          <c:y val="7.0369696553506292E-2"/>
          <c:w val="0.85388336461440639"/>
          <c:h val="0.784334064065855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99-9F45-8CEB-5563D2025BA1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99-9F45-8CEB-5563D2025BA1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99-9F45-8CEB-5563D2025BA1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99-9F45-8CEB-5563D2025BA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499-9F45-8CEB-5563D2025B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'[Excel Results Project Q1.csv]Excel Results Project Q1'!$A$2:$A$7</c:f>
              <c:strCache>
                <c:ptCount val="6"/>
                <c:pt idx="0">
                  <c:v>Music</c:v>
                </c:pt>
                <c:pt idx="1">
                  <c:v>Animation</c:v>
                </c:pt>
                <c:pt idx="2">
                  <c:v>Comedy</c:v>
                </c:pt>
                <c:pt idx="3">
                  <c:v>Classics</c:v>
                </c:pt>
                <c:pt idx="4">
                  <c:v>Children</c:v>
                </c:pt>
                <c:pt idx="5">
                  <c:v>Family</c:v>
                </c:pt>
              </c:strCache>
            </c:strRef>
          </c:cat>
          <c:val>
            <c:numRef>
              <c:f>'[Excel Results Project Q1.csv]Excel Results Project Q1'!$B$2:$B$7</c:f>
              <c:numCache>
                <c:formatCode>General</c:formatCode>
                <c:ptCount val="6"/>
                <c:pt idx="0">
                  <c:v>830</c:v>
                </c:pt>
                <c:pt idx="1">
                  <c:v>1166</c:v>
                </c:pt>
                <c:pt idx="2">
                  <c:v>941</c:v>
                </c:pt>
                <c:pt idx="3">
                  <c:v>939</c:v>
                </c:pt>
                <c:pt idx="4">
                  <c:v>945</c:v>
                </c:pt>
                <c:pt idx="5">
                  <c:v>1096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 </c15:sqref>
                        </c15:formulaRef>
                      </c:ext>
                    </c:extLst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2499-9F45-8CEB-5563D2025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3783408"/>
        <c:axId val="1513732896"/>
      </c:barChart>
      <c:catAx>
        <c:axId val="1513783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Family</a:t>
                </a:r>
                <a:r>
                  <a:rPr lang="en-GB" b="1" baseline="0"/>
                  <a:t> Film Categories</a:t>
                </a:r>
                <a:endParaRPr lang="en-GB" b="1"/>
              </a:p>
            </c:rich>
          </c:tx>
          <c:layout>
            <c:manualLayout>
              <c:xMode val="edge"/>
              <c:yMode val="edge"/>
              <c:x val="0.43650612886702322"/>
              <c:y val="0.958137188841614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732896"/>
        <c:crosses val="autoZero"/>
        <c:auto val="1"/>
        <c:lblAlgn val="ctr"/>
        <c:lblOffset val="100"/>
        <c:noMultiLvlLbl val="0"/>
      </c:catAx>
      <c:valAx>
        <c:axId val="15137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TOTAL</a:t>
                </a:r>
                <a:r>
                  <a:rPr lang="en-GB" b="1" baseline="0"/>
                  <a:t> RENTAL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78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totals Number of movies in Each Quartile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'Project Question 2 prt 2'!$B$1</c:f>
              <c:strCache>
                <c:ptCount val="1"/>
                <c:pt idx="0">
                  <c:v>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'Project Question 2 prt 2'!$A$2:$A$5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'Project Question 2 prt 2'!$B$2:$B$5</c:f>
              <c:numCache>
                <c:formatCode>General</c:formatCode>
                <c:ptCount val="4"/>
                <c:pt idx="0">
                  <c:v>91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E-ED43-979B-AF3052DDA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0614704"/>
        <c:axId val="1261145712"/>
      </c:barChart>
      <c:catAx>
        <c:axId val="126061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</a:t>
                </a:r>
                <a:r>
                  <a:rPr lang="en-GB" baseline="0"/>
                  <a:t> Quartile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145712"/>
        <c:crosses val="autoZero"/>
        <c:auto val="1"/>
        <c:lblAlgn val="ctr"/>
        <c:lblOffset val="100"/>
        <c:noMultiLvlLbl val="0"/>
      </c:catAx>
      <c:valAx>
        <c:axId val="126114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</a:t>
                </a:r>
                <a:r>
                  <a:rPr lang="en-GB" baseline="0"/>
                  <a:t> of movies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61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from SQL Syntax for Project Question 1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Data from SQL Syntax for Project Question 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Data from SQL Syntax for Project Question 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Data from SQL Syntax for Project Question 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We want to understand more about the movies that families are watching. The following categories are considered family movies: Animation, Children, Classics, Comedy, Family and Music. </a:t>
            </a:r>
            <a:r>
              <a:rPr lang="en-GB" b="1" dirty="0">
                <a:solidFill>
                  <a:srgbClr val="FF0000"/>
                </a:solidFill>
              </a:rPr>
              <a:t>Which Family Category had the highest rentals?</a:t>
            </a:r>
            <a:endParaRPr lang="en-GB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We can see from the results that Animation had the most rentals in Family category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Project Question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41A5E8-5DCC-284C-B2B8-C825AC04E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554557"/>
              </p:ext>
            </p:extLst>
          </p:nvPr>
        </p:nvGraphicFramePr>
        <p:xfrm>
          <a:off x="394500" y="1418450"/>
          <a:ext cx="4447844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40539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Wanted to find out the total number  family-Movies (</a:t>
            </a:r>
            <a:r>
              <a:rPr lang="en-GB" dirty="0"/>
              <a:t>Animation, Children, Classics, Comedy, Family and Music)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within each Standard Quartile compared to there duration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We can see that most family movies fall into quartile 1 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Project Question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F4D949-FEF0-C041-B623-D28BC6E34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42710"/>
              </p:ext>
            </p:extLst>
          </p:nvPr>
        </p:nvGraphicFramePr>
        <p:xfrm>
          <a:off x="412161" y="1718708"/>
          <a:ext cx="4434978" cy="247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 Provide a table with the family-friendly film category, each of the quartiles, and the corresponding count of movies within each combination of film category for each corresponding rental duration category.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We can see from the table that Animation in standard_quartile 1 has the most movie count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66977" y="1121134"/>
            <a:ext cx="4921858" cy="35462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Project Question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71414B-A1F5-D04C-A58B-7C3F63052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46016"/>
              </p:ext>
            </p:extLst>
          </p:nvPr>
        </p:nvGraphicFramePr>
        <p:xfrm>
          <a:off x="166978" y="1121133"/>
          <a:ext cx="4921856" cy="3546293"/>
        </p:xfrm>
        <a:graphic>
          <a:graphicData uri="http://schemas.openxmlformats.org/drawingml/2006/table">
            <a:tbl>
              <a:tblPr/>
              <a:tblGrid>
                <a:gridCol w="1511299">
                  <a:extLst>
                    <a:ext uri="{9D8B030D-6E8A-4147-A177-3AD203B41FA5}">
                      <a16:colId xmlns:a16="http://schemas.microsoft.com/office/drawing/2014/main" val="3940705783"/>
                    </a:ext>
                  </a:extLst>
                </a:gridCol>
                <a:gridCol w="1899258">
                  <a:extLst>
                    <a:ext uri="{9D8B030D-6E8A-4147-A177-3AD203B41FA5}">
                      <a16:colId xmlns:a16="http://schemas.microsoft.com/office/drawing/2014/main" val="217658014"/>
                    </a:ext>
                  </a:extLst>
                </a:gridCol>
                <a:gridCol w="1511299">
                  <a:extLst>
                    <a:ext uri="{9D8B030D-6E8A-4147-A177-3AD203B41FA5}">
                      <a16:colId xmlns:a16="http://schemas.microsoft.com/office/drawing/2014/main" val="952873332"/>
                    </a:ext>
                  </a:extLst>
                </a:gridCol>
              </a:tblGrid>
              <a:tr h="25339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standard_quartile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count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02728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1381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21948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156195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375987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85731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584622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91797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75338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88930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29982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04488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71225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652097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27613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731208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007733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380590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872489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15809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635502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635851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26606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495503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96" marR="6196" marT="61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176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98400" y="1470991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100" dirty="0"/>
              <a:t>We want to find out how the two stores compare in their count of rental orders during every month for all the years we have data for. 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We can see from the data that store_id 2 had the most rental counts in months 7 year 2005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Project Question 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0E7ED3-1640-AB4A-AE53-A7D74E54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23805"/>
              </p:ext>
            </p:extLst>
          </p:nvPr>
        </p:nvGraphicFramePr>
        <p:xfrm>
          <a:off x="500932" y="1470991"/>
          <a:ext cx="4293704" cy="2941983"/>
        </p:xfrm>
        <a:graphic>
          <a:graphicData uri="http://schemas.openxmlformats.org/drawingml/2006/table">
            <a:tbl>
              <a:tblPr/>
              <a:tblGrid>
                <a:gridCol w="1073426">
                  <a:extLst>
                    <a:ext uri="{9D8B030D-6E8A-4147-A177-3AD203B41FA5}">
                      <a16:colId xmlns:a16="http://schemas.microsoft.com/office/drawing/2014/main" val="329182156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619066010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906792192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607326264"/>
                    </a:ext>
                  </a:extLst>
                </a:gridCol>
              </a:tblGrid>
              <a:tr h="26745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store_id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years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0885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691014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96148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70254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933602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78242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562804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80941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81619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62291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4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455</Words>
  <Application>Microsoft Macintosh PowerPoint</Application>
  <PresentationFormat>On-screen Show (16:9)</PresentationFormat>
  <Paragraphs>141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Open Sans</vt:lpstr>
      <vt:lpstr>Simple Light</vt:lpstr>
      <vt:lpstr>  Project Question 1</vt:lpstr>
      <vt:lpstr>  Project Question 2</vt:lpstr>
      <vt:lpstr> Project Question 3</vt:lpstr>
      <vt:lpstr> Project 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Question 1</dc:title>
  <cp:lastModifiedBy>Tawanda Savanhu</cp:lastModifiedBy>
  <cp:revision>5</cp:revision>
  <dcterms:modified xsi:type="dcterms:W3CDTF">2020-11-29T11:26:25Z</dcterms:modified>
</cp:coreProperties>
</file>