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8"/>
  </p:notesMasterIdLst>
  <p:handoutMasterIdLst>
    <p:handoutMasterId r:id="rId19"/>
  </p:handoutMasterIdLst>
  <p:sldIdLst>
    <p:sldId id="583" r:id="rId2"/>
    <p:sldId id="542" r:id="rId3"/>
    <p:sldId id="577" r:id="rId4"/>
    <p:sldId id="544" r:id="rId5"/>
    <p:sldId id="546" r:id="rId6"/>
    <p:sldId id="548" r:id="rId7"/>
    <p:sldId id="566" r:id="rId8"/>
    <p:sldId id="586" r:id="rId9"/>
    <p:sldId id="588" r:id="rId10"/>
    <p:sldId id="587" r:id="rId11"/>
    <p:sldId id="589" r:id="rId12"/>
    <p:sldId id="575" r:id="rId13"/>
    <p:sldId id="576" r:id="rId14"/>
    <p:sldId id="585" r:id="rId15"/>
    <p:sldId id="560" r:id="rId16"/>
    <p:sldId id="584" r:id="rId17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991" autoAdjust="0"/>
  </p:normalViewPr>
  <p:slideViewPr>
    <p:cSldViewPr snapToGrid="0" showGuides="1">
      <p:cViewPr varScale="1">
        <p:scale>
          <a:sx n="120" d="100"/>
          <a:sy n="120" d="100"/>
        </p:scale>
        <p:origin x="216" y="232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0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35914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транзакции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E6A04-8FB9-A340-A22F-38550DBC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5" y="776089"/>
            <a:ext cx="8359574" cy="55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6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60627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Скриншоты работы программы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BC8A7-45F7-8144-97B0-F55F6C4F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45" y="887639"/>
            <a:ext cx="3073194" cy="54710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F4156-DCFE-6A4B-916E-E993BF71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98" y="887639"/>
            <a:ext cx="2530636" cy="54796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5928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373450"/>
            <a:ext cx="11170702" cy="60273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мобильного 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9DF5-827F-B241-8919-61DDB7572CCF}"/>
              </a:ext>
            </a:extLst>
          </p:cNvPr>
          <p:cNvSpPr txBox="1"/>
          <p:nvPr/>
        </p:nvSpPr>
        <p:spPr>
          <a:xfrm>
            <a:off x="503137" y="1439997"/>
            <a:ext cx="11170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На этапе тестирования использовалось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тестирование при помощи стандартной библиотеки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XCTest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а также ручное тестирование основных сценариев использования.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Всего был разработано 38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-тестов проверки логики приложения, написанной в течение создания дипломного проекта.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Таким образом, были протестированы все значимые сервисы и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core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-компоненты, а значит, приложение можно считать надежным и отказоустойчивым.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99309"/>
            <a:ext cx="11170702" cy="50388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103110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3B531FB4-5081-6E49-AE27-18B9126FBA36}"/>
              </a:ext>
            </a:extLst>
          </p:cNvPr>
          <p:cNvGraphicFramePr>
            <a:graphicFrameLocks/>
          </p:cNvGraphicFramePr>
          <p:nvPr/>
        </p:nvGraphicFramePr>
        <p:xfrm>
          <a:off x="1950527" y="1495159"/>
          <a:ext cx="8416792" cy="491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89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8571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показателя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Время разработки, мес.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Количество программистов, чел.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Зарплата с отчислениями,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6955,2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1396,78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Накладные расходы,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8910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9229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2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43729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2934,54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4488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196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23830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Цена аналога,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0271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3 345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13078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66,0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5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6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5615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887889"/>
            <a:ext cx="10518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рамках дипломного проекта было разработано программное средство, представляющее собой мобильное приложение для платформы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назначением которого является предоставление пользователю доступа к его криптоактивам и проведение операций над ними.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результате проделанной работы был получен полноценный и самостоятельный программный продукт, отвечающий всем современным требованиям индустрии.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 обозначенные цели достигнуты, а задачи по реализации выполнены.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1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4766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выбранной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4000" y="6561351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9195" y="1193023"/>
            <a:ext cx="10909724" cy="4824718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buNone/>
            </a:pPr>
            <a:r>
              <a:rPr lang="en-US" sz="3400" i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Blockchain</a:t>
            </a:r>
            <a:r>
              <a:rPr 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технологии, в частности </a:t>
            </a:r>
            <a:r>
              <a:rPr lang="ru-RU" sz="34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криптовалюта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, активно развиваются, привлекая все больше внимания пользователей. </a:t>
            </a:r>
          </a:p>
          <a:p>
            <a:pPr marL="0" indent="450850" algn="just"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Возникает необходимость в предоставлении </a:t>
            </a:r>
            <a:r>
              <a:rPr lang="en-BY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удобных и быстрых интерфейсов доступа к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ним.</a:t>
            </a:r>
          </a:p>
          <a:p>
            <a:pPr marL="0" indent="450850" algn="just">
              <a:buNone/>
            </a:pPr>
            <a:endParaRPr lang="ru-RU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450850" algn="just">
              <a:buFont typeface="Arial" panose="020B0604020202020204" pitchFamily="34" charset="0"/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Устройство, благодаря которому можно достигнуть поставленной цели – смартфоны и другие носимые гаджеты, которые постоянно находятся под рукой.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340493"/>
            <a:ext cx="10518338" cy="5121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04D5-6280-2847-927C-CB617C84DC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/>
          <a:stretch/>
        </p:blipFill>
        <p:spPr bwMode="auto">
          <a:xfrm>
            <a:off x="2542478" y="1763136"/>
            <a:ext cx="2686927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FC6E-756F-9548-A614-D0F9910937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/>
          <a:stretch/>
        </p:blipFill>
        <p:spPr bwMode="auto">
          <a:xfrm>
            <a:off x="8819131" y="1763137"/>
            <a:ext cx="2675934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68F4B-C72C-0942-A86F-B5C0C62CA2F7}"/>
              </a:ext>
            </a:extLst>
          </p:cNvPr>
          <p:cNvSpPr txBox="1"/>
          <p:nvPr/>
        </p:nvSpPr>
        <p:spPr>
          <a:xfrm>
            <a:off x="700110" y="1763134"/>
            <a:ext cx="1239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Coins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DCE5-D4B0-AD4E-935C-BD1BA002B819}"/>
              </a:ext>
            </a:extLst>
          </p:cNvPr>
          <p:cNvSpPr txBox="1"/>
          <p:nvPr/>
        </p:nvSpPr>
        <p:spPr>
          <a:xfrm>
            <a:off x="5857672" y="1763135"/>
            <a:ext cx="24384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TrustWallet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FCCC2E8-04C8-D44D-A12A-94A8C06FF9C8}"/>
              </a:ext>
            </a:extLst>
          </p:cNvPr>
          <p:cNvSpPr/>
          <p:nvPr/>
        </p:nvSpPr>
        <p:spPr>
          <a:xfrm>
            <a:off x="275807" y="2619129"/>
            <a:ext cx="2185344" cy="26951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95224EA-A8F4-CA47-977E-570C267107CC}"/>
              </a:ext>
            </a:extLst>
          </p:cNvPr>
          <p:cNvSpPr/>
          <p:nvPr/>
        </p:nvSpPr>
        <p:spPr>
          <a:xfrm>
            <a:off x="5606301" y="2628812"/>
            <a:ext cx="3153044" cy="2517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53F-BDEE-EA44-B65B-8899C8B144AF}"/>
              </a:ext>
            </a:extLst>
          </p:cNvPr>
          <p:cNvSpPr txBox="1"/>
          <p:nvPr/>
        </p:nvSpPr>
        <p:spPr>
          <a:xfrm>
            <a:off x="314225" y="2213313"/>
            <a:ext cx="21089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B31EB-D9A2-0C4E-8C06-EDD68C89311A}"/>
              </a:ext>
            </a:extLst>
          </p:cNvPr>
          <p:cNvSpPr txBox="1"/>
          <p:nvPr/>
        </p:nvSpPr>
        <p:spPr>
          <a:xfrm>
            <a:off x="5606301" y="2213313"/>
            <a:ext cx="3063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 + биржа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525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1660" y="1124158"/>
            <a:ext cx="11309108" cy="754066"/>
          </a:xfrm>
        </p:spPr>
        <p:txBody>
          <a:bodyPr>
            <a:normAutofit fontScale="25000" lnSpcReduction="20000"/>
          </a:bodyPr>
          <a:lstStyle/>
          <a:p>
            <a:pPr marL="11113" indent="439738">
              <a:buNone/>
            </a:pPr>
            <a:r>
              <a:rPr lang="ru-RU" sz="2800" dirty="0"/>
              <a:t>	</a:t>
            </a:r>
            <a:r>
              <a:rPr lang="ru-RU" sz="1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Разработать мобильное приложение, предоставляющее возможность управления криптоактивами.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079754"/>
            <a:ext cx="10518338" cy="57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1B51-62E7-EC40-B5D8-0D19D6DA112A}"/>
              </a:ext>
            </a:extLst>
          </p:cNvPr>
          <p:cNvSpPr txBox="1"/>
          <p:nvPr/>
        </p:nvSpPr>
        <p:spPr>
          <a:xfrm>
            <a:off x="838419" y="2853282"/>
            <a:ext cx="108542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создание криптокошельков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Bitcoin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Ethereum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Litecoin</a:t>
            </a:r>
            <a:r>
              <a:rPr lang="ru-RU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отправка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просмотр истории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мультиаккаунтность;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смена сети между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функция защиты значимых операций пин-кодом.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09"/>
            <a:ext cx="10518338" cy="1117601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3315"/>
              </p:ext>
            </p:extLst>
          </p:nvPr>
        </p:nvGraphicFramePr>
        <p:xfrm>
          <a:off x="838418" y="1816442"/>
          <a:ext cx="10518337" cy="4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56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8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Платформа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iOS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Мобильная операционная система для носимых устройств, разрабатываемая и выпускаемая американской компания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e 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&gt;= 11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Язык программирования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Swift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К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омпилируемый язык программирования общего назначения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для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разработки программного обеспечения платформ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iOS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macOS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Архитектурный паттерн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VIPER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Паттерн, определяющий архитектуру программного построения экранов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IDE Xcode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Б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есплатная интегрированная среда разработки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предназначенная для разработки приложений преимущественно экосистемы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– носимых устройств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iPad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iPhone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компьютеров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12.5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251"/>
            <a:ext cx="11477999" cy="486582"/>
          </a:xfrm>
        </p:spPr>
        <p:txBody>
          <a:bodyPr>
            <a:noAutofit/>
          </a:bodyPr>
          <a:lstStyle/>
          <a:p>
            <a:pPr indent="11113"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8589" y="778468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8906F-5EB0-7A47-860B-7B8E9647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58" y="1418643"/>
            <a:ext cx="4754228" cy="50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222970"/>
            <a:ext cx="11491542" cy="518435"/>
          </a:xfrm>
        </p:spPr>
        <p:txBody>
          <a:bodyPr>
            <a:noAutofit/>
          </a:bodyPr>
          <a:lstStyle/>
          <a:p>
            <a:pPr indent="450850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691969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45B18-1D43-FD44-A8B3-1C825321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24" y="1332144"/>
            <a:ext cx="7966270" cy="49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0946" y="123555"/>
            <a:ext cx="11477998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Блок-схема процесса автоблокировки мобильного приложения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1CB6-F650-7B49-AB59-08E893C74D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584" y="1330039"/>
            <a:ext cx="7022176" cy="50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10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70946" y="135912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1A12DA-0CF3-0847-BE6D-76702773B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295" y="776087"/>
            <a:ext cx="8446583" cy="54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33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14602</TotalTime>
  <Words>624</Words>
  <Application>Microsoft Macintosh PowerPoint</Application>
  <PresentationFormat>Custom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Apple SD Gothic Neo</vt:lpstr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Актуальность выбранной темы</vt:lpstr>
      <vt:lpstr>Прототипы и аналоги</vt:lpstr>
      <vt:lpstr>Цель дипломного проекта</vt:lpstr>
      <vt:lpstr>Используемые технологии и средства разработки </vt:lpstr>
      <vt:lpstr>Проектирование программного средства</vt:lpstr>
      <vt:lpstr>Разработка программного средства</vt:lpstr>
      <vt:lpstr>PowerPoint Presentation</vt:lpstr>
      <vt:lpstr>PowerPoint Presentation</vt:lpstr>
      <vt:lpstr>PowerPoint Presentation</vt:lpstr>
      <vt:lpstr>PowerPoint Presentation</vt:lpstr>
      <vt:lpstr>Тестирование мобильного приложения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708</cp:revision>
  <dcterms:created xsi:type="dcterms:W3CDTF">2015-10-08T14:10:57Z</dcterms:created>
  <dcterms:modified xsi:type="dcterms:W3CDTF">2021-06-04T09:10:52Z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